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56" r:id="rId3"/>
    <p:sldId id="274" r:id="rId4"/>
    <p:sldId id="275" r:id="rId5"/>
    <p:sldId id="276" r:id="rId6"/>
    <p:sldId id="277" r:id="rId7"/>
    <p:sldId id="278" r:id="rId8"/>
    <p:sldId id="297" r:id="rId9"/>
    <p:sldId id="279" r:id="rId10"/>
    <p:sldId id="281" r:id="rId11"/>
    <p:sldId id="280" r:id="rId12"/>
    <p:sldId id="299" r:id="rId13"/>
    <p:sldId id="302" r:id="rId14"/>
    <p:sldId id="301" r:id="rId15"/>
    <p:sldId id="286" r:id="rId16"/>
    <p:sldId id="292" r:id="rId17"/>
    <p:sldId id="282" r:id="rId18"/>
    <p:sldId id="283" r:id="rId19"/>
    <p:sldId id="284" r:id="rId20"/>
    <p:sldId id="285" r:id="rId21"/>
    <p:sldId id="288" r:id="rId22"/>
    <p:sldId id="289" r:id="rId23"/>
    <p:sldId id="290" r:id="rId24"/>
    <p:sldId id="296" r:id="rId25"/>
    <p:sldId id="300" r:id="rId26"/>
    <p:sldId id="287" r:id="rId27"/>
    <p:sldId id="291" r:id="rId28"/>
    <p:sldId id="293" r:id="rId29"/>
    <p:sldId id="294" r:id="rId30"/>
    <p:sldId id="298" r:id="rId31"/>
    <p:sldId id="295" r:id="rId3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7" autoAdjust="0"/>
    <p:restoredTop sz="94660"/>
  </p:normalViewPr>
  <p:slideViewPr>
    <p:cSldViewPr>
      <p:cViewPr varScale="1">
        <p:scale>
          <a:sx n="79" d="100"/>
          <a:sy n="79" d="100"/>
        </p:scale>
        <p:origin x="-114" y="-6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12/12/2016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12/12/2016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12/12/2016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12/12/2016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12/12/2016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12/12/2016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12/12/2016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12/12/2016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12/12/2016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12/12/2016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12/12/2016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12/12/2016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12/12/2016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C"/>
                </a:solidFill>
              </a:defRPr>
            </a:lvl1pPr>
          </a:lstStyle>
          <a:p>
            <a:fld id="{81C93FC7-9D1A-468B-98DB-D1E8D74418D9}" type="datetimeFigureOut">
              <a:rPr lang="en-US"/>
              <a:pPr/>
              <a:t>12/12/2016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hyperlink" Target="https://www.youtube.com/watch?v=43pUal6yf34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s://www.youtube.com/watch?v=N1liM0b7P8I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NGmxgQzwZ-8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CDkPSaV0sM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>
                <a:solidFill>
                  <a:srgbClr val="FF0000"/>
                </a:solidFill>
              </a:rPr>
              <a:t>Administrative Practices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Outcome 1.1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>Tasks, Skills and Qualities of an Administrative Assistant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Administration and IT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4 and National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 </a:t>
            </a:r>
            <a:br>
              <a:rPr lang="en-US" dirty="0" smtClean="0"/>
            </a:br>
            <a:r>
              <a:rPr lang="en-US" sz="2400" dirty="0" smtClean="0"/>
              <a:t>Person Specification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012" y="609600"/>
            <a:ext cx="6704171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Create a Person Specification</a:t>
            </a:r>
          </a:p>
          <a:p>
            <a:pPr marL="0" indent="0">
              <a:buNone/>
            </a:pPr>
            <a:r>
              <a:rPr lang="en-US" dirty="0" smtClean="0"/>
              <a:t>After discussion with your teacher create a person specification for an Administration Assistant.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can use the template provided, or create your own based on the layout given.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Administrative Assistant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412" y="4800600"/>
            <a:ext cx="1562100" cy="1760113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2033321"/>
            <a:ext cx="3200400" cy="246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19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Job Advert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Information from the </a:t>
            </a:r>
            <a:r>
              <a:rPr lang="en-GB" b="1" dirty="0" smtClean="0">
                <a:solidFill>
                  <a:srgbClr val="FF0000"/>
                </a:solidFill>
              </a:rPr>
              <a:t>Job Description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Person Specification </a:t>
            </a:r>
            <a:r>
              <a:rPr lang="en-GB" dirty="0" smtClean="0"/>
              <a:t>will be used to create a job advert.</a:t>
            </a:r>
          </a:p>
          <a:p>
            <a:endParaRPr lang="en-GB" dirty="0"/>
          </a:p>
          <a:p>
            <a:r>
              <a:rPr lang="en-GB" dirty="0" smtClean="0"/>
              <a:t>This may be </a:t>
            </a:r>
            <a:r>
              <a:rPr lang="en-GB" b="1" dirty="0" smtClean="0">
                <a:solidFill>
                  <a:srgbClr val="FF0000"/>
                </a:solidFill>
              </a:rPr>
              <a:t>advertised internally </a:t>
            </a:r>
            <a:r>
              <a:rPr lang="en-GB" dirty="0" err="1" smtClean="0"/>
              <a:t>eg</a:t>
            </a:r>
            <a:r>
              <a:rPr lang="en-GB" dirty="0" smtClean="0"/>
              <a:t> staff newsletter, council intranet</a:t>
            </a:r>
          </a:p>
          <a:p>
            <a:endParaRPr lang="en-GB" dirty="0"/>
          </a:p>
          <a:p>
            <a:r>
              <a:rPr lang="en-GB" dirty="0" smtClean="0"/>
              <a:t>Alternatively an </a:t>
            </a:r>
            <a:r>
              <a:rPr lang="en-GB" b="1" dirty="0" smtClean="0">
                <a:solidFill>
                  <a:srgbClr val="FF0000"/>
                </a:solidFill>
              </a:rPr>
              <a:t>external advert </a:t>
            </a:r>
            <a:r>
              <a:rPr lang="en-GB" dirty="0" err="1" smtClean="0"/>
              <a:t>eg</a:t>
            </a:r>
            <a:r>
              <a:rPr lang="en-GB" dirty="0" smtClean="0"/>
              <a:t> </a:t>
            </a:r>
            <a:r>
              <a:rPr lang="en-GB" dirty="0" err="1" smtClean="0"/>
              <a:t>MyJobScotland</a:t>
            </a:r>
            <a:r>
              <a:rPr lang="en-GB" dirty="0" smtClean="0"/>
              <a:t> or a local newspaper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Administrative Assistant</a:t>
            </a:r>
            <a:endParaRPr lang="en-GB" dirty="0"/>
          </a:p>
        </p:txBody>
      </p:sp>
      <p:pic>
        <p:nvPicPr>
          <p:cNvPr id="1026" name="Picture 2" descr="http://blog.firefishsoftware.com/Portals/44010/images/best%20job%20in%20the%20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8" y="1066800"/>
            <a:ext cx="3619500" cy="36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 Look For….</a:t>
            </a:r>
            <a:br>
              <a:rPr lang="en-GB" dirty="0" smtClean="0"/>
            </a:br>
            <a:r>
              <a:rPr lang="en-GB" dirty="0" smtClean="0"/>
              <a:t>Video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Administrative Assistant</a:t>
            </a:r>
            <a:endParaRPr lang="en-GB" dirty="0"/>
          </a:p>
        </p:txBody>
      </p:sp>
      <p:pic>
        <p:nvPicPr>
          <p:cNvPr id="6" name="Content Placeholder 5" descr="Screen Clippi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47" y="2095314"/>
            <a:ext cx="4972744" cy="2667372"/>
          </a:xfrm>
        </p:spPr>
      </p:pic>
    </p:spTree>
    <p:extLst>
      <p:ext uri="{BB962C8B-B14F-4D97-AF65-F5344CB8AC3E}">
        <p14:creationId xmlns:p14="http://schemas.microsoft.com/office/powerpoint/2010/main" val="384517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Administration Apprenticeship</a:t>
            </a:r>
            <a:br>
              <a:rPr lang="en-GB" dirty="0" smtClean="0"/>
            </a:br>
            <a:r>
              <a:rPr lang="en-GB" dirty="0" smtClean="0"/>
              <a:t>Video</a:t>
            </a:r>
            <a:endParaRPr lang="en-GB" dirty="0"/>
          </a:p>
        </p:txBody>
      </p:sp>
      <p:pic>
        <p:nvPicPr>
          <p:cNvPr id="5" name="Content Placeholder 4" descr="Screen Clippi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94" y="2061971"/>
            <a:ext cx="5372850" cy="273405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Administrative Assistant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30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Activity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hlinkClick r:id="rId2" tooltip="Click Here: Administrative Assistant Career Preview "/>
              </a:rPr>
              <a:t>Watch this Video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How often does the Admin Assistant check her email and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How does the Admin Assistant categorise her emails?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Give one example of what the Admin Assistant uses her calendar (Outlook) for?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software does the Admin Assistant use to keep track of statistics and run various reports?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State 3 other duties the Admin Assistant may carry out.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Why should files (both manual and computerised) be kept organised?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Administrative Assistant</a:t>
            </a:r>
            <a:endParaRPr lang="en-US" dirty="0"/>
          </a:p>
        </p:txBody>
      </p:sp>
      <p:pic>
        <p:nvPicPr>
          <p:cNvPr id="6" name="Picture 5" descr="Screen Shot 2013-07-03 at 19.20.2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2"/>
          <a:stretch/>
        </p:blipFill>
        <p:spPr>
          <a:xfrm>
            <a:off x="608012" y="2337216"/>
            <a:ext cx="3810000" cy="2463384"/>
          </a:xfrm>
          <a:prstGeom prst="rect">
            <a:avLst/>
          </a:prstGeom>
        </p:spPr>
      </p:pic>
      <p:sp>
        <p:nvSpPr>
          <p:cNvPr id="5" name="Rectangle 4">
            <a:hlinkClick r:id="rId4"/>
          </p:cNvPr>
          <p:cNvSpPr/>
          <p:nvPr/>
        </p:nvSpPr>
        <p:spPr>
          <a:xfrm>
            <a:off x="303212" y="762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OTHER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06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Key Questions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Key Questions: IT Task - Job Advert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Using the file “Job Advert”…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Complete the advert to show two more duties and three qualities and skills.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Print one copy of your completed advert – add this to your portfolio.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Administrative Assistant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2514600"/>
            <a:ext cx="35433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1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Application Forms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Application forms allow applicants to provide information in a </a:t>
            </a:r>
            <a:r>
              <a:rPr lang="en-US" dirty="0" smtClean="0">
                <a:solidFill>
                  <a:srgbClr val="FF0000"/>
                </a:solidFill>
              </a:rPr>
              <a:t>standardised format.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Great care should be taken to read all instructions, and </a:t>
            </a:r>
            <a:r>
              <a:rPr lang="en-US" dirty="0" smtClean="0">
                <a:solidFill>
                  <a:srgbClr val="FF0000"/>
                </a:solidFill>
              </a:rPr>
              <a:t>proof read </a:t>
            </a:r>
            <a:r>
              <a:rPr lang="en-US" dirty="0" smtClean="0"/>
              <a:t>what is written.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Ideally application forms should be word processed.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Administrative Assistant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012" y="15621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Curriculum Vitae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CV allows a job applicant to provide information about themselves in a format that they have created.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Each job applicant’s CV may contain different information.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Administrative Assistant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012" y="1671828"/>
            <a:ext cx="3124200" cy="3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Next Steps?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Human Resources Department: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atch applicants with the job description and person specification to check suitability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Short-List: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selection of candidates invited for an interview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Interview:</a:t>
            </a:r>
          </a:p>
          <a:p>
            <a:pPr marL="0" indent="0">
              <a:buNone/>
            </a:pPr>
            <a:r>
              <a:rPr lang="en-US" dirty="0" smtClean="0"/>
              <a:t>Best person selected and a job offer is made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Administrative Assistant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2819400"/>
            <a:ext cx="3157537" cy="181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75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Next Steps?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Reference:</a:t>
            </a:r>
          </a:p>
          <a:p>
            <a:pPr marL="0" indent="0">
              <a:buNone/>
            </a:pPr>
            <a:r>
              <a:rPr lang="en-US" dirty="0" smtClean="0"/>
              <a:t>May be enclosed with the application or followed up later – evidence of suitability (often) from current employer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Contract of Employment:</a:t>
            </a:r>
          </a:p>
          <a:p>
            <a:pPr marL="0" indent="0">
              <a:buNone/>
            </a:pPr>
            <a:r>
              <a:rPr lang="en-US" dirty="0" smtClean="0"/>
              <a:t>Details of the job, including remuneration and working conditions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Administrative Assistant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2819400"/>
            <a:ext cx="3157537" cy="181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69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Word Processing</a:t>
            </a:r>
            <a:r>
              <a:rPr lang="en-US" dirty="0" smtClean="0"/>
              <a:t>: Business Documents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Databases</a:t>
            </a:r>
            <a:r>
              <a:rPr lang="en-US" dirty="0" smtClean="0"/>
              <a:t>: Storing Information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Spreadsheets</a:t>
            </a:r>
            <a:r>
              <a:rPr lang="en-US" dirty="0" smtClean="0"/>
              <a:t>: Performing Calculations</a:t>
            </a:r>
          </a:p>
          <a:p>
            <a:r>
              <a:rPr lang="en-US" dirty="0" smtClean="0"/>
              <a:t>Preparing and </a:t>
            </a:r>
            <a:r>
              <a:rPr lang="en-US" dirty="0" smtClean="0">
                <a:solidFill>
                  <a:srgbClr val="FF0000"/>
                </a:solidFill>
              </a:rPr>
              <a:t>Presenting Information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Organising Events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Telephone Management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Reprographics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Emails</a:t>
            </a:r>
            <a:r>
              <a:rPr lang="en-US" dirty="0" smtClean="0"/>
              <a:t> and Managing </a:t>
            </a:r>
            <a:r>
              <a:rPr lang="en-US" dirty="0" smtClean="0">
                <a:solidFill>
                  <a:srgbClr val="FF0000"/>
                </a:solidFill>
              </a:rPr>
              <a:t>eDiaries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Internet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Emerging Technologies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Administrative Assistant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812" y="9906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Skills Scan: 1-4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skills scan is a statement describing an individual’s skills knowledge and qualities to date.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Areas for development are identified which could:</a:t>
            </a:r>
          </a:p>
          <a:p>
            <a:pPr lvl="1"/>
            <a:r>
              <a:rPr lang="en-GB" smtClean="0"/>
              <a:t>help </a:t>
            </a:r>
            <a:r>
              <a:rPr lang="en-GB" dirty="0" smtClean="0"/>
              <a:t>further your career , leading to promotion</a:t>
            </a:r>
          </a:p>
          <a:p>
            <a:pPr lvl="1"/>
            <a:r>
              <a:rPr lang="en-GB" dirty="0" smtClean="0"/>
              <a:t>simply carrying out your job more effectively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Administrative Assistant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495550"/>
            <a:ext cx="3134375" cy="225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34722" r="48021" b="35000"/>
          <a:stretch/>
        </p:blipFill>
        <p:spPr>
          <a:xfrm>
            <a:off x="7618412" y="4495800"/>
            <a:ext cx="3872902" cy="211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1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Skills Scan: 1-4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Administrative Assistant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34722" r="48021" b="35000"/>
          <a:stretch/>
        </p:blipFill>
        <p:spPr>
          <a:xfrm>
            <a:off x="4215976" y="381000"/>
            <a:ext cx="7410275" cy="4038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495550"/>
            <a:ext cx="3134375" cy="225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2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Skills Scan: SWOT</a:t>
            </a:r>
            <a:br>
              <a:rPr lang="en-GB" dirty="0" smtClean="0"/>
            </a:br>
            <a:r>
              <a:rPr lang="en-GB" sz="2400" dirty="0"/>
              <a:t>Alternative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Identifying areas of </a:t>
            </a:r>
            <a:r>
              <a:rPr lang="en-GB" b="1" dirty="0" smtClean="0"/>
              <a:t>Strength</a:t>
            </a:r>
            <a:r>
              <a:rPr lang="en-GB" dirty="0" smtClean="0"/>
              <a:t>, </a:t>
            </a:r>
            <a:r>
              <a:rPr lang="en-GB" b="1" dirty="0" smtClean="0"/>
              <a:t>Weaknesses</a:t>
            </a:r>
            <a:r>
              <a:rPr lang="en-GB" dirty="0" smtClean="0"/>
              <a:t> plus </a:t>
            </a:r>
            <a:r>
              <a:rPr lang="en-GB" b="1" dirty="0" smtClean="0"/>
              <a:t>Opportunities</a:t>
            </a:r>
            <a:r>
              <a:rPr lang="en-GB" dirty="0" smtClean="0"/>
              <a:t> and </a:t>
            </a:r>
            <a:r>
              <a:rPr lang="en-GB" b="1" dirty="0" smtClean="0"/>
              <a:t>Threats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i="1" dirty="0" smtClean="0"/>
              <a:t>Complete a SWOT Analysis for yourself using a table in a word processing package.</a:t>
            </a:r>
            <a:endParaRPr lang="en-GB" sz="24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Administrative Assistant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412" y="4800600"/>
            <a:ext cx="1562100" cy="176011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1066800"/>
            <a:ext cx="3124200" cy="32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6" t="5833" r="14637" b="65000"/>
          <a:stretch/>
        </p:blipFill>
        <p:spPr>
          <a:xfrm>
            <a:off x="4951412" y="3204371"/>
            <a:ext cx="4495800" cy="347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Skills Scan: SWOT</a:t>
            </a:r>
            <a:br>
              <a:rPr lang="en-GB" dirty="0" smtClean="0"/>
            </a:br>
            <a:r>
              <a:rPr lang="en-GB" sz="2400" dirty="0"/>
              <a:t>Alternative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Administrative Assistant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1066800"/>
            <a:ext cx="3124200" cy="32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6" t="5833" r="14637" b="65000"/>
          <a:stretch/>
        </p:blipFill>
        <p:spPr>
          <a:xfrm>
            <a:off x="4722811" y="704850"/>
            <a:ext cx="7264463" cy="560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Activity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Now that you know all about the Admin Assistant… complete the </a:t>
            </a:r>
            <a:r>
              <a:rPr lang="en-US" smtClean="0">
                <a:solidFill>
                  <a:srgbClr val="FF0000"/>
                </a:solidFill>
              </a:rPr>
              <a:t>leaflet task.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Administrative Assistant</a:t>
            </a:r>
            <a:endParaRPr lang="en-US" dirty="0"/>
          </a:p>
        </p:txBody>
      </p:sp>
      <p:pic>
        <p:nvPicPr>
          <p:cNvPr id="6" name="Picture 5" descr="Screen Shot 2013-07-03 at 19.20.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2"/>
          <a:stretch/>
        </p:blipFill>
        <p:spPr>
          <a:xfrm>
            <a:off x="608012" y="2337216"/>
            <a:ext cx="3810000" cy="24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0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Questions (Socrative)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Answer the Quiz: Admin AP Out 1.1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Ref: SOCxxxxxx</a:t>
            </a: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Name a document that an organisation would send to an applicant to give further details of a post advertised.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Explain the purpose of a job description.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Both a job description and person specification will be produced for vacancies.  Describe the information contained in each of these documents.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Identify two tasks/duties that will be included in the job description of an Admin Assistant.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Administrative Assistant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1895" l="0" r="89970"/>
                    </a14:imgEffect>
                  </a14:imgLayer>
                </a14:imgProps>
              </a:ext>
            </a:extLst>
          </a:blip>
          <a:srcRect l="51359" b="36842"/>
          <a:stretch/>
        </p:blipFill>
        <p:spPr>
          <a:xfrm>
            <a:off x="608012" y="2743200"/>
            <a:ext cx="290245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Questions (Socrative)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Answer the Quiz: Admin AP Out 1.1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Ref: SOCxxxxxx</a:t>
            </a:r>
            <a:endParaRPr lang="en-US" sz="26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sz="2600" dirty="0" smtClean="0">
                <a:solidFill>
                  <a:srgbClr val="FF0000"/>
                </a:solidFill>
              </a:rPr>
              <a:t>The Human Resources department of a business issues contracts of employment.  Give two pieces of information contained in the contract of employment.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600" dirty="0" smtClean="0">
                <a:solidFill>
                  <a:srgbClr val="FF0000"/>
                </a:solidFill>
              </a:rPr>
              <a:t>What is identified by a skills scan?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600" dirty="0" smtClean="0">
                <a:solidFill>
                  <a:srgbClr val="FF0000"/>
                </a:solidFill>
              </a:rPr>
              <a:t>Explain how a completed skills scan will be used by an organisation.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Administrative Assistant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1895" l="0" r="89970"/>
                    </a14:imgEffect>
                  </a14:imgLayer>
                </a14:imgProps>
              </a:ext>
            </a:extLst>
          </a:blip>
          <a:srcRect l="51359" b="36842"/>
          <a:stretch/>
        </p:blipFill>
        <p:spPr>
          <a:xfrm>
            <a:off x="608012" y="2743200"/>
            <a:ext cx="290245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Key Questions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Key Questions: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application pack will contain an application form (to be completed by the applicant) and two other documents.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Name these documents.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List two pieces of information contained in each of these documents.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Describe how each of these documents is used by the applicant.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Administrative Assistant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2514600"/>
            <a:ext cx="35433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94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012" y="1295400"/>
            <a:ext cx="3962400" cy="4724400"/>
          </a:xfrm>
        </p:spPr>
        <p:txBody>
          <a:bodyPr/>
          <a:lstStyle/>
          <a:p>
            <a:r>
              <a:rPr lang="en-GB" dirty="0" smtClean="0"/>
              <a:t>Outcome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895171" cy="48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In this topic you have learned what </a:t>
            </a:r>
            <a:r>
              <a:rPr lang="en-GB" b="1" dirty="0" smtClean="0">
                <a:solidFill>
                  <a:srgbClr val="FF0000"/>
                </a:solidFill>
              </a:rPr>
              <a:t>tasks and duties </a:t>
            </a:r>
            <a:r>
              <a:rPr lang="en-GB" dirty="0" smtClean="0"/>
              <a:t>are carried out by an admin assistant.  You have also learned which </a:t>
            </a:r>
            <a:r>
              <a:rPr lang="en-GB" b="1" dirty="0" smtClean="0">
                <a:solidFill>
                  <a:srgbClr val="FF0000"/>
                </a:solidFill>
              </a:rPr>
              <a:t>skills and qualities </a:t>
            </a:r>
            <a:r>
              <a:rPr lang="en-GB" dirty="0" smtClean="0"/>
              <a:t>are required to be an admin assistant.</a:t>
            </a:r>
          </a:p>
          <a:p>
            <a:endParaRPr lang="en-GB" dirty="0"/>
          </a:p>
          <a:p>
            <a:r>
              <a:rPr lang="en-GB" dirty="0" smtClean="0"/>
              <a:t>An admin assistant will be required to carry out a wide range of tasks and duties, eg </a:t>
            </a:r>
            <a:r>
              <a:rPr lang="en-GB" b="1" dirty="0" smtClean="0">
                <a:solidFill>
                  <a:srgbClr val="FF0000"/>
                </a:solidFill>
              </a:rPr>
              <a:t>organising events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b="1" dirty="0" smtClean="0">
                <a:solidFill>
                  <a:srgbClr val="FF0000"/>
                </a:solidFill>
              </a:rPr>
              <a:t>updating and maintaining computerised records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b="1" dirty="0" smtClean="0">
                <a:solidFill>
                  <a:srgbClr val="FF0000"/>
                </a:solidFill>
              </a:rPr>
              <a:t>answering the telephone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covering reception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An admin assistant should </a:t>
            </a:r>
            <a:r>
              <a:rPr lang="en-GB" b="1" dirty="0" smtClean="0">
                <a:solidFill>
                  <a:srgbClr val="FF0000"/>
                </a:solidFill>
              </a:rPr>
              <a:t>have good IT skills</a:t>
            </a:r>
            <a:r>
              <a:rPr lang="en-GB" dirty="0" smtClean="0"/>
              <a:t>, including the use of standard </a:t>
            </a:r>
            <a:r>
              <a:rPr lang="en-GB" b="1" dirty="0" smtClean="0">
                <a:solidFill>
                  <a:srgbClr val="FF0000"/>
                </a:solidFill>
              </a:rPr>
              <a:t>office applications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emerging technologies</a:t>
            </a:r>
            <a:r>
              <a:rPr lang="en-GB" dirty="0" smtClean="0"/>
              <a:t>.  Skills can be identified using a </a:t>
            </a:r>
            <a:r>
              <a:rPr lang="en-GB" b="1" dirty="0" smtClean="0">
                <a:solidFill>
                  <a:srgbClr val="FF0000"/>
                </a:solidFill>
              </a:rPr>
              <a:t>skills scan </a:t>
            </a:r>
            <a:r>
              <a:rPr lang="en-GB" dirty="0" smtClean="0"/>
              <a:t>and/or a </a:t>
            </a:r>
            <a:r>
              <a:rPr lang="en-GB" b="1" dirty="0" smtClean="0">
                <a:solidFill>
                  <a:srgbClr val="FF0000"/>
                </a:solidFill>
              </a:rPr>
              <a:t>SWOT analysis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An admin assistant should possess the following </a:t>
            </a:r>
            <a:r>
              <a:rPr lang="en-GB" b="1" dirty="0" smtClean="0">
                <a:solidFill>
                  <a:srgbClr val="FF0000"/>
                </a:solidFill>
              </a:rPr>
              <a:t>qualities</a:t>
            </a:r>
            <a:r>
              <a:rPr lang="en-GB" dirty="0" smtClean="0"/>
              <a:t>: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Good time management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Be organised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Be motivated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012" y="5943600"/>
            <a:ext cx="3962400" cy="762000"/>
          </a:xfrm>
        </p:spPr>
        <p:txBody>
          <a:bodyPr/>
          <a:lstStyle/>
          <a:p>
            <a:r>
              <a:rPr lang="en-GB" dirty="0" smtClean="0"/>
              <a:t>Administrative Assistant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4648200"/>
            <a:ext cx="880644" cy="88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91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012" y="1295400"/>
            <a:ext cx="3962400" cy="4724400"/>
          </a:xfrm>
        </p:spPr>
        <p:txBody>
          <a:bodyPr/>
          <a:lstStyle/>
          <a:p>
            <a:r>
              <a:rPr lang="en-GB" dirty="0" smtClean="0"/>
              <a:t>Outcome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895171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 smtClean="0"/>
              <a:t>Complete the Learning Checklist </a:t>
            </a:r>
          </a:p>
          <a:p>
            <a:pPr marL="0" indent="0">
              <a:buNone/>
            </a:pPr>
            <a:r>
              <a:rPr lang="en-GB" sz="4800" b="1" dirty="0" smtClean="0"/>
              <a:t>for this Outcome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012" y="5943600"/>
            <a:ext cx="3962400" cy="762000"/>
          </a:xfrm>
        </p:spPr>
        <p:txBody>
          <a:bodyPr/>
          <a:lstStyle/>
          <a:p>
            <a:r>
              <a:rPr lang="en-GB" dirty="0" smtClean="0"/>
              <a:t>Administrative Assistant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4648200"/>
            <a:ext cx="880644" cy="88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3733800"/>
            <a:ext cx="53530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0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skill</a:t>
            </a:r>
            <a:r>
              <a:rPr lang="en-US" dirty="0" smtClean="0"/>
              <a:t> is something that you can learn and become better at with practice.</a:t>
            </a:r>
          </a:p>
          <a:p>
            <a:endParaRPr lang="en-US" dirty="0"/>
          </a:p>
          <a:p>
            <a:pPr lvl="1"/>
            <a:r>
              <a:rPr lang="en-US" dirty="0" smtClean="0"/>
              <a:t>Customer care</a:t>
            </a:r>
          </a:p>
          <a:p>
            <a:pPr lvl="1"/>
            <a:r>
              <a:rPr lang="en-US" dirty="0" smtClean="0"/>
              <a:t>Literacy</a:t>
            </a:r>
          </a:p>
          <a:p>
            <a:pPr lvl="1"/>
            <a:r>
              <a:rPr lang="en-US" dirty="0" smtClean="0"/>
              <a:t>Numeracy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IT</a:t>
            </a:r>
          </a:p>
          <a:p>
            <a:pPr lvl="1"/>
            <a:r>
              <a:rPr lang="en-US" dirty="0" err="1" smtClean="0"/>
              <a:t>Organisation</a:t>
            </a:r>
            <a:r>
              <a:rPr lang="en-US" dirty="0" smtClean="0"/>
              <a:t> eg meet </a:t>
            </a:r>
          </a:p>
          <a:p>
            <a:pPr marL="330200" lvl="1" indent="0">
              <a:buNone/>
            </a:pPr>
            <a:r>
              <a:rPr lang="en-US" dirty="0" smtClean="0"/>
              <a:t>deadlines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Administrative Assistant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812" y="990600"/>
            <a:ext cx="38100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t="7755" r="52984" b="63801"/>
          <a:stretch/>
        </p:blipFill>
        <p:spPr>
          <a:xfrm>
            <a:off x="8730964" y="2895600"/>
            <a:ext cx="3444241" cy="36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2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>
                <a:solidFill>
                  <a:srgbClr val="FF0000"/>
                </a:solidFill>
              </a:rPr>
              <a:t>Administrative Practices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Outcome 1.1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>Tasks, Skills and Qualities of an Administrative Assistant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Administration and IT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4 and National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quality</a:t>
            </a:r>
            <a:r>
              <a:rPr lang="en-US" dirty="0" smtClean="0"/>
              <a:t> describes the type of person the job applicant is (a personal characteristic):</a:t>
            </a:r>
          </a:p>
          <a:p>
            <a:endParaRPr lang="en-US" dirty="0"/>
          </a:p>
          <a:p>
            <a:pPr lvl="1"/>
            <a:r>
              <a:rPr lang="en-US" dirty="0" smtClean="0"/>
              <a:t>Personal Organisation</a:t>
            </a:r>
          </a:p>
          <a:p>
            <a:pPr lvl="1"/>
            <a:r>
              <a:rPr lang="en-US" dirty="0" smtClean="0"/>
              <a:t>Initiative</a:t>
            </a:r>
          </a:p>
          <a:p>
            <a:pPr lvl="1"/>
            <a:r>
              <a:rPr lang="en-US" dirty="0" smtClean="0"/>
              <a:t>Dependable and Reliable</a:t>
            </a:r>
          </a:p>
          <a:p>
            <a:pPr lvl="1"/>
            <a:r>
              <a:rPr lang="en-US" dirty="0" smtClean="0"/>
              <a:t>Patient</a:t>
            </a:r>
          </a:p>
          <a:p>
            <a:pPr lvl="1"/>
            <a:r>
              <a:rPr lang="en-US" dirty="0" smtClean="0"/>
              <a:t>Calm</a:t>
            </a:r>
          </a:p>
          <a:p>
            <a:pPr lvl="1"/>
            <a:r>
              <a:rPr lang="en-US" dirty="0" smtClean="0"/>
              <a:t>Tactful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Administrative Assistant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812" y="990600"/>
            <a:ext cx="38100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5" t="7577" r="5801" b="63534"/>
          <a:stretch/>
        </p:blipFill>
        <p:spPr>
          <a:xfrm>
            <a:off x="8685212" y="3405319"/>
            <a:ext cx="3046413" cy="33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0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job applicant will use this to decide if the job is right for them:</a:t>
            </a:r>
          </a:p>
          <a:p>
            <a:endParaRPr lang="en-US" dirty="0"/>
          </a:p>
          <a:p>
            <a:pPr lvl="1"/>
            <a:r>
              <a:rPr lang="en-US" dirty="0" smtClean="0"/>
              <a:t>Job Title</a:t>
            </a:r>
          </a:p>
          <a:p>
            <a:pPr lvl="1"/>
            <a:r>
              <a:rPr lang="en-US" dirty="0" smtClean="0"/>
              <a:t>Duties and Tasks</a:t>
            </a:r>
          </a:p>
          <a:p>
            <a:pPr lvl="1"/>
            <a:r>
              <a:rPr lang="en-US" dirty="0" smtClean="0"/>
              <a:t>Responsibilities</a:t>
            </a:r>
          </a:p>
          <a:p>
            <a:pPr lvl="1"/>
            <a:r>
              <a:rPr lang="en-US" dirty="0" smtClean="0"/>
              <a:t>Line Manager</a:t>
            </a:r>
          </a:p>
          <a:p>
            <a:pPr lvl="1"/>
            <a:r>
              <a:rPr lang="en-US" dirty="0" smtClean="0"/>
              <a:t>Hours Worked</a:t>
            </a:r>
          </a:p>
          <a:p>
            <a:pPr lvl="1"/>
            <a:r>
              <a:rPr lang="en-US" dirty="0" smtClean="0"/>
              <a:t>Salary</a:t>
            </a:r>
          </a:p>
          <a:p>
            <a:pPr lvl="1"/>
            <a:r>
              <a:rPr lang="en-US" dirty="0" smtClean="0"/>
              <a:t>Holiday Entitlement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Administrative Assistant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685800"/>
            <a:ext cx="40513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5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Person Specification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is a profile of the </a:t>
            </a:r>
            <a:r>
              <a:rPr lang="en-US" dirty="0" smtClean="0">
                <a:solidFill>
                  <a:srgbClr val="FF0000"/>
                </a:solidFill>
              </a:rPr>
              <a:t>ideal candidate </a:t>
            </a:r>
            <a:r>
              <a:rPr lang="en-US" dirty="0" smtClean="0"/>
              <a:t>and can be prepared and used to assist in the selection process: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Does the candidate have the skills and qualities required – which can be </a:t>
            </a:r>
            <a:r>
              <a:rPr lang="en-US" dirty="0" smtClean="0">
                <a:solidFill>
                  <a:srgbClr val="FF0000"/>
                </a:solidFill>
              </a:rPr>
              <a:t>essential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desirable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1"/>
            <a:r>
              <a:rPr lang="en-US" dirty="0" smtClean="0"/>
              <a:t>Skills</a:t>
            </a:r>
          </a:p>
          <a:p>
            <a:pPr lvl="1"/>
            <a:r>
              <a:rPr lang="en-US" dirty="0" smtClean="0"/>
              <a:t>Qualities</a:t>
            </a:r>
          </a:p>
          <a:p>
            <a:pPr lvl="1"/>
            <a:r>
              <a:rPr lang="en-US" dirty="0" smtClean="0"/>
              <a:t>Qualifications</a:t>
            </a:r>
          </a:p>
          <a:p>
            <a:pPr lvl="1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Administrative Assistant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2209800"/>
            <a:ext cx="3886200" cy="2586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5" t="48055" r="47627" b="13612"/>
          <a:stretch/>
        </p:blipFill>
        <p:spPr>
          <a:xfrm>
            <a:off x="7466012" y="3657600"/>
            <a:ext cx="4210994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6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Person Specification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Administrative Assistant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2209800"/>
            <a:ext cx="3886200" cy="2586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5" t="48055" r="47627" b="13612"/>
          <a:stretch/>
        </p:blipFill>
        <p:spPr>
          <a:xfrm>
            <a:off x="4567236" y="931095"/>
            <a:ext cx="73829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2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 </a:t>
            </a:r>
            <a:br>
              <a:rPr lang="en-US" dirty="0" smtClean="0"/>
            </a:br>
            <a:r>
              <a:rPr lang="en-US" sz="2400" dirty="0" smtClean="0"/>
              <a:t>Research Vacancies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Research Current Vacancies</a:t>
            </a:r>
          </a:p>
          <a:p>
            <a:pPr marL="0" indent="0">
              <a:buNone/>
            </a:pPr>
            <a:r>
              <a:rPr lang="en-US" dirty="0" smtClean="0"/>
              <a:t>Use local/national newspapers or the Internet to carry out research </a:t>
            </a:r>
            <a:r>
              <a:rPr lang="en-US" b="1" dirty="0" smtClean="0">
                <a:solidFill>
                  <a:srgbClr val="FF0000"/>
                </a:solidFill>
              </a:rPr>
              <a:t>on 3 current vacancies</a:t>
            </a:r>
            <a:r>
              <a:rPr lang="en-US" dirty="0" smtClean="0"/>
              <a:t> available for </a:t>
            </a:r>
            <a:r>
              <a:rPr lang="en-US" b="1" dirty="0" smtClean="0">
                <a:solidFill>
                  <a:srgbClr val="FF0000"/>
                </a:solidFill>
              </a:rPr>
              <a:t>Admin Assistants.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Identify:</a:t>
            </a:r>
          </a:p>
          <a:p>
            <a:pPr marL="730250" lvl="1" indent="-342900"/>
            <a:r>
              <a:rPr lang="en-US" dirty="0" smtClean="0"/>
              <a:t>Current salary</a:t>
            </a:r>
          </a:p>
          <a:p>
            <a:pPr marL="730250" lvl="1" indent="-342900"/>
            <a:r>
              <a:rPr lang="en-US" dirty="0" smtClean="0"/>
              <a:t>Location</a:t>
            </a:r>
          </a:p>
          <a:p>
            <a:pPr marL="730250" lvl="1" indent="-342900"/>
            <a:r>
              <a:rPr lang="en-US" dirty="0" smtClean="0"/>
              <a:t>Working hours</a:t>
            </a:r>
          </a:p>
          <a:p>
            <a:pPr marL="730250" lvl="1" indent="-342900"/>
            <a:r>
              <a:rPr lang="en-US" dirty="0" smtClean="0"/>
              <a:t>Tasks/duties</a:t>
            </a:r>
          </a:p>
          <a:p>
            <a:pPr marL="730250" lvl="1" indent="-342900"/>
            <a:r>
              <a:rPr lang="en-US" dirty="0" smtClean="0"/>
              <a:t>Qualities and skills required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Administrative Assistant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412" y="4800600"/>
            <a:ext cx="1562100" cy="176011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2057400"/>
            <a:ext cx="2438400" cy="249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64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 </a:t>
            </a:r>
            <a:br>
              <a:rPr lang="en-US" dirty="0" smtClean="0"/>
            </a:br>
            <a:r>
              <a:rPr lang="en-US" sz="2400" dirty="0" smtClean="0"/>
              <a:t>Discussion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Class Discussion</a:t>
            </a:r>
          </a:p>
          <a:p>
            <a:pPr marL="0" indent="0">
              <a:buNone/>
            </a:pPr>
            <a:r>
              <a:rPr lang="en-US" dirty="0" smtClean="0"/>
              <a:t>Discuss how the information from the job adverts differs for Admin Assistants working in different types of organisations.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Administrative Assistant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412" y="4800600"/>
            <a:ext cx="1562100" cy="17601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1" y="2209800"/>
            <a:ext cx="3439583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6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ministration N4-N5 AP Outcome 1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D7DC9D6-C974-4760-AF25-FD6F69EC14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Administration N4-N5 AP Outcome 1.potx</Template>
  <TotalTime>0</TotalTime>
  <Words>1062</Words>
  <Application>Microsoft Office PowerPoint</Application>
  <PresentationFormat>Custom</PresentationFormat>
  <Paragraphs>196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Administration N4-N5 AP Outcome 1</vt:lpstr>
      <vt:lpstr>  Administrative Practices  Outcome 1.1 Tasks, Skills and Qualities of an Administrative Assistant        Administration and IT</vt:lpstr>
      <vt:lpstr>Tasks</vt:lpstr>
      <vt:lpstr>Skills</vt:lpstr>
      <vt:lpstr>Qualities</vt:lpstr>
      <vt:lpstr>Job Description</vt:lpstr>
      <vt:lpstr>Person Specification</vt:lpstr>
      <vt:lpstr>Person Specification</vt:lpstr>
      <vt:lpstr>Task:  Research Vacancies</vt:lpstr>
      <vt:lpstr>Task:  Discussion</vt:lpstr>
      <vt:lpstr>Task:  Person Specification</vt:lpstr>
      <vt:lpstr>The Job Advert</vt:lpstr>
      <vt:lpstr>What I Look For…. Video</vt:lpstr>
      <vt:lpstr>Business Administration Apprenticeship Video</vt:lpstr>
      <vt:lpstr>Activity</vt:lpstr>
      <vt:lpstr>Key Questions</vt:lpstr>
      <vt:lpstr>Application Forms</vt:lpstr>
      <vt:lpstr>Curriculum Vitae</vt:lpstr>
      <vt:lpstr>Next Steps?</vt:lpstr>
      <vt:lpstr>Next Steps?</vt:lpstr>
      <vt:lpstr>Skills Scan: 1-4</vt:lpstr>
      <vt:lpstr>Skills Scan: 1-4</vt:lpstr>
      <vt:lpstr>  Skills Scan: SWOT Alternative</vt:lpstr>
      <vt:lpstr>  Skills Scan: SWOT Alternative</vt:lpstr>
      <vt:lpstr>Activity</vt:lpstr>
      <vt:lpstr>Questions (Socrative)</vt:lpstr>
      <vt:lpstr>Questions (Socrative)</vt:lpstr>
      <vt:lpstr>Key Questions</vt:lpstr>
      <vt:lpstr>Outcome Summary</vt:lpstr>
      <vt:lpstr>Outcome Summary</vt:lpstr>
      <vt:lpstr>  Administrative Practices  Outcome 1.1 Tasks, Skills and Qualities of an Administrative Assistant        Administration and 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2016-12-12T14:26:04Z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</Properties>
</file>