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342" r:id="rId4"/>
    <p:sldId id="343" r:id="rId5"/>
    <p:sldId id="274" r:id="rId6"/>
    <p:sldId id="331" r:id="rId7"/>
    <p:sldId id="322" r:id="rId8"/>
    <p:sldId id="323" r:id="rId9"/>
    <p:sldId id="324" r:id="rId10"/>
    <p:sldId id="327" r:id="rId11"/>
    <p:sldId id="325" r:id="rId12"/>
    <p:sldId id="326" r:id="rId13"/>
    <p:sldId id="328" r:id="rId14"/>
    <p:sldId id="329" r:id="rId15"/>
    <p:sldId id="330" r:id="rId16"/>
    <p:sldId id="332" r:id="rId17"/>
    <p:sldId id="333" r:id="rId18"/>
    <p:sldId id="341" r:id="rId19"/>
    <p:sldId id="334" r:id="rId20"/>
    <p:sldId id="335" r:id="rId21"/>
    <p:sldId id="336" r:id="rId22"/>
    <p:sldId id="321" r:id="rId23"/>
    <p:sldId id="337" r:id="rId24"/>
    <p:sldId id="338" r:id="rId25"/>
    <p:sldId id="287" r:id="rId26"/>
    <p:sldId id="339" r:id="rId27"/>
    <p:sldId id="293" r:id="rId28"/>
    <p:sldId id="340" r:id="rId29"/>
    <p:sldId id="294" r:id="rId30"/>
    <p:sldId id="298" r:id="rId31"/>
    <p:sldId id="295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>
      <p:cViewPr varScale="1">
        <p:scale>
          <a:sx n="57" d="100"/>
          <a:sy n="57" d="100"/>
        </p:scale>
        <p:origin x="-96" y="-3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1/12/2015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1/12/2015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1/12/2015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1/12/2015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1/12/2015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frm=1&amp;source=images&amp;cd=&amp;cad=rja&amp;uact=8&amp;docid=PtBdWhmSdx0MBM&amp;tbnid=Ws307iHsyLpGdM:&amp;ved=0CAcQjRw&amp;url=http://www.st-petersburg-essentialguide.com/st-petersburg-facts.html&amp;ei=-YYiVLTyAuqUsQTfsYH4CQ&amp;bvm=bv.75775273,d.cWc&amp;psig=AFQjCNF1NIoIu9IVA2fZRC2W-G7jY2HtpQ&amp;ust=141163531508335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GsFsghQpyl4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1.3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Health and Safety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Report 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6065" r="9658" b="54061"/>
          <a:stretch/>
        </p:blipFill>
        <p:spPr>
          <a:xfrm>
            <a:off x="3814460" y="533400"/>
            <a:ext cx="7954086" cy="58268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Accident Book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47415" r="10255" b="32753"/>
          <a:stretch/>
        </p:blipFill>
        <p:spPr>
          <a:xfrm>
            <a:off x="531812" y="685800"/>
            <a:ext cx="11041708" cy="4038600"/>
          </a:xfrm>
        </p:spPr>
      </p:pic>
    </p:spTree>
    <p:extLst>
      <p:ext uri="{BB962C8B-B14F-4D97-AF65-F5344CB8AC3E}">
        <p14:creationId xmlns:p14="http://schemas.microsoft.com/office/powerpoint/2010/main" val="40806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Health and Safety Executive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Work with local authorities to:</a:t>
            </a:r>
          </a:p>
          <a:p>
            <a:r>
              <a:rPr lang="en-GB" dirty="0" smtClean="0"/>
              <a:t>Check </a:t>
            </a:r>
            <a:r>
              <a:rPr lang="en-GB" b="1" dirty="0" smtClean="0"/>
              <a:t>standards</a:t>
            </a:r>
            <a:r>
              <a:rPr lang="en-GB" dirty="0" smtClean="0"/>
              <a:t> of health, safety and welfare</a:t>
            </a:r>
          </a:p>
          <a:p>
            <a:r>
              <a:rPr lang="en-GB" dirty="0" smtClean="0"/>
              <a:t>Give </a:t>
            </a:r>
            <a:r>
              <a:rPr lang="en-GB" b="1" dirty="0" smtClean="0"/>
              <a:t>advice </a:t>
            </a:r>
            <a:r>
              <a:rPr lang="en-GB" dirty="0" smtClean="0"/>
              <a:t>on how to prevent illness and accidents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Random spot checks are carried out:</a:t>
            </a:r>
          </a:p>
          <a:p>
            <a:r>
              <a:rPr lang="en-GB" sz="2400" b="1" dirty="0" smtClean="0"/>
              <a:t>Improvement Notice </a:t>
            </a:r>
            <a:r>
              <a:rPr lang="en-GB" sz="2400" dirty="0" smtClean="0"/>
              <a:t>– with deadline</a:t>
            </a:r>
          </a:p>
          <a:p>
            <a:r>
              <a:rPr lang="en-GB" sz="2400" b="1" dirty="0" smtClean="0"/>
              <a:t>Prohibition Notice </a:t>
            </a:r>
            <a:r>
              <a:rPr lang="en-GB" sz="2400" dirty="0" smtClean="0"/>
              <a:t>– premises closed</a:t>
            </a:r>
          </a:p>
          <a:p>
            <a:r>
              <a:rPr lang="en-GB" sz="2400" b="1" dirty="0" smtClean="0"/>
              <a:t>Prosecution</a:t>
            </a:r>
            <a:r>
              <a:rPr lang="en-GB" sz="2400" dirty="0" smtClean="0"/>
              <a:t> – £20,000 fine/6 months prison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pic>
        <p:nvPicPr>
          <p:cNvPr id="7170" name="Picture 2" descr="http://www.spornconstruction.com/blog/wp-content/uploads/2011/06/hs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066800"/>
            <a:ext cx="3048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the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All employees should have </a:t>
            </a:r>
            <a:r>
              <a:rPr lang="en-GB" b="1" dirty="0" smtClean="0">
                <a:solidFill>
                  <a:srgbClr val="FF0000"/>
                </a:solidFill>
              </a:rPr>
              <a:t>access to the H&amp;S policy statement</a:t>
            </a:r>
            <a:r>
              <a:rPr lang="en-GB" b="1" dirty="0" smtClean="0"/>
              <a:t> – </a:t>
            </a:r>
            <a:r>
              <a:rPr lang="en-GB" b="1" i="1" dirty="0" smtClean="0"/>
              <a:t>may be on intranet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 smtClean="0"/>
              <a:t>Health and Safety procedures will be explained in detail during induction training along with fire and evacuation procedures.</a:t>
            </a:r>
            <a:endParaRPr lang="en-GB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716505"/>
            <a:ext cx="2929734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Safety Policy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If you employ 5 or more people a written policy is essential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The policy will include:</a:t>
            </a:r>
          </a:p>
          <a:p>
            <a:r>
              <a:rPr lang="en-GB" b="1" dirty="0" smtClean="0"/>
              <a:t>Name</a:t>
            </a:r>
            <a:r>
              <a:rPr lang="en-GB" dirty="0" smtClean="0"/>
              <a:t> of the person responsible for H&amp;S</a:t>
            </a:r>
          </a:p>
          <a:p>
            <a:r>
              <a:rPr lang="en-GB" b="1" dirty="0" smtClean="0"/>
              <a:t>How often </a:t>
            </a:r>
            <a:r>
              <a:rPr lang="en-GB" dirty="0" smtClean="0"/>
              <a:t>checks are carried out</a:t>
            </a:r>
          </a:p>
          <a:p>
            <a:r>
              <a:rPr lang="en-GB" dirty="0" smtClean="0"/>
              <a:t>Health and Safety </a:t>
            </a:r>
            <a:r>
              <a:rPr lang="en-GB" b="1" dirty="0" smtClean="0"/>
              <a:t>training</a:t>
            </a:r>
          </a:p>
          <a:p>
            <a:r>
              <a:rPr lang="en-GB" b="1" dirty="0" smtClean="0"/>
              <a:t>Evacuation</a:t>
            </a:r>
            <a:r>
              <a:rPr lang="en-GB" dirty="0" smtClean="0"/>
              <a:t> procedures</a:t>
            </a:r>
          </a:p>
          <a:p>
            <a:r>
              <a:rPr lang="en-GB" dirty="0" smtClean="0"/>
              <a:t>How often </a:t>
            </a:r>
            <a:r>
              <a:rPr lang="en-GB" b="1" dirty="0" smtClean="0"/>
              <a:t>employees are consulted</a:t>
            </a:r>
          </a:p>
          <a:p>
            <a:r>
              <a:rPr lang="en-GB" b="1" dirty="0" smtClean="0"/>
              <a:t>Maintenance</a:t>
            </a:r>
            <a:r>
              <a:rPr lang="en-GB" dirty="0" smtClean="0"/>
              <a:t> of equipment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133600"/>
            <a:ext cx="2936058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Health and Safety at Work Act 1974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Responsibilities of Employees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Take reasonable care of your own (and others) health and safety</a:t>
            </a:r>
          </a:p>
          <a:p>
            <a:r>
              <a:rPr lang="en-GB" dirty="0" smtClean="0"/>
              <a:t>Co-operate with the employer</a:t>
            </a:r>
            <a:endParaRPr lang="en-GB" dirty="0"/>
          </a:p>
          <a:p>
            <a:r>
              <a:rPr lang="en-GB" dirty="0" smtClean="0"/>
              <a:t>Don’t misuse or interference with anything provided for your safety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Responsibilities of the Employer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Ensure safe methods of working</a:t>
            </a:r>
          </a:p>
          <a:p>
            <a:r>
              <a:rPr lang="en-GB" dirty="0" smtClean="0"/>
              <a:t>Ensure safe working conditions</a:t>
            </a:r>
          </a:p>
          <a:p>
            <a:r>
              <a:rPr lang="en-GB" dirty="0" smtClean="0"/>
              <a:t>Ensure all employees receive the relevant information and training</a:t>
            </a:r>
          </a:p>
          <a:p>
            <a:r>
              <a:rPr lang="en-GB" dirty="0" smtClean="0"/>
              <a:t>Keep equipment well maintained</a:t>
            </a:r>
          </a:p>
          <a:p>
            <a:r>
              <a:rPr lang="en-GB" dirty="0" smtClean="0"/>
              <a:t>Provide protective clothing</a:t>
            </a:r>
            <a:endParaRPr lang="en-GB" dirty="0"/>
          </a:p>
        </p:txBody>
      </p:sp>
      <p:pic>
        <p:nvPicPr>
          <p:cNvPr id="10244" name="Picture 4" descr="http://www.medkinetics.com/Portals/170107/images/Delegated%20Credentialing%20Roles%20and%20Responsibilities1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4876800"/>
            <a:ext cx="2733366" cy="18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Safety (Display Screen Equipment) Regulations 1992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Minimise the potential risks associated with the use of visual display units (VDUs)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9766466" y="1657350"/>
            <a:ext cx="1981200" cy="1524000"/>
          </a:xfrm>
          <a:prstGeom prst="cloudCallout">
            <a:avLst>
              <a:gd name="adj1" fmla="val -222285"/>
              <a:gd name="adj2" fmla="val 15854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Eye Strain</a:t>
            </a:r>
            <a:endParaRPr lang="en-GB" sz="2800" b="1" dirty="0"/>
          </a:p>
        </p:txBody>
      </p:sp>
      <p:sp>
        <p:nvSpPr>
          <p:cNvPr id="8" name="Cloud Callout 7"/>
          <p:cNvSpPr/>
          <p:nvPr/>
        </p:nvSpPr>
        <p:spPr>
          <a:xfrm>
            <a:off x="3503612" y="1847850"/>
            <a:ext cx="2971800" cy="1333500"/>
          </a:xfrm>
          <a:prstGeom prst="cloudCallout">
            <a:avLst>
              <a:gd name="adj1" fmla="val 16035"/>
              <a:gd name="adj2" fmla="val 177458"/>
            </a:avLst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Headaches</a:t>
            </a:r>
            <a:endParaRPr lang="en-GB" sz="2800" b="1" dirty="0"/>
          </a:p>
        </p:txBody>
      </p:sp>
      <p:sp>
        <p:nvSpPr>
          <p:cNvPr id="9" name="Cloud Callout 8"/>
          <p:cNvSpPr/>
          <p:nvPr/>
        </p:nvSpPr>
        <p:spPr>
          <a:xfrm>
            <a:off x="7975766" y="3733800"/>
            <a:ext cx="3581400" cy="1752600"/>
          </a:xfrm>
          <a:prstGeom prst="cloudCallout">
            <a:avLst>
              <a:gd name="adj1" fmla="val -83656"/>
              <a:gd name="adj2" fmla="val 25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Repetitive Strain Injury (RSI)</a:t>
            </a:r>
            <a:endParaRPr lang="en-GB" sz="2800" b="1" dirty="0"/>
          </a:p>
        </p:txBody>
      </p:sp>
      <p:sp>
        <p:nvSpPr>
          <p:cNvPr id="10" name="Cloud Callout 9"/>
          <p:cNvSpPr/>
          <p:nvPr/>
        </p:nvSpPr>
        <p:spPr>
          <a:xfrm>
            <a:off x="6894512" y="1600200"/>
            <a:ext cx="2743200" cy="1219200"/>
          </a:xfrm>
          <a:prstGeom prst="cloudCallout">
            <a:avLst>
              <a:gd name="adj1" fmla="val -86893"/>
              <a:gd name="adj2" fmla="val 21400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  <a:r>
              <a:rPr lang="en-GB" sz="2800" b="1" dirty="0" smtClean="0"/>
              <a:t>ackache</a:t>
            </a:r>
            <a:endParaRPr lang="en-GB" sz="2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594058"/>
            <a:ext cx="25241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 Posture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1" t="22304" r="18869" b="18093"/>
          <a:stretch/>
        </p:blipFill>
        <p:spPr bwMode="auto">
          <a:xfrm>
            <a:off x="5484812" y="457200"/>
            <a:ext cx="5184293" cy="591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0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Safety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Display Screen Equipment) Regulations 1992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Responsibilities of Employees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Avoid potential hazards by:</a:t>
            </a:r>
          </a:p>
          <a:p>
            <a:r>
              <a:rPr lang="en-GB" dirty="0" smtClean="0"/>
              <a:t>Use </a:t>
            </a:r>
            <a:r>
              <a:rPr lang="en-GB" b="1" dirty="0" smtClean="0">
                <a:solidFill>
                  <a:srgbClr val="00B0F0"/>
                </a:solidFill>
              </a:rPr>
              <a:t>adjustments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/>
              <a:t>on VDU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Adjust chair </a:t>
            </a:r>
            <a:r>
              <a:rPr lang="en-GB" dirty="0" smtClean="0"/>
              <a:t>for maximum comfort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Arranging desk and screen </a:t>
            </a:r>
            <a:r>
              <a:rPr lang="en-GB" dirty="0" smtClean="0"/>
              <a:t>to avoid glare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Responsibilities of the Employer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Assess </a:t>
            </a:r>
            <a:r>
              <a:rPr lang="en-GB" b="1" dirty="0" smtClean="0">
                <a:solidFill>
                  <a:srgbClr val="00B0F0"/>
                </a:solidFill>
              </a:rPr>
              <a:t>workstation requirements</a:t>
            </a:r>
          </a:p>
          <a:p>
            <a:r>
              <a:rPr lang="en-GB" dirty="0" smtClean="0"/>
              <a:t>Provide </a:t>
            </a:r>
            <a:r>
              <a:rPr lang="en-GB" b="1" dirty="0" smtClean="0">
                <a:solidFill>
                  <a:srgbClr val="00B0F0"/>
                </a:solidFill>
              </a:rPr>
              <a:t>adjustable seating</a:t>
            </a:r>
          </a:p>
          <a:p>
            <a:r>
              <a:rPr lang="en-GB" dirty="0" smtClean="0"/>
              <a:t>Provide </a:t>
            </a:r>
            <a:r>
              <a:rPr lang="en-GB" b="1" dirty="0" smtClean="0">
                <a:solidFill>
                  <a:srgbClr val="00B0F0"/>
                </a:solidFill>
              </a:rPr>
              <a:t>adjustable and tilting screens</a:t>
            </a:r>
          </a:p>
          <a:p>
            <a:r>
              <a:rPr lang="en-GB" dirty="0" smtClean="0"/>
              <a:t>Provide </a:t>
            </a:r>
            <a:r>
              <a:rPr lang="en-GB" b="1" dirty="0" smtClean="0">
                <a:solidFill>
                  <a:srgbClr val="00B0F0"/>
                </a:solidFill>
              </a:rPr>
              <a:t>health and safety training</a:t>
            </a:r>
          </a:p>
          <a:p>
            <a:r>
              <a:rPr lang="en-GB" dirty="0" smtClean="0"/>
              <a:t>Allow regular </a:t>
            </a:r>
            <a:r>
              <a:rPr lang="en-GB" b="1" dirty="0" smtClean="0">
                <a:solidFill>
                  <a:srgbClr val="00B0F0"/>
                </a:solidFill>
              </a:rPr>
              <a:t>rest breaks/changes in activity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48006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3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Safety (First Aid) Regulations 1981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Organisations are required to: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Provide a </a:t>
            </a:r>
            <a:r>
              <a:rPr lang="en-GB" b="1" dirty="0" smtClean="0">
                <a:solidFill>
                  <a:srgbClr val="00B050"/>
                </a:solidFill>
              </a:rPr>
              <a:t>well-stocked first aid box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Appoint a first-aider </a:t>
            </a:r>
            <a:r>
              <a:rPr lang="en-GB" dirty="0" smtClean="0">
                <a:solidFill>
                  <a:srgbClr val="FF0000"/>
                </a:solidFill>
              </a:rPr>
              <a:t>(one for every 50-100 employees)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Inform staff </a:t>
            </a:r>
            <a:r>
              <a:rPr lang="en-GB" dirty="0" smtClean="0">
                <a:solidFill>
                  <a:srgbClr val="FF0000"/>
                </a:solidFill>
              </a:rPr>
              <a:t>of first aid procedures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a </a:t>
            </a:r>
            <a:r>
              <a:rPr lang="en-GB" b="1" dirty="0" smtClean="0">
                <a:solidFill>
                  <a:srgbClr val="00B050"/>
                </a:solidFill>
              </a:rPr>
              <a:t>record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of all accidents/incidents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1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28800"/>
            <a:ext cx="10287000" cy="358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In 2009/2010:</a:t>
            </a:r>
          </a:p>
          <a:p>
            <a:endParaRPr lang="en-GB" dirty="0" smtClean="0"/>
          </a:p>
          <a:p>
            <a:r>
              <a:rPr lang="en-GB" dirty="0" smtClean="0"/>
              <a:t>1.2 million working people were suffering from a work-related illness</a:t>
            </a:r>
          </a:p>
          <a:p>
            <a:r>
              <a:rPr lang="en-GB" dirty="0" smtClean="0"/>
              <a:t>175 workers were killed at work</a:t>
            </a:r>
          </a:p>
          <a:p>
            <a:r>
              <a:rPr lang="en-GB" dirty="0" smtClean="0"/>
              <a:t>115,000 workplace injuries were reported</a:t>
            </a:r>
          </a:p>
          <a:p>
            <a:r>
              <a:rPr lang="en-GB" dirty="0" smtClean="0"/>
              <a:t>26.4 million working days were lost due to work related illnesses and workplace injury</a:t>
            </a:r>
          </a:p>
          <a:p>
            <a:r>
              <a:rPr lang="en-GB" dirty="0" smtClean="0"/>
              <a:t>Workplace injuries and ill health cost society an estimated £14billion</a:t>
            </a:r>
            <a:endParaRPr lang="en-GB" dirty="0"/>
          </a:p>
        </p:txBody>
      </p:sp>
      <p:sp>
        <p:nvSpPr>
          <p:cNvPr id="4" name="AutoShape 2" descr="data:image/jpeg;base64,/9j/4AAQSkZJRgABAQAAAQABAAD/2wCEAAkGBxQQEBUUEhQVFRIWFRcTFxYVGRcZGBgUGBUWGBcUFhgZHSggGBsmHBcYITIhJSkrLi4uGSA0ODMsNygtLisBCgoKDg0OGxAQGywmICYyLC4tLCwvLCw0Ly0sNSwsLCwsLywsLCwsLCwsLCwsLCwsLCwsLCwtLCwsLCwsLCwsLP/AABEIALEBHQMBEQACEQEDEQH/xAAcAAEAAwADAQEAAAAAAAAAAAAABQYHAQMEAgj/xABDEAACAQIEAgkABwYFAQkAAAABAgADEQQSITEFBgcTIkFRYXGBkRQyUnKhscEjQmKS0eEzgqLC8EMWJDVTY3Oy0vH/xAAbAQEAAgMBAQAAAAAAAAAAAAAABAUCAwYBB//EADsRAAIBAwEFBAcGBQUBAAAAAAABAgMEESEFEjFBURNhcZEGIjKBobHRFBUjM8HhNEJScpIkU2Lw8UP/2gAMAwEAAhEDEQA/ANxgCAIAgCAIAgCAIAgCAIAgCAIAgCAIAgCAIAgCAIAgCAIAgCAIAgCAIAgCAIAgCAIAgCAIAgCAIAgCAIAgCAIAgCAIAgCAIAgCAIAgCAIAgCAIAgCAIAgCAIAgCAIAgCAIAgCAIAgCAIAgCAIAgCAIAgCAIAgCAIAgCAIAgCAIAgCAIAgCAIAgCAIAgCAIAgCAIAgCAIAgCAIAgCAIAgCAIAgCAIAgCAIAgCAIAgCAIAgCAIAgCAIB8u4UEkgAC5J2AG5MAzziHTBg6dVVp069VC2U1VUBN7dkuQX9tPOeZGHxL3wziFPE0lq0mzIwuD+YI7iDpaeg9UAQBAEAQBAEAQBAEAQCPx3HMNQcJWxFGm51CvURWI8bE3gHto1ldQyMGU6hlIIPoRvAPuAIAgCAcMbC50G8A8+E4hSrX6qrTqW3yMrW9bHSAemAIAgCAcMwAJJsBqSdgPEwCK4ZzNhMTUanQxFOpUXUqra28R9oeYvAJaAIAgCAIAgCAIBUOlpnHB8UaZIOVb23KZ1zj+W8AruCwdOphUpPSQUmQUzcrcDICrJbxv5Ss9mTknqXSW9FRwdPQzxB6WIxmBqG/VsaiH0bKx9xkPzLCnLeimVNWG7Jx6GrzM1iAIAgEJzHxV6OWnRCmq4JBbZVHefczXOe6badPfZ88D4lVL9VX1crmV7KM3iLLppMYTbeGe1Ke6sonZuNIgCAIB8udDbe0A/OOH5ZxGLru+KzBGZqrNqztqdFA/WaZV4paG+FrNvMuBpnQ7hK1CniaTgiitRDSvt2lLNbw3S/neZwmpLJrqU3TlhmiTMwEAQBAKn0jAvh6VEEha2ISm9ri9MI7sCR3HKBNdWWImylHekRvAeGYehUomhSNN8x1VWFxaxDaaAjxkaDe8tSZVitx4RfpNK8QBAEAqHSdjOrwtJL2WtiqNFz/wCmSWYHyOW3vMZ+y8GdPG8skVxnB56JZWCVqIZ6dRVsQ6jMPbSxB0IMhwk4vKLCrBSjqWvlDjy8QwdPEKMpYFXX7NRTZl8xfUeREnFYTMAQBAEAQBAEAj+OGl1DrXNqbCx318tJ42lxPUm+BjfCMa1LEVko0jUwge1OqwIyqAOwqEdqx+qdNLSJVgnwZY285pYaOeBYWtg+MDFoGfD1GYVRpnVXFjp+8AQp08JtpySik+RprUZOTkuZt9Curi6MGHiDebk8kRprRnZPTwQBAKNzZiwuMF3ZLU8qlQCSfrlbMCNQp/GRaj/EJluvVOipjLVqFQM7HrQbNawQgAgW7rkbzHOJI21Y4i0aBJhXCAIAgCAZtzFiFXHFFepTv2lUKbPe1ypHgwPpIlWO62yzt5NxSL5wdR1KEa3UEnxJEkU0lFEGs25vJ7ZmahAEAQCjdLGOejRwhpk5jjaVwP3ky1MwPlNVXGNTbRzvaHbyxiRVrkszaeIsCbaAG9jNFPG8skuvL1MJF0kwrxAEAQDL+nixwuHBOnX62NiOw3a/54wCLoviH4PUao5YiiRl01G12Nrk2+ZDWFU06k95dPXoS3RDzRhxgRRqMEqrUe4sbEMbq17W77e0nKDlwK5yS4mmg3mJkcwBAEAQBAEAzbmHmBK9bsk9Woyi4I17zb1/KQp14tl/R2VcQjqlr3kcMcnj+Ew7WJv+7q/ReYPEE8Y7WI+7a/ReZL8t8y0sOzioTkYAiwJ7QmcLiETRX2RcTSwl5k+ed8L4v/IZt+1UyP8Acl10XmTnD8YtemtRL5WFxcWPhtN0ZKSyitr0ZUajpy4o+eKY9MNRerUNkQXNt97ADzJIHvN1KlKrNQjxZGq1Y0oOcuCMv4lVbiRZmUUVzpUpOTduyW102Njb0kO/jTt6zhvptceOhrtdrW7XrvdPRiMJaqjLUNQBAhJPazAk3AOnht4SDOtB8GS1tS0em/8ABlt4LzKauIGHqJlYoWRr75dGVh3Hv0l1Rp9pbdsnweGunQ0VZ7lfsmuKymWWazYIB8VHsICWSD4rx6hh/wDGqgHfLu3so1kuhZ1q/wCXHPfy8zCtc0qK9d4Knjuc8I5H7Ks+U9+UA299viWP3BVmvXcfj9CKtvwh7CfwPTgOkHDp2cldVv35WA8t72+Z7PYVfk4vzX6Gt7aozfrRa8i38G47QxY/ZVFYjddmHmVOsq7i0rUH+JHH/epLpXFKr7EsknIxuPl3AFyQB5zXUqwpR3qkkl1bwepN6I6K+KUDRlJ9RI62jZ/7sP8AJfUy7OfRlV5r4T9KfD1FZb0XZip1zBly2mq4v7Rx0qw/yX1N9tFqWqZ7cJh1uBYKNzsB6TTC9tG1mrH/ACRuqOSTwiVXGBNzceWsmS2lZ4z2sP8AJfUhKlN8mez6Sn2l+RMfvKz/AN2P+S+o7OfRn2jgi4Nx4iS4TjOKlF5T5oxaaeGdHEcWKNF6h2RS3wNBM4reaRhKW6mz8587NVxFRWAZ2JZmIudSfwm64dOGNULWhcVU92En4Jl5wnNNJMKKPU1jamKf1UsezluTm/SUrq6nYQ2HVaTc4pe/6Gf8tVOpxLoVKhg2W/kbgecu7Z6nGXkHBtYa156ae83fkTinXYbKT26Zt/kOqn9PaeXEN2Wepjbz3o46Flmg3iAIAgCAfNWoFUsdgCT6DUwDB6lS5J8ST8yjbPpsVpg4Dxk93TnPGTzdOQ0ZGD6Vp6eNM1nk174YD9xeyvmLA3/GWlv7BwW0ta7b48zp5+4YcTg2UVMgUhzpcMAdj839pOoXitG6rjnCKS+pqdF5eMa+PcU9AFAA2AsPQTk6k5VJOcuL1fvOZPoGYgluX+FrWxdOuxN6atlUaDN9okHXfb5nRbPvJRtnSj/NxOnt0rmnCvN6x9X39S+TaSzgm0AonPXOXUfscOQapGr7hB5eLH8Jd7K2aq/4tT2eXf8AsV1/euh+HD2vl+5l1SqXJZiWY6kk3JPmTOsjFRWEtDnJNt5ZxBiIB24eu1NgyMVYG4ZTYg+sxnCM4uMllHsZOLzF4ZrfJnNn0miBX0qq2TMNn0HasNjrr3fNpxW1bana1lGL0euOn7dDqtm1KlzScmuGmepNccxGUKtr5ifwt/Wc3tihGvbOEnjnnw8Sztl62SOnzIsBAEAQDhxobbzbRcFUTnwzqCW4QWFG7mwBJF+5R5nu31n1KzlB0Iyh7ONOWhW1VmphGZ82c5vimanSOXDXt/FUt3t3geXzItW6lJ4i8I7LZ+w6dCKlWWZ9+qX1ff5FXLSNkvFFI5zRkYOc0zhUlB5i8Gitb0q0d2pFNd5oHRhj6QNSkRas3aBOzIoAyDwI1Nu+58JZ07yVbEZ8UcZtPYkbP8Wj7L4rp+xoU3lKIAgCAIB5uJ4cVKNRDsyMu5G4PeNp4+B6nhmEZvGUZ9QS0OjGlurbLfNpa3qJut0pVEmV+1ak6drKUHh6cPEhalauupLgX/S8teypdEcd9uu/9yXmWvo45ffiRrF6zp1WS2mYHPm0IuPs+MxdGnySPPvC5WrnLzNX4ZylhqKANTSo9u0zi9z32BJtPFRguRi9o3T/APpLzZNYfDrTUKihVGwUAAewmxJJYREnOU5b0nl95X+dMZlprSG7nMfurt8n8pX7QqYiodSo2rVxBU1z/Qp4lSURzAJ3lDEBa+U/vAgeu/6SdYVMVN18y22VX3ZOk+evvX7F3lyXhD83NlwdVr2CrmPmoNyo8z3T2NCVeSpw4s9VWNL158EYzx/GU61UNTBtlANxY31/S2s7LZFrWtrfs6vHLxrnQ5za1xSr19+lwwu7U6uEcPOIqBAbDck9w/qZLvLpW9PffHkRrS1dxU3Vw5lowoGGbKFVbX3AJPud5y9W5qVnmUmdNStqdJYjFEqMPQxiZKqqGt2aiABh56b+hmNG8rW8sxenR8BWsqVeOGteqM/4jg2oVXpP9ZDb17wR5EWPvOvo1Y1qaqR4M5OtSdKbg+RKcrcQZKi01W4eomZgLlVuA2np8Sq2ts2Fx+JKWN1PC6ss9m7Qnbx7OMc5a17jbqtBWFmF7bTibi2pXEOzqrK9/wCh0EZOLyiF4rwaoxzUKmUd6EKfgkfnK6WwbHlT+Mvqbo3EubPILq+Qm5Ve1t9bS+3xKbb2y7a1tYzpRxJyxxb0w+rNlGtKdVrOmDsnIEwlsHhEZASLnv1PjO72XsezrWkKlSGW1rq+r7yBVrTU2kzsPD0vt7XMn/cNh/t/GX1MO3qdSF59qFMBUSnozAKPuAgv/puPeS6sI0aHZ01hJYXgWGx92V7CVThn48viY1S1ErEfQpHjx+NZGyqBte51/CW1lZQqw35v3HHbe29cWdfsKKS0Ty9eOeBHnjFVTrlI9LflJz2bQaxj4lBD0ov4yy2n3NL9ME5gcSKqBhpfcecpLii6NRwZ3mzb+N7bxrJYzxXRo9+BxZo1EqLujBx7Hb3295qjLdeUSq1JVqcqcuDWDeKNTMobxAPyLy6Tyj5nKO62j7npiIAgCAefiNQJRqMRmARiRtfQ9m/ntPG8LJ7FNvCMEqAqbMCD3g6ESiZ9Si1JZTyfdCvlN7X8pnTnuSyR7u2+0UnTzjJ6auNRwQU3/wDqR+skfa+4p3sH/n8CV5R5jThwqhaWfrChPaAtkXL4eszV7jkaJ+jm9/8AT4fuXTlrnX6ZiBR6nJdWa+a+1u63nNtG67SW7ggbQ2L9ko9rv51SxjqWjF4laS5nNhtJTeCkhBzeEZ7xrH9fXZxfLoFvp2R5d3efeUFzU7So2creVe0rSfuXuIviGI6qk794U2+93fjNljbO5uIUlzevhz+BGXEieTscamHysbvTYqfQ6g/mPaWG3rTsLneitJL4rRm2tHEsrmWLDVijq43UhvjulNCTjJSXIwpzcJKS5GicL4imITOl7XK673BsfxE6OE1NZR161ipLg1krvSjicnD2A/fdE/HN/tlxsWG9dJ9E3+n6kDaUsUGupjYnYnNFm5VrUqasai1GJbdLGwAFtDvqT8TmtuVmqsYd2fP/AMOg2M4xpyb5vHl/6Wp8fhHXtZiBb6wAPhYd5lJv95c5j1IHB8Vw4xiUaTOM7hQxtlF9r33iVTQ8VSK0NKqct4V6hqPRR3NgS4zXsABodNgO6ZwvbiENyM2l3ESdtSnNzlFNkjQwyUxZFVR4KAB8CR5TlN5k2/E2xjGKwlg7ZiZHXiKuRGb7KlvgXgFD4bxgVsXUp5SGVMxPce0o9e+c56UyzZw/uXykb7VYqPwJucCWJM8Le9PTuJH6/rPpuxf4Cl4fqysrfmM9ktDUQnOPCzisHVpp/iZcy+ZBBy+9re8016bnTaRYbLuY291CpPhnX36Z93ExCkfHS3d3+kpkfSJHNSir/WUH8x79030a9Sk8wZX3uz7e8ju1op9Oq8HxPHieCo31WKnzAI/SWUNrS/nj5HLV/Q+nxo1Gv7tflgnejzhCfSerxRXqSCRrYF7WAJNiJnUq21xq+PeRaNrtXZicIew9W466+9ZXkaseScEf+l8M39Zr+zU+h5983v8AX8F9CfpUwqhRsAAPQCwm5LGhWSk5Ntn3PTwQBAEA6MdhhVpuh2ZSuuu48J41lYMoy3Xk/P7VMxudz6D8pQ5yfU4wUVhCA9Bee4Z5vx6nIBOwJnmGe7y6lq6NaZ+ni4I/Z1Nwf4ZKtE+1KT0gkvsbw+a/U0PmurkwxNwDmW1+83/peTbqp2dNs+fXFy7em5x48EULeUDedTlW23lkTzFRq1EVKaki+ZrW7thr639p0Xo9WtrepKrWmovGF7+L4HqxzIXlzAYjD4olqbCk6lWNxYHcEi/jp7yVty7tLml+HNNp5XH38iTOUJUsZ1RcZyZFTLjyXXLI4ZrsCO7W1tz498u7Ov2kWnxR0tneyuY+vxXx7yM6XFvgk8q6k/yVB+s6bYT/ANQ/7X80aNqr8FeP6MyMTrTnye4LUtTI/iP5Ccnt5f6iP9q+bLzZT/Cfj+iJHrFNxqGK6X1lGWmSI4jw0O+dT2gb3GljveZJnjNu4NiTVw9J2FmZFJ9bazw2I9sAQDx8YNqFT7pnj4HqMy5b04pX8eov7dYk5v0n/g4f3L5SN9t+Y/Auk4MsCR4EdKn3/wDas+mbE/gKfg/mysr+2yUlqahAKRzjyQtctXoEU6tizqfqvYb6fVbz75DrWim96PE6HZu3ZW8eyrLMVwfNfVGavSKmzCxkOdGdP2kdRb39tc/kzT7ufk9ThTNZJZ9lp6eYLZybzW1CotKqxaixCgnUoSbAg/Z8pJoV3F7r4FFtXZMa0HVprE1r4/v3mpyyOLEAQBAEAQD84U30HoJz59bktSx8kYFMViTRqC6VKNVG9CtrjzG8l2UsVk0UPpFHNjJPqih8Q4Q1CvVoOO1TdkPnY6N6EWPvOsh60co+T1cwlg2/obrX4Wqk6pUqLbwu2a3+qQLlYmWVo04F5kcklK51xuaqtMbILn7x/oPzlRf1MzUOhQ7Uq71RQXL5sroMryrPq8AMYB83gEty1juqxC3+q/YPudD82km0qblVd+hMsa3Z1l0enmT/AD/gTX4fWCi7KBUA+4bn8Lzrtl1VSuot8Hp5l3e09+hJLxMNE7c5cluB1hmKnv1Hr4Sh25bOcI1Y/wAvHwLPZlZRk4PnwJTE4dnD5VLZENTTuUEBz6AG85ZF5g5wzqt76DW8yjCU5KMVls8clFZfAihx2ulU1KdR0Y2HZNuyoCqCNjYACdxRsaUaEaU0nj/rOZqXU3VdSDxkunJ/POJr16dCoi1M5tnHZYAC5Y20NgPASp2hsmhSpSqwbWOXH3dSxs9oVZzUJLOTSpzZdHg45TZqDhASxtoN7Zhf8J5LgeozjgdJl4tWzAj/ALuRqCP+pTnOekz/ANHFf8l8mSLdPtM9xcZwRPJXgyWRvNifwA/SfS9h/wABT8H82Vlf8xkhLY1FR555oq4BqQpojCoGN3zaFSugsfORLmvKk1hcS92Psulexm5ya3ccMc8/QqbdIuLOwoj/ACsfzaRvtlR9C8Xo5aLi5P3r6HZzXg6VXJWCraoi1NvtC5/G8nRrzXB6M5OrY01JxlFZi2vIksLypTq8PV1X9quZrj95dLg+Nht/ea5UozjnGpJo7RuLee7GTx0evzKTjqHVtbukGpDdOr2dfO5i1JYaPKwmos0bly3iTVwlB23akpPra15c0nmCZ82v6ap3NSC4JskpsIggCAIBwYB+bqR0HoJzx9dlxLb0Y/8AiS/+3U/ISVZ/mlF6Q/wL8Uezpf4EaVVMdTHZNqdbyYaI5HmOyfQTprSr/Iz5dfUc+uju6IuLWqVKBBy1B1qbWDLo4HqLH2mV5TzFT6GuwqYk4Pnqadiawpoztsqlj6AXlZKSjFyfIs5zUIuT5GX4muajs7bsxb5O052cnKTk+ZyM5ucnJ8z28AwQrVe0Lois7egGg+ZutaXaVMPhzJNjQVarh8FxPulw8tVVQOyWAPuReWv2Sh/SXSsKH9PzLDx7gdJaJamgVlIOl9Rt3+sfZKP9Jl9hof0lM1kK/t4092UFhFRfW8aWHFaHAMrivNK4PixXoIx1JWzD+IaNOit6u/TUuf6nVW1XtaSl5mN87cuNgcQbA9Q5Jpt4eKHzH4i3nO72beq5p6+0uP195Q3tq6M9OD4FeBtLFrPEhExwzmSrQz2CPnQ02zgnsnfYjWVVXY1rN5w14f8AWTqe0a8Fjj4kbUxBbQmSbbZ9C3eYLXq9WaK11VrLEnp0OomTCOan0XcvGkhxVQWaoMtMHupmxL++lvL1nL7avVOXYQ4Lj49PcX2zLbdXay58PAv8oC2EAp+Pw+XiTN9qh/uT+k5f0o/h4/3L5SLC31geucMSCd4f/hr/AM7zPpmxP4Cn4P5srK/5jPRLU1FQ6TeFGvhOsQXei2ew3KHR/gWb/LIl5T3oZXIvvR+6VG53JPSenv5fT3mTLKtHcslMNxRhTFN+0g+r4rfWw8tTp5zfCq46MqbzZsK8t+Okvn4lr4JzzSw1AUzTqOwP8IHzf9JJjdxiuBSz9Ha05534pe8qPFseK9VnChFJ0UG9h4SLUnvvJ0FlYxtYbqeXzZ5KdMswVRdmIUDxYmwHzNaWdCZKSinKXBam78JwfUUKdP7CKvuBqfmXcI7sUj5nc1u2rSqdW2euZGgQBAEA4baD1cT85YvCvh2CV1NN7XAfQkeNjKSNtWfCL8j6dLalln82Pmi49F+Aq/TFrdW3VGnUAexyk6C1/YyRa0pwq+smin27e29aycac03lcHk0nmjhv0rB16Pe9NgPvDVf9QEtqct2aZwlWO9BowbkbiZoY7DX/APNVD6Och/8AlLeqt6m0UtHSrGSN35kwtWtRyUQLsRmubdka2+bTnLqE5w3YFle06lSnuU+fHwKt/wBlMR4J/N/aV32Gt3eZUfdlfu8yf4DwlsLQqGpbO172NxlANhf3PzJ9pQdKL3uLLSwtXQi97iz44Gl6ouLWBO9/L9ZIXEnk/iKWdGU94I+ZmDN8NhmeuaVh27gG4ADjUaaneaa9PtabiRbqh2tNxXHl4nvPKmI8E/m/tKv7DW7vMp/uyv3eZP8AK+ArYcOtQDKSGFjftbH8LfEm2dKpSzGXAsbChVopxnwJXiOAp4imadVQ6NuD+YPcfMSxpVZ0pKcHhk6pTjUjuyWhinOXAUwWJNOmxZcoYZrXW9+ySN/XSdJbbdptYrLD6rVfX5lLX2ZJPNN57jxYXl7E1UFSnQqOhvZlFwbGxllHaNq+FREP7FXX8rPDjKDUXKVVK1FtdSNRcXGnoZ5PadrFZc17tfkFZV28bpo3InJFJ6aYmuc99VpWsoIJHb+1ttt6ykvNtymnCisLrz93Qs7bZsY+tU1fQ0gCUJbHMAQCm8zY0UMXncEr1Vhl33/sZR7bsql3SUINZynr4NfqT7Z+ofKcWRqhpjMWAQ7adtVYD4YTmX6OXaeMx839DcpprJb8LTKoAdx/Wdps23nb2sKU+K6eLK2pJSk2jtk4wOCIBm/NHIDBjUwYBU6mjcAj7hOhHkdu7wlfWtHxh5HXbO9IItKndaP+r6/Uo+LwdSictWm6H+JSPgnf2kNxlHijpKVanVWack/BnQWmJtwd+FwdSrfq6buBqSqkgep2E9jGUuCNNWvSorNSSXiy7cg8HFOutSsAXsQg+y32vM2uJMtqeJZkcvtjaXbU3To+zzfX9jS5YnLCAIAgCAIBjHTtQP0rDNbRqbKD5q9yP9Qk+01TRX3ujyaF0cqBwzDgdykH72Zr/jI9ymqryb7SSlSTRZZoJJ+d+fsOuG4tXFMZQtRKg8AWRKht/mYy3t3vU1kpbiO7VeD9A4Gv1lJH+2iv/MAf1lTJYbRcReUmd88Mjox3+G/3T+UMEVwJe2T4L+omET1k5MzwotXC5MUX+xVvbyvt8THOBgvUyAgCAY70pAPi3sLmnkU+6Agzw8Zceimtm4eB9mq6n10b/dPQil9I+DtxNj9tKbf6cv8Atg8ZpvKJH0Kll7gQfUMbwjJExAEAQCrc74W4R/VD8Ej9ZorLTJMtHq0eHheBvjNu9CfRaS/0ExSzMzlLFLz+Zd5JIAgCAIBHcew/WYdxuQMw9v7XmFRZibaMt2aZX+RKSt111UkMu4H8U1UUtSTc1amnrPzLeUBFraEWt5SQQsvOSoLRNDEZe5XBHmt9D8SJjdmWGe0p5LjJZXCAIAgCAIBk/TuKZGFBv1oNQjXQU+ze48SbWP8ACZNs4t56EC9klhFz6OqOThtHzBb5J0mu7earNlisUUWWRiWYj0y8OZMaKp+pWQFfvUwFYfip95Z2ck6e70Km9g1UUupqnJnERicBh6l7k01VvvqMrfiJBrR3ZtFjQnvU0yamo2nTjATTewucpAHjpDBF8utfP7f/AJMImTWCamZiVnjClcT98KRvvoDt3bfMwlxMkm0WaZmIgCAZX0nYRVxqOt89WlZ1AJuFJAY228LnwnjBYOizTC1BlIHXE3Ite6rf8oQK10ltU+n3yoKa0ksWa19SSdtNTb2g8Lj0dYlamDzI4a7tcA3y91ve1/eEsHpaJ6BAEAr3OWLRKSIx7TuAB6XN/wDnnI9xNRiSbVevk8PJ2NFaqzXBYoB6EBTb4KzGhUjKXEzucKKSLfJRDEAQBAOCIBWeV6Yp1qwB7LMcvmFJ1HsZHo+0yZc+zHPEs8kEMr3M6Wamw31U+g1H5mRrjTDJtprlE9ScMoINwQCDJJCZ9wBAEAQBAM7555Sr4/GLlp2p/sx1/WL2FBvUQ0j9a+tiPHymcKkoPR+4xnTpzjhx16l+wmGWkipTAVFGVQO4TGTcnlnsYqKwuB3Tw9K1z5yyOI4YqP8AGS7UrmwzEWs3kRNlKq6b0NVWkqiwzx9GvC8RhKDUq9HqgMpuXRs9S1ndQpOUaCYznKUsyeTZGEIRUYLHXvZcZiekPzPxM4ahmAF2YJcmwF76k208JhNtLQ2UoqUsM6OU6LFDVYFS3ZC3uuVf3h43NzfwimtD2tLMifmZqKpzmWpPTrKNLMjE3yraxUkDv+sJrqJ8jfQay0ywcJxRrUEqEWLLe23vY7X395nF5RqkknhHrnpiIBk3TTjC1SjSU2yDObaEljYa+AynTznqPGW/oxoBOGUbEktdmJJPavbv8gB7TwI4535KTiQDGo6VFUqttUOtwHU7i/vPUw0UHkOnjuGYvqXwrlXZUchbjLe2cONDa99fOGeJM2meGQgCAUXm3gOOr4nNSFF6WmTO7IaZyMp0AOb6xPvNNSjvvOWb6dZQWGj55MwWMp4k9ZhupogsWZ3pkk2yr1YQnSwG88p0XF5bz5HtWrCSxFF8m8jiAIAgEbzDTrNh2GH1qaaXAuL6gE6A2njWUexeHkj+VeG16YL4iwYiyqMpKr33K6XOnxPIxUVoZ1Kjm8limRrKjzJhMa+IHUor0coFyygA3N8wOvhtNc6anxN1KruFnwNEpTRTa4UA22vbW3lebDU9Tvg8EAQBAEAQBAEAQBAEAWgCAIAgCAIAgEfxTgeHxVjXopUK7Fhcj0MA9mHoLTUIihVUWCgWAA7gIB2QBAEAQBAEAQBAEAQBAEAQBAEAQBAEAQBAEAQBAEAQBAEAQBAEAQBAEAQBAEAQBAEAQBAEAQBAEAQBAEAQBAEAQBAEAQBAEAQBAEAQBAEAQBAEAQBAEAQBAEAQBAEAQBAEAQBAEAQBAEAQBAEAQBAEAQBAEAQBAEAQBAEAQBAEAQBAEAQBAEAQBAEAQBAEAQBAEAQBAEAQBAEAQBAEAQBAEAQBAEAQBAEAQBAEAQBAEAQBAEAQBAEAQBAEAQBAEAQBAEAQBAEAQBAE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9700" y="-1241425"/>
            <a:ext cx="41814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184668"/>
            <a:ext cx="3781425" cy="23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 Precautions (Places of Work) Regulations 1995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Organisations are required to: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Assess fire risks </a:t>
            </a:r>
            <a:r>
              <a:rPr lang="en-GB" dirty="0" smtClean="0">
                <a:solidFill>
                  <a:srgbClr val="FF0000"/>
                </a:solidFill>
              </a:rPr>
              <a:t>in the organisation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Provide </a:t>
            </a:r>
            <a:r>
              <a:rPr lang="en-GB" b="1" dirty="0" smtClean="0">
                <a:solidFill>
                  <a:srgbClr val="7030A0"/>
                </a:solidFill>
              </a:rPr>
              <a:t>appropriate fire-fighting equipment</a:t>
            </a:r>
            <a:r>
              <a:rPr lang="en-GB" dirty="0" smtClean="0">
                <a:solidFill>
                  <a:srgbClr val="FF0000"/>
                </a:solidFill>
              </a:rPr>
              <a:t> such as fire extinguishers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Maintain equipment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Provide </a:t>
            </a:r>
            <a:r>
              <a:rPr lang="en-GB" b="1" dirty="0" smtClean="0">
                <a:solidFill>
                  <a:srgbClr val="7030A0"/>
                </a:solidFill>
              </a:rPr>
              <a:t>warning systems </a:t>
            </a:r>
            <a:r>
              <a:rPr lang="en-GB" dirty="0" smtClean="0">
                <a:solidFill>
                  <a:srgbClr val="FF0000"/>
                </a:solidFill>
              </a:rPr>
              <a:t>(and check regularly)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Train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employees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Regular </a:t>
            </a:r>
            <a:r>
              <a:rPr lang="en-GB" b="1" dirty="0" smtClean="0">
                <a:solidFill>
                  <a:srgbClr val="7030A0"/>
                </a:solidFill>
              </a:rPr>
              <a:t>fire evacuation drills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2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sz="2800" dirty="0" smtClean="0"/>
              <a:t>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Use the internet to </a:t>
            </a:r>
            <a:r>
              <a:rPr lang="en-US" b="1" dirty="0" smtClean="0">
                <a:solidFill>
                  <a:srgbClr val="FF0000"/>
                </a:solidFill>
              </a:rPr>
              <a:t>research a well-known </a:t>
            </a:r>
            <a:r>
              <a:rPr lang="en-US" b="1" dirty="0" err="1" smtClean="0">
                <a:solidFill>
                  <a:srgbClr val="FF0000"/>
                </a:solidFill>
              </a:rPr>
              <a:t>organisation’s</a:t>
            </a:r>
            <a:r>
              <a:rPr lang="en-US" b="1" dirty="0" smtClean="0">
                <a:solidFill>
                  <a:srgbClr val="FF0000"/>
                </a:solidFill>
              </a:rPr>
              <a:t> health and safety policy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Use the information available to </a:t>
            </a:r>
            <a:r>
              <a:rPr lang="en-US" b="1" dirty="0" smtClean="0">
                <a:solidFill>
                  <a:srgbClr val="FF0000"/>
                </a:solidFill>
              </a:rPr>
              <a:t>prepare a brief summary </a:t>
            </a:r>
            <a:r>
              <a:rPr lang="en-US" dirty="0" smtClean="0">
                <a:solidFill>
                  <a:srgbClr val="FF0000"/>
                </a:solidFill>
              </a:rPr>
              <a:t>of your chosen </a:t>
            </a:r>
            <a:r>
              <a:rPr lang="en-US" dirty="0" err="1" smtClean="0">
                <a:solidFill>
                  <a:srgbClr val="FF0000"/>
                </a:solidFill>
              </a:rPr>
              <a:t>organisation’s</a:t>
            </a:r>
            <a:r>
              <a:rPr lang="en-US" dirty="0" smtClean="0">
                <a:solidFill>
                  <a:srgbClr val="FF0000"/>
                </a:solidFill>
              </a:rPr>
              <a:t> health and safety policy.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sz="2800" dirty="0" smtClean="0"/>
              <a:t>Video Clip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6019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Watch the video clip and answer 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hazards can be found in an office?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Identify obstacles that may cause tripping hazards.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State </a:t>
            </a:r>
            <a:r>
              <a:rPr lang="en-US" b="1" dirty="0" smtClean="0">
                <a:solidFill>
                  <a:srgbClr val="FF0000"/>
                </a:solidFill>
              </a:rPr>
              <a:t>two</a:t>
            </a:r>
            <a:r>
              <a:rPr lang="en-US" dirty="0" smtClean="0">
                <a:solidFill>
                  <a:srgbClr val="FF0000"/>
                </a:solidFill>
              </a:rPr>
              <a:t> causes of slipping accidents in the office.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Identify </a:t>
            </a:r>
            <a:r>
              <a:rPr lang="en-US" b="1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FF0000"/>
                </a:solidFill>
              </a:rPr>
              <a:t> ways of </a:t>
            </a:r>
            <a:r>
              <a:rPr lang="en-US" dirty="0" smtClean="0">
                <a:solidFill>
                  <a:srgbClr val="FF0000"/>
                </a:solidFill>
              </a:rPr>
              <a:t>eliminating hazards </a:t>
            </a:r>
            <a:r>
              <a:rPr lang="en-US" dirty="0" smtClean="0">
                <a:solidFill>
                  <a:srgbClr val="FF0000"/>
                </a:solidFill>
              </a:rPr>
              <a:t>in the office.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should be done with electrical cords/wires/cables to prevent slips?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should be used to reach high places in the office?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685800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Questions (Socrative)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Answer the Quiz: Admin AP Out 1.3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Ref: SOCxxxxxx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State two ways to prevent slips or trips in the workplace.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Identify documents that should be completed if an accident does occur within the workplace.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State why these documents should be stored on an </a:t>
            </a:r>
            <a:r>
              <a:rPr lang="en-US" dirty="0" err="1" smtClean="0">
                <a:solidFill>
                  <a:srgbClr val="FF0000"/>
                </a:solidFill>
              </a:rPr>
              <a:t>organisation’s</a:t>
            </a:r>
            <a:r>
              <a:rPr lang="en-US" dirty="0" smtClean="0">
                <a:solidFill>
                  <a:srgbClr val="FF0000"/>
                </a:solidFill>
              </a:rPr>
              <a:t> intranet.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Explain the purpose of the health and Safety Executive (HSE).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Health and Safety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1895" l="0" r="89970"/>
                    </a14:imgEffect>
                  </a14:imgLayer>
                </a14:imgProps>
              </a:ext>
            </a:extLst>
          </a:blip>
          <a:srcRect l="51359" b="36842"/>
          <a:stretch/>
        </p:blipFill>
        <p:spPr>
          <a:xfrm>
            <a:off x="608012" y="2743200"/>
            <a:ext cx="29024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Questions (Socrative)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Answer the Quiz: Admin AP Out 1.3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Ref: SOCxxxxxx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rgbClr val="FF0000"/>
                </a:solidFill>
              </a:rPr>
              <a:t>List what information should be contained in an </a:t>
            </a:r>
            <a:r>
              <a:rPr lang="en-US" dirty="0" err="1" smtClean="0">
                <a:solidFill>
                  <a:srgbClr val="FF0000"/>
                </a:solidFill>
              </a:rPr>
              <a:t>organisation’s</a:t>
            </a:r>
            <a:r>
              <a:rPr lang="en-US" dirty="0" smtClean="0">
                <a:solidFill>
                  <a:srgbClr val="FF0000"/>
                </a:solidFill>
              </a:rPr>
              <a:t> health and safety policy.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rgbClr val="FF0000"/>
                </a:solidFill>
              </a:rPr>
              <a:t>State what is meant by the term induction training.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rgbClr val="FF0000"/>
                </a:solidFill>
              </a:rPr>
              <a:t>State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responsibilities of an employee and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responsibilities of an employer in relation to health and safety.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Health and Safety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1895" l="0" r="89970"/>
                    </a14:imgEffect>
                  </a14:imgLayer>
                </a14:imgProps>
              </a:ext>
            </a:extLst>
          </a:blip>
          <a:srcRect l="51359" b="36842"/>
          <a:stretch/>
        </p:blipFill>
        <p:spPr>
          <a:xfrm>
            <a:off x="608012" y="2743200"/>
            <a:ext cx="29024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Questions (Socrative)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Answer the Quiz: Admin AP Out 1.3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Ref: SOCxxxxxx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Identify two responsibilities of an employee and an </a:t>
            </a:r>
            <a:r>
              <a:rPr lang="en-US" dirty="0" err="1" smtClean="0">
                <a:solidFill>
                  <a:srgbClr val="FF0000"/>
                </a:solidFill>
              </a:rPr>
              <a:t>organisation</a:t>
            </a:r>
            <a:r>
              <a:rPr lang="en-US" dirty="0" smtClean="0">
                <a:solidFill>
                  <a:srgbClr val="FF0000"/>
                </a:solidFill>
              </a:rPr>
              <a:t> stated in the Health and Safety (Display Screen Equipment) Regulations 1992.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Outline the responsibilities of an </a:t>
            </a:r>
            <a:r>
              <a:rPr lang="en-US" dirty="0" err="1" smtClean="0">
                <a:solidFill>
                  <a:srgbClr val="FF0000"/>
                </a:solidFill>
              </a:rPr>
              <a:t>organisation</a:t>
            </a:r>
            <a:r>
              <a:rPr lang="en-US" dirty="0" smtClean="0">
                <a:solidFill>
                  <a:srgbClr val="FF0000"/>
                </a:solidFill>
              </a:rPr>
              <a:t> that are required by the Health and Safety (First Aid) Regulations 1981.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Suggest two steps that should be taken to prevent injury from fire within an </a:t>
            </a:r>
            <a:r>
              <a:rPr lang="en-US" dirty="0" err="1" smtClean="0">
                <a:solidFill>
                  <a:srgbClr val="FF0000"/>
                </a:solidFill>
              </a:rPr>
              <a:t>organisation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1895" l="0" r="89970"/>
                    </a14:imgEffect>
                  </a14:imgLayer>
                </a14:imgProps>
              </a:ext>
            </a:extLst>
          </a:blip>
          <a:srcRect l="51359" b="36842"/>
          <a:stretch/>
        </p:blipFill>
        <p:spPr>
          <a:xfrm>
            <a:off x="608012" y="2743200"/>
            <a:ext cx="29024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Key Questions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Key Questions: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Outline two ways the following pieces of legislation are breached in the image on the next slide.</a:t>
            </a:r>
          </a:p>
          <a:p>
            <a:pPr marL="901700" lvl="1" indent="-514350"/>
            <a:r>
              <a:rPr lang="en-US" dirty="0" smtClean="0">
                <a:solidFill>
                  <a:srgbClr val="FF0000"/>
                </a:solidFill>
              </a:rPr>
              <a:t>Health and Safety at Work Act 1974</a:t>
            </a:r>
          </a:p>
          <a:p>
            <a:pPr marL="901700" lvl="1" indent="-514350"/>
            <a:r>
              <a:rPr lang="en-US" dirty="0" smtClean="0">
                <a:solidFill>
                  <a:srgbClr val="FF0000"/>
                </a:solidFill>
              </a:rPr>
              <a:t>Health and Safety (Display Screen Equipment) regulations 1992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Describe two responsibilities of an employee under the Health and Safety at Work Act 1974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Name and describe two other pieces of health and safety legislation that </a:t>
            </a:r>
            <a:r>
              <a:rPr lang="en-US" dirty="0" err="1" smtClean="0">
                <a:solidFill>
                  <a:srgbClr val="FF0000"/>
                </a:solidFill>
              </a:rPr>
              <a:t>organisation’s</a:t>
            </a:r>
            <a:r>
              <a:rPr lang="en-US" dirty="0" smtClean="0">
                <a:solidFill>
                  <a:srgbClr val="FF0000"/>
                </a:solidFill>
              </a:rPr>
              <a:t> must comply with.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Customer 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514600"/>
            <a:ext cx="3543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Key Questions</a:t>
            </a:r>
            <a:endParaRPr lang="en-US" sz="3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242" r="10682" b="10984"/>
          <a:stretch/>
        </p:blipFill>
        <p:spPr>
          <a:xfrm>
            <a:off x="4570412" y="1524000"/>
            <a:ext cx="7075302" cy="4099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Customer 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514600"/>
            <a:ext cx="3543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In this topic you have learned about hazards within the workplace and how to minimise these hazards.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If an accident does occur an </a:t>
            </a:r>
            <a:r>
              <a:rPr lang="en-GB" b="1" dirty="0" smtClean="0">
                <a:solidFill>
                  <a:srgbClr val="0070C0"/>
                </a:solidFill>
              </a:rPr>
              <a:t>accident report form </a:t>
            </a:r>
            <a:r>
              <a:rPr lang="en-GB" dirty="0" smtClean="0">
                <a:solidFill>
                  <a:srgbClr val="FF0000"/>
                </a:solidFill>
              </a:rPr>
              <a:t>and an </a:t>
            </a:r>
            <a:r>
              <a:rPr lang="en-GB" b="1" dirty="0" smtClean="0">
                <a:solidFill>
                  <a:srgbClr val="0070C0"/>
                </a:solidFill>
              </a:rPr>
              <a:t>accident book report</a:t>
            </a:r>
            <a:r>
              <a:rPr lang="en-GB" dirty="0" smtClean="0">
                <a:solidFill>
                  <a:srgbClr val="FF0000"/>
                </a:solidFill>
              </a:rPr>
              <a:t> should be completed.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rgbClr val="0070C0"/>
                </a:solidFill>
              </a:rPr>
              <a:t>HSE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work with your local authority to ensure that all health and safety laws are followed; if they are not, they have </a:t>
            </a:r>
            <a:r>
              <a:rPr lang="en-GB" b="1" dirty="0" smtClean="0">
                <a:solidFill>
                  <a:srgbClr val="0070C0"/>
                </a:solidFill>
              </a:rPr>
              <a:t>sanctions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which they can apply to an organisation.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An organisation will have a </a:t>
            </a:r>
            <a:r>
              <a:rPr lang="en-GB" b="1" dirty="0" smtClean="0">
                <a:solidFill>
                  <a:srgbClr val="0070C0"/>
                </a:solidFill>
              </a:rPr>
              <a:t>health and safety policy statement </a:t>
            </a:r>
            <a:r>
              <a:rPr lang="en-GB" dirty="0" smtClean="0">
                <a:solidFill>
                  <a:srgbClr val="FF0000"/>
                </a:solidFill>
              </a:rPr>
              <a:t>that shows their commitment to health and safety within the organisation.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Employees </a:t>
            </a:r>
            <a:r>
              <a:rPr lang="en-GB" b="1" dirty="0" smtClean="0">
                <a:solidFill>
                  <a:srgbClr val="0070C0"/>
                </a:solidFill>
              </a:rPr>
              <a:t>must have access to </a:t>
            </a:r>
            <a:r>
              <a:rPr lang="en-GB" dirty="0" smtClean="0">
                <a:solidFill>
                  <a:srgbClr val="FF0000"/>
                </a:solidFill>
              </a:rPr>
              <a:t>the health and safety policy – it is often given to new employees when they undertake </a:t>
            </a:r>
            <a:r>
              <a:rPr lang="en-GB" b="1" dirty="0" smtClean="0">
                <a:solidFill>
                  <a:srgbClr val="0070C0"/>
                </a:solidFill>
              </a:rPr>
              <a:t>induction training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You should also know the various pieces of legislation that cover health and safety in the workplace.  In particular, the relevant </a:t>
            </a:r>
            <a:r>
              <a:rPr lang="en-GB" b="1" dirty="0" smtClean="0">
                <a:solidFill>
                  <a:srgbClr val="0070C0"/>
                </a:solidFill>
              </a:rPr>
              <a:t>responsibilities of employees and employers.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4" y="5977356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/>
              <a:t>Complete the Learning Checklist </a:t>
            </a:r>
          </a:p>
          <a:p>
            <a:pPr marL="0" indent="0">
              <a:buNone/>
            </a:pPr>
            <a:r>
              <a:rPr lang="en-GB" sz="4800" b="1" dirty="0" smtClean="0"/>
              <a:t>for this Outcome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4648200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733800"/>
            <a:ext cx="5353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0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sz="2800" dirty="0" smtClean="0"/>
              <a:t>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Visit the Health and Safety Executive’s website to find out a little more about H&amp;S in the workplace.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www.hse.gov.uk/aboutus/realpeople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1.3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Health and Safety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Using the handout, how many hazards can you spot in this workplace?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Try to </a:t>
            </a:r>
            <a:r>
              <a:rPr lang="en-US" b="1" dirty="0" err="1" smtClean="0">
                <a:solidFill>
                  <a:srgbClr val="FF0000"/>
                </a:solidFill>
              </a:rPr>
              <a:t>categorise</a:t>
            </a:r>
            <a:r>
              <a:rPr lang="en-US" b="1" dirty="0" smtClean="0">
                <a:solidFill>
                  <a:srgbClr val="FF0000"/>
                </a:solidFill>
              </a:rPr>
              <a:t> the different examples.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pic>
        <p:nvPicPr>
          <p:cNvPr id="5" name="Picture 4" descr="what is wro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94" y="1219200"/>
            <a:ext cx="4524375" cy="76355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216673" lon="3603679" rev="4961510"/>
            </a:camera>
            <a:lightRig rig="threePt" dir="t"/>
          </a:scene3d>
        </p:spPr>
      </p:pic>
      <p:pic>
        <p:nvPicPr>
          <p:cNvPr id="1026" name="Picture 2" descr="http://www.mynamesnotmommy.com/wp-content/uploads/2013/05/question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533399"/>
            <a:ext cx="3810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Major injuries can be caused by:</a:t>
            </a:r>
          </a:p>
          <a:p>
            <a:r>
              <a:rPr lang="en-US" b="1" dirty="0" smtClean="0"/>
              <a:t>Slips or trips </a:t>
            </a:r>
            <a:r>
              <a:rPr lang="en-US" dirty="0" smtClean="0"/>
              <a:t>(from trailing cables, open filing cabinets, etc.)</a:t>
            </a:r>
          </a:p>
          <a:p>
            <a:r>
              <a:rPr lang="en-US" b="1" dirty="0" smtClean="0"/>
              <a:t>Falling</a:t>
            </a:r>
            <a:r>
              <a:rPr lang="en-US" dirty="0" smtClean="0"/>
              <a:t> (when trying to reach the top of a cupboard or shelf)</a:t>
            </a:r>
          </a:p>
          <a:p>
            <a:r>
              <a:rPr lang="en-US" b="1" dirty="0" smtClean="0"/>
              <a:t>Poor lifting and handling techniques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Common sense </a:t>
            </a:r>
            <a:r>
              <a:rPr lang="en-US" dirty="0" smtClean="0"/>
              <a:t>is very important!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Notices can remind staff </a:t>
            </a:r>
            <a:r>
              <a:rPr lang="en-US" dirty="0" smtClean="0"/>
              <a:t>of their responsibilities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pic>
        <p:nvPicPr>
          <p:cNvPr id="2050" name="Picture 2" descr="http://www.oininteractive.com/wp-content/uploads/2012/11/Health-and-Safety-pc-repai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209800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 or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 prevent slips or trips:</a:t>
            </a:r>
          </a:p>
          <a:p>
            <a:r>
              <a:rPr lang="en-US" dirty="0" smtClean="0"/>
              <a:t>Use a </a:t>
            </a:r>
            <a:r>
              <a:rPr lang="en-US" b="1" dirty="0" smtClean="0">
                <a:solidFill>
                  <a:srgbClr val="FF0000"/>
                </a:solidFill>
              </a:rPr>
              <a:t>cable management system</a:t>
            </a:r>
          </a:p>
          <a:p>
            <a:r>
              <a:rPr lang="en-US" dirty="0" smtClean="0"/>
              <a:t>Keep </a:t>
            </a:r>
            <a:r>
              <a:rPr lang="en-US" b="1" dirty="0" smtClean="0">
                <a:solidFill>
                  <a:srgbClr val="FF0000"/>
                </a:solidFill>
              </a:rPr>
              <a:t>filing cabinets away from doors</a:t>
            </a:r>
          </a:p>
          <a:p>
            <a:r>
              <a:rPr lang="en-US" dirty="0" smtClean="0"/>
              <a:t>Store heavy items on lower </a:t>
            </a:r>
            <a:r>
              <a:rPr lang="en-US" dirty="0" err="1" smtClean="0"/>
              <a:t>shelfs</a:t>
            </a:r>
            <a:r>
              <a:rPr lang="en-US" dirty="0" smtClean="0"/>
              <a:t>, and use a </a:t>
            </a:r>
            <a:r>
              <a:rPr lang="en-US" b="1" dirty="0" smtClean="0">
                <a:solidFill>
                  <a:srgbClr val="FF0000"/>
                </a:solidFill>
              </a:rPr>
              <a:t>step ladder </a:t>
            </a:r>
            <a:r>
              <a:rPr lang="en-US" dirty="0" smtClean="0"/>
              <a:t>if necessary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Clear spilt liquids </a:t>
            </a:r>
            <a:r>
              <a:rPr lang="en-US" dirty="0" smtClean="0"/>
              <a:t>(use a hazard warning sign)</a:t>
            </a:r>
          </a:p>
          <a:p>
            <a:r>
              <a:rPr lang="en-US" dirty="0" smtClean="0"/>
              <a:t>Keep </a:t>
            </a:r>
            <a:r>
              <a:rPr lang="en-US" b="1" dirty="0" smtClean="0">
                <a:solidFill>
                  <a:srgbClr val="FF0000"/>
                </a:solidFill>
              </a:rPr>
              <a:t>walkways free </a:t>
            </a:r>
            <a:r>
              <a:rPr lang="en-US" dirty="0" smtClean="0"/>
              <a:t>from obstructions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pic>
        <p:nvPicPr>
          <p:cNvPr id="3074" name="Picture 2" descr="http://iglassbox.site40.net/office/sl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050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 prevent fires:</a:t>
            </a:r>
          </a:p>
          <a:p>
            <a:r>
              <a:rPr lang="en-US" dirty="0" smtClean="0"/>
              <a:t>Keep </a:t>
            </a:r>
            <a:r>
              <a:rPr lang="en-US" b="1" dirty="0" smtClean="0">
                <a:solidFill>
                  <a:srgbClr val="FF0000"/>
                </a:solidFill>
              </a:rPr>
              <a:t>liquids away from computers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Never</a:t>
            </a:r>
            <a:r>
              <a:rPr lang="en-US" b="1" dirty="0" smtClean="0">
                <a:solidFill>
                  <a:srgbClr val="FF0000"/>
                </a:solidFill>
              </a:rPr>
              <a:t> overload </a:t>
            </a:r>
            <a:r>
              <a:rPr lang="en-US" dirty="0" smtClean="0"/>
              <a:t>power sockets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Report any faults </a:t>
            </a:r>
            <a:r>
              <a:rPr lang="en-US" dirty="0" smtClean="0"/>
              <a:t>immediately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Empty waste bins </a:t>
            </a:r>
            <a:r>
              <a:rPr lang="en-US" dirty="0" smtClean="0"/>
              <a:t>regularly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Smoke in designated areas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Never</a:t>
            </a:r>
            <a:r>
              <a:rPr lang="en-US" b="1" dirty="0" smtClean="0">
                <a:solidFill>
                  <a:srgbClr val="FF0000"/>
                </a:solidFill>
              </a:rPr>
              <a:t> prop open fire doors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sp>
        <p:nvSpPr>
          <p:cNvPr id="5" name="AutoShape 2" descr="data:image/jpeg;base64,/9j/4AAQSkZJRgABAQAAAQABAAD/2wCEAAkGBxQTEhUSEhQUFBQXExgXFhQVFBQUFBQVGBQWFxcSGhQYHCggGBolGxMWITEhJSkrLi8uFx8zODUsNygtLisBCgoKDg0OGxAQGywkICY1LDA0LCwsLCwsLDcsLCwsNCwsLiwsLCwsLC4sLywsLCwsLCwsLCw0LCwsLCwsLCwsLP/AABEIAQYAwAMBEQACEQEDEQH/xAAcAAEAAwEBAQEBAAAAAAAAAAAABQYHBAMCAQj/xABEEAABAgMEBQgHCAEBCQAAAAABAAIDBBEFITFREkFhcZEGBxMigaGxwSMyQnKS0eEUUmKCorKz8MIzJDRDU2OTo+Lx/8QAGwEBAAMBAQEBAAAAAAAAAAAAAAQFBgMCAQf/xAA5EQACAQMBBAgFAgUEAwAAAAAAAQIDBBESBSExURMiQWFxgaGxMpHB0fDh8QYUIzNCFTRSsiRicv/aAAwDAQACEQMRAD8A3FAEAQBAEAQBAEAQBAEAQBAEAQBAEAQBAEAQBAEAQBAEAQBAEAQBAEAQBAEAQBAEAQBAEAQBAEAQBAEAQBAEAQBAEAQBAEAQBAEAQHlNTDYbS95o0eJNABmSSABmV5lJRWWe6cJTlpjxPVejwEAQBAEAQBAEAQBAEAQBAEAQBAEAQBAEAQBAEBQ+UdrdPaMtJsPUhxmPiU9qI3r6O0NA4k5Ktr1tdxGkuCeWaCytuhsqlxLi00u5Pd6+3iXxWRnwgCAIAgCAIAgCAIAgCAIAgCAIAgCAIAgCAICPt+0xLS8SMfZb1R955ua3tcQuVaqqcHNkm0t3cVo012+3b6GVchXF9owXONXF0RzicS4wohJPaVR2UnK4Tff7Gu2qlGymlw3L1Rsq0JiAgCAIAgCAIAgCAIAgCAIAgCAIAgCAIAgCAIDOOda06uhSwNwHSP3mrWDhpGm0Ko2nV4U14mn2Bb4Uqz8F7v6epBc3h/2+FuifxOUTZ/8AfXn7E/bH+zn5e6NkWiMSEAQBAEAQBAEBzSk8yLpdGdMNNC8Xs0hi0OwcRrphhivMZqXA61KM6eNaw32dv6HSvRyCAIAgCAIAgCAIAgCAID8JQGEW9aH2iYixtT3nR9wdVn6QFl7ip0lRyP0G0odBRjT5L17fU7+QbqT8De8cYMQLrYf34+fsR9rLNnU8v+yNpWjMMEAQBAEAQEbbluQZVmnGdSvqsF73nJrfPALjWrwpLMmSrWzq3MtNNefYvH8yUuSm5i1opaSYMm09drCavyhl/tOIxGAGqtKwITqXcuUPfuLyrSobMpqS61R8M9nfjsXq35mgy0u2GxrGNDWtADWgUAA1K0SSWEZuc5Tk5SeWz1X08hAEAQBAEBUuRtvaT4snEPpIMR7YZPtw2vLae82gG0UyKhWtfMnSfFexcbSstMI3EOEks9zaz8n7+RbVNKcIAgCAICB5bz/QyUVwNHOb0bdRq/qkjaAXHsUa7qaKMn5Fhsuh0t1FPgt/y3++4xZZo3RK8monRzsA5R2t+J2gfFd7OWKsH4epDvY9Jaz/APlv0ybktOYEIAgCAICscr+V7JQdGyj45FzfZZXBz6ftxOzFQ7q8jRWFvZa7O2XO5euW6HPn4fczOUgx5+ZDS4viPPWe68MaMXUFwaK4CmIGtUsFUuamG95qak6NlQbSxFdnN/d8zaLKs5kvCbBhijWjtcdbjmSb1o6dONOKjEw9xXnXqOpPi/zB1r2cQgCAIAgCAIDFuUkV0C0Yz4Z0XsjabTtIDr8wdI1GsErO3MnSuXKPPJubKMa1lCM96ax9DWbBtVs1AZGZdUUc3W149ZvHiKHWr2jVVWCkjH3dtK3qunL91zJBdSMEAQBAZzzsT18GADgDFcP0MP8AIqjalT4YeZpv4fo7p1X4fV/Qo9mwtKI0agans+tFR1paYMvbiWmmzyhxy14iDFrw8bw7S8l2pvS0+R0cNUND7Vg/oJjqgEYEVC1p+ctYeD9Q+BAEBUeW/K0Sw6GCQY5F5xEIH2iNbjqHadQMC8vFSWmPxexc7L2Y7h9JU+Bev6c35LuyeI8uJc4kkkkkmpJN5JJxKoG23lmwSSWFwNa5vLB6CB0rx6WKA41xazFrNmNTtNNS0Fjb9FDL4sx22Lzp62iPwx9X2v6L9S2KcU4QBAEAQBAEAQGMcvm0tCPvhn/ww1nL/wDvy8vY3GyHmzh5/wDZnXzeW50Ex0Tz6KMQ05NiYMd2+qd4yXXZ9xonofBnHbFn09HXH4o+q7V9fnzNcV8Y0IAgCAxTlvO9LOxjWoa7oxsDBokfFpHtWcvZ66z7txutl0eitYLnv+e/2wc9isoHv7BwqfJVNy96ieruWXGJFBSycblyUmukk4D61PRNBP4mjQd3tK1FtPVSi+4wO0KfR3M4979d5LLsQwgK7yz5SCUhdWhjPqIbcs4hGQ7z20i3dyqMe98Cy2bYO6qb/hXH7L83GOxornOLnEuc4kucbyScSSs5KTk8s20YqKUYrCRMcjbJ+0zTGOFWN68TItbTq9pLRuJUmzo9LVSfBbyFtK5/l7dyXF7l4v7LebYtIYQIAgCAIAgCAIAgMb5wv9/jbof8TFnb/wDvy8vY2+x/9nDz92VxQyzNo5E219qlmucaxGdSJmSBc/8AMKHfXJaS0r9LTTfHtMNtS0/lq7S+F719vL2J9SiuCA8J6ZEKG+K7BjHPO5oJ8l5nLTFyfYdKVN1Jxgu1pfMwB7y4lzjUkkk5k3k8VlJPLyz9FSSWFwJ2Uh6MH8pPEEqum9VUrKstVbzIFWBaGqc1k5pSr4ZxhxTQfheA4fq01fbNnqpY5GR29S03CnzXtu9sFzVgUZy2paDIEJ8aIaNYKnMnANG0mgG9eKlRU4uT7DtQoTr1FThxZh1sWm+ZjOjRPWcbhqa0YMGwfM61ma1Z1ZuTN7bW8LemqcOC9e841yO5p/NVZ+jAiRyL4j9Ee4z/ANi7gFebNp6ablzMnt+vqqxpLsWfN/pgvCsihCAIAgCAIAgCAIDF+Xrq2hH3sHCDDWcv/wC/Ly9jc7JWLOHn/wBmQCiFiWPkFbH2eaaHGkOLSG/IEnqO7HGm5xU2wrdHUw+DKva1r09u2uMd6+q+XsjZFoTEhAVrnEm+jkYgrQxC2GO01cPha5Q76emi+/cWmxqWu7i+WX+eeDH4TNIhuZA4lZuTwsm0lLSmyyRx1He6fBVsfiRTw+JeJWVaF0XHmuntCadCOEWHdtezrD9JerLZlTFRx5lJt2jrt1P/AIv0e73wasrwyBlfOTbvSxvszD6OEetTB0XA/CLt5dkqPaNxql0a4L3NdsSz6Kn00uMuHcv19sFMVaXgQG48k5Xo5OXZSnomuI/E8abu9xWoto6aUV3GB2hU6S6qS736biWXYhhAEAQBAEAQBAEBhvKuNpzkw7/rOb8J0P8AFZm7lmtLxN9s+Gm1pruXrvIpRyYfhQG28jrX+0yrHk1e3qRM9NtL+0Ud+Zaa1q9LSUu0wm0rX+XuJRXB714P7cCbUggGec7U1dAhbXxD2ANb+56qdqT3RiaT+Hqe+dTwX1f0KPZMOsQbAT5eaoLh4gXt1LFPxJyKOqdx8FBjxRWx4oqwVqXZ2WRPGBHhRh7Dw401tr1h2tqO1daFTo6ikcLij01KVPmv29TZOVFsiWlXxgQXEaMPIvcOqdoAq7c0rRXFZUqbl8jE2Fo7i4VN8O3wX5gxFxJNSSSbyTeSdZJzWYby8s3iWNyPeSlTEOTR6xy2b1yq1NC7zlWqqmu88JhwNSBQX0GzUukE1jJ1gmkk+J/QUuyjWjJoHALXJYR+cTeZNnovp5CAIAgCAIAgCA/HOoKnAIfUs7j+fZmPpvdEOL3Od8RJ81k6ktUmz9GhDRFR5YXyPMBeD1kL6fS482Vq9HMGC49WMLtkRoJG6o0h8Kstm1dM3B9pSbctukoKouMfZ/rj1NWV4ZAyDnJmtOec3/lw2M7tM/ydyoNozzWxyNpsWnotE+bb+n0I2w2XOdtA4XnxCpLp70jveS3pEoopCKqW0uyuVrnJdp53hfT6S1r24+PBl4Lq0gw9H3nVoHdjA0by5Sa1w6kIx5EO3s40alSov8nnw/Hn0IpjSSAMSaBRW8LLJbaSyybjQxCgOAyoTmTcT3qDF9JVTZWwk6tZN/mCBfgdynriWa4n9CwH1a05tB4ha1PKPzeaxJo9F9PIQBAEAQBAEAQETysm+ik4760PRloP4n9Rve4Lhcz0UpPuJmz6XSXMI9/tvMOWYN8e8jTpGg4GoO4gjzXOr8DaOVbOhtHxHhFji06jxGor1CWpZR6hNTipI/IEZzHNew0c1wc05Oaag8QukJOMlJdh9nBTi4y4Pd8zerLnWx4MOM3B7A6mVRe3eDUdi1NOanFSXafnlei6NSVOXY8GIW9M9JMx4mOlGfT3dIhvcAs1cS1VZPvN7aU+joQjyS9t/qSVlspCbtqeJu7qKorvM2QrmWajOpcjgVyeZSI8fiJ43+asqTzBFvReaaZ4LodQgJOxZepLzquG/WeHiotzPdpIV3UwtCOm2T6Pe4eZ8lyt/jONov6hBqeWZufJaZ6STl31qehYCfxNGi7vBWot5aqUX3GAv6ei5qR7367yUXYiBAEAQBAEAQBAUjnVndGXhwQb4kSpGbWCp/U5nBVu06mKajzL7YFHVWlU5L1f6ZMvVGaw9JY9dvvN8QvE/hZ4qfA/BknbUvUB41XHdqPHxUa2nv0kK0qYehkQphYGhc31uaErMQ3G+Cx8ZnuEEuA3OFfzq4sK+KUovs3mb2xZ67inNf5NRfj+3sZ40alTs0jfaWqGygAyAHAKqby8lJJ5bZ6GGaB2okgdlK+K8534PGpN4IK2odHh2Y7x9CFOtpZjgs7OWYtciPUklgDUF8PmcFmloOg0NyHfrPFVk5apNlPUnrk5HJbQ9H+YeBXa2+M7Wn9zyIRTizNU5rZ3TlXQtcKIbvwv6wPxF/BX2zamqlp5GQ29R03Cn/yXqt3tguasCkCAIAgCAIAgCAyLnKnuknCwYQmNZs0j13H9TR+VUO0amqrp5Gy2JR6O21dsm39CqqvLg9Jf12+83xC8z+Fnip8D8GWV7QQQcCKFVieHlFMm08orUeEWOLTqPEairOEtSyi5hNTipI+paZczS0TTSY5jtrXC8dw4LrCcoZx27j5OnGeNXY0/NH7IsrEaPxV4X+S4VXiDZ8rSxTbLIBW4Yqt4FO3gkLXh6IhtGAaR4VKjW8tWpkW1lqcpEHakHShmmLbx59yn0J6ZllbT0z8SAVgWp22TB0oldTb+3V8+xcK8sQxzI11PTDHMnVAKw5LVbWE7ZQ94Xag8TR3tnioiAVgWpaube0uimwwnqxmlmzTHWYe4j8yn7Oq6aul9pUbaodJbalxjv8uD+/ka6r8xgQBAEAQBAEB8R4oY1z3GjWguJyAFSV8bSWWeoxcpKK4swGcmTFiPiuxe9zzsLiTTvWVqTc5OT7T9Ep01TgoLgkl8jxXg6HRZ7axGe9Xhf5LnVeIM413imyxKtKkjLagVAeNVx3ajx8VKtp79JMtKmHoZEKYWB32KysQnJp4mg+aj3L6mCJdvEMFmsyHWK3Zfww76KsrvEGU9xLTTZ22825h2kcaHyXC1e9ojWT3tEOphYFftGW0H3eqbx5jsVjRqa495a0KuuPeSVjQqM0tbj3C4efFRbiWZY5EO7nmeOR3LgRjzmWaTHDNpHcvUHiSZ6py0yTKyrQuj6hRC1wc00c0hzTk4GoPEL7GTi00eZRUk4vgzeLFtETECHGb7bQSMnYOb2OBHYtTSqKpBSXafn11QdCrKm+z8T+R2rocAgCAIAgCArnOBOdHIxaYvpDG3SPWHw6SiXs9FF9+4s9kUuku492/5cPXBjazhtwgJCxYdXk5N7z/So1y8RwRLuWIY5k9AZVzRm4DiaKBJ4i2Vc3iLZ5x4PrMdtB8F6jLhJHuE+EkViNDLXFpxBp9VaRkpLKLqElKKkiUsNlzjtA4Cvmot096RBvHvSLNYTOs45NpxP0VXdPqpFPePqpHdasPShnZfwx7qrhQliaIttLTUXeV5WJbHlNy4e0tPYcjmvdObg8o90qjpyyj7hsoABgABwXlvLyeZPU22dcKX6hiOwwaPvH5fJcZT62hHCVTr6I8fY511OxWZqHovc3InhiO4qzpy1RTLilLVBM8l7OhoPNXa1DElXHH0kPfcHt/aae8rfZlbjTfijN7etsqNdeD+n2+RoytzMhAEAQBAEBQOdqY6kvCze9/wtDR/IVV7Ul1YxNF/D1PrVJ9yXz3/AEM3VKagICcseFRldbjXswHnxUC4lmeORWXU8zxyJezm1is314X+SiVniDIFd4ps6bal6O0xg7Hf9R4LlbTytPI42lTMdL7Cr23AvDxuPkfFWltPjEurOfGB1WSykIbST308lyrvM2cLp5qMsthN6rjtA4D6qsunvSKi9e9Ik3CtxwKip4ISeN5V40PRcWnUafVWsZakmXcJaoqSPNej0esrB03Bo1m/YNZXic9MWznUnoi5EnbYoxjRcK4bhd4qNbb5Nsh2m+UmyHUwsCGtuFRwdmO8fQhTbaWYtFhZyzFx5EcpJMOqyp4wI0OM3Fjw6mYwc3taSO1dKNR05qSONxRValKm+1fnye83qDEDmhzTUOAIOYIqCtSnlZR+eSi4txfFH2vp8CAIAgCAzLnYd6aCMoTjxd9FTbUfWiar+H1/Sm+9exRVVGgPqFDLiGjEmn1XmT0rJ5lJRTbLOxoAAGAFAqxvLyylbbeWSViMq8nJvebvmo1y8QwRLyWIY5kxHhB7S04H+1UKMnF5RXwm4S1Iq1pSZo6G7Glx1bCrWjVWVJF3b1llTR5yrKMaMmjjS9epvMmz3UeZtlisQej3uPgB5KuuX1ypu3/U8jvUcikNbkChDxruO8Yd3gptrPdpLCznlOJFqUTSYsODc5/YPE+XBQ7qXCJX3k96ifduM6gOTvEFebV9Zo82b67RCKcWRx2tC0oZOtt/z7l2oSxPxJFtPTU8SBVgWgQG1ch5jTkYByZof9txZ/itLaS1UYswu1IaLua78/Pf9SdUkrwgCAIAgM052ofpZd2bHj4XNP8Amqfai3xfian+Hpf06i7165+xQ1UmhJCxYVXl33R3n6VUa5liOOZEu5YhjmTShFcTdhw6MLsz3D6kqDdS6yRW3ksyS5EtFhUAOoi4+I4rxVouCjJcH+NeRDTycU9KCI3JwwPluXylVcH3HejWdN9xXYjC0kEUIxCsU01lFrGSkson7IHom7z+4qvuP7jKy6/uvy9jsXEjnlNQdNpbmLth1Fe6c9Mkz3TnokpFYcKXHEYq0TyXKed6LNKQtFjW5C/fie9VdSWqTZT1Z65tn5PQtKG4bKjeL/JfaUtM0z7RlpqJlZVmXAIrccE4BPG8rEaHouLTqNPqrSMtSTLqEtUUz4Xo9Gu82jqyLRlEiD9VfNaHZ7/oIxm21/5b8F7FqU0qAgCAIAgKVzqSmlLMij/hxb9jXgj9wYq7aUM0lLkXuwKumvKHNe36ZMtVEa0mrEb1Cc3eAHzUK5fWRXXj66XcSCjEQstnspDYPw143+arKzzNlPXeajJyz2B8ItOo3bNdfFXNjCNe2dOfYyJN4lkj48EsOif/AKM1UV6EqM9Mv3OqeUR9oyXSCo9YYbdiUauh4fAk29bo3h8D6s0UhN7f3FfKzzNnm4eajOtra4ZE8BXyXiEHJ4Xe/ksnA/F5PpGTclWKxwwJ628X94ClU6uKbRMpV8UnF8VwJNRSGfT2EXG4r3OnKDxLifM5KvOwdB7m6q3bjeFYUpaoplzRnrgmeC6HUhbah0eHfeHeLvCinW0sxxyLG0lmGORHqQSzXubVlJFhzfEP6y3/ABWisFigjF7bebtruXsWlTCpCAIAgCA4bcs8TEvFgn22EAnU7Fp7HAHsXOtT6SDjzJFrX6CtGpyf7+hg7mkEgihBoQcQRcQss1h4Z+gpprKJiw3dVwydXiB8ioNyusmV94usmSKjEQtUD1W+6PBVMviZST+JkvYuDt481d7IfVkvAj1ew65uWDxQ46jkp9zbRrw0vj2PkeIywQcWGWmhxWYq0pUpOMuJITyfC5n07rJh1ca4aNOP9KtNlU9VSTfL3OdR7jjiMoSDqNFXVIOE3F9h7TyfK8H0krLla9d35R5q52baJ/1Z+X3OVSXYjkn/APUdv8lBv/8AcS/Ow9w+Eg7cg3B+Vx3avPilrPjEn2c97iQ6mFgRtuN6rT+IjiPopNq97RMs31miHU0sDcOSUr0UnAYRQ9EHEZF/XI4uK09tDRSiu4wO0KnSXU5d/tuJddyGEAQBAEAQGRc41kdDNGI0dSNV+wRB647SQ78xyVDtGjoqalwZstjXXS0ND4x3eXZ9vIgbLj6L78HXHfqP9zVTXhqj4Fhc09UN3YTyryrLJZsTSht2Ch7LlW1o4myouI6ajJ6xsHbwrjZHwS8SHV4kirc5HhNyoeL7jqOX0Ua5toV44fHsZ6jLBBxoJaaOH12hZmtQnRlpmiQmnwJKxm9Vx204D6q52TH+nKXf7fucqvE8bWg0dpaj4j6KNtWjpmqi7fdHqm92DhaKmiq4xcmku06FjhsoABqFFsYQUIqK7CK3kh7VZSJXMA+Xks9tSGmvq5r9DtTe4j5iFpNLcx36jxUCEtMkzvTnokpFXIVqXJHW36g98eDlItvj8iXZ/G/D7HFYlnmYmIUEe28A+4L3n4QVZ29PpKiiSrqv0FGVTkvXs9TeQFqT89P1AEAQBAEAQEPyrsYTUu6FdpjrQydTxhfkakHYVwuaPS03Em7Pu3bV1Ps4Pw/N5iL2EEggggkEG4gg0IIzqsy008M3iaayidsyb020PrDHaM1XVqeh5XArLijollcGTlkTWi7RODu4/wB8lBuKepZXYVt1S1R1Lii3WPEvc3O8dmKk7JqJOUH27ynqLtJVXhxCA848APFHD5hcq1GFaOmaPqbXA+JOX0GkY31rwXO1t+gho7z7KWXk/ZuDptLderevVzQVam4fLxEXh5IaTZ6RoOp3hf5LO2lN/wAxGL7H7HeT6pPrUkY4LYh1aHZHuP1oqvatLVSU+X1/EdKb34IhZ87lbtFtIr6Z14gE+KsqLzBFvQeaaIK3H3NbtJ8h4lT7VcWWdnHe2W/mtsagfNvGNWQt1eu/iA38rs1pdm0cJ1H28Co29dZaoR8X9F9fkaErUzYQBAEAQBAEAQGac5XJ4tf9rhjquuigey7ARNxwO2map9o22/pY+ZqdiXylH+Xm964d65eXt4FGgxS0hzcR/aKnlFSWGX84qSwywykyIjajtGRVdUg4PDKmrTdOWGWGybSwa40cPVdnsO3xUGpCVOXSUyqubfHWjwLdJzofcbnZZ7Qru0vY11h7pcvsVcoYOpTTwEAQBAc5lR0geMjXfSlVFdrHp1WXH83nrVuwdClHk85hmk1wzBXKtDXTlHmj6nhlajRQ1pccAP6FkYxcnhEyEXJ6UVePFqS9xpiSclaxjhKKLqEMJRRx2FYz5+Yuq2E2mm/7rdTR+I37q11K9sbN1N3Z2slXN1Cxob98nwXf9kbFLQGw2NYwBrWgNa0YAAUAWnilFYRipzlOTlJ5bPVfTyEAQBAEAQBAEB8xGBwLXAEEEEEVBBuII1hfGk1hn1NxeVxM45S83rgTEk+s3HoXGjh7jjcRsPEqpuNnb9VL5GnstuRaULjc/wDl919vkUpzYkB9HNdDeMWvaWkjccRtVRVov4ZovP6deGU01zRLys+192DvunyOtV1SjKHgV9WhKHeibk7Vc251XDP2h261CnQTeY7mV1W1jLfHc/Qs9nW2HC86Q/UN4UqjtCpT6tZZXP8AOPuVlW3lB71gmIUUOFWmqt6dWFRaoPJGaa4n2uh8CAIAgOefj6LDmbh81FvK6o0m+17ke4LLKFa08HXA9RuvUTnuVLb0dO98WXlrQcd74s5LIsKLPuurDlgb4hF76amA4+A133LRWGzZT60uH5wJVe7pWS3758uXj+ZfhvNPsyzocvDEKE3RaOJOtxOsnNaanTjTjpjwMtXrzrzc6jyzrXs4hAEAQBAEAQBAEAQBAeM1KsiN0YjGvb917Q4cCvMoqSw1k906k6b1QbT7txATnIWSiVPRFhzhvc0fDUt7lGnY0ZdmPAsae2LuH+WfFL34+pwu5Ahv+lMxBsiNbEHdonvUKpsajLg2jv8A6y5fHTXk2vueTuR0dt7YkMnPrsPYOt4qDU2DP/CSfj+M+/6nRlxi/R/b2PtsrOQbzDLwPaYQXcBeeCrKmxbqi9VNfLf6cTm5W1X4ZY8fz6khJ28CdGICHZEaL/hOPYvEb2rRem4j5/dEepayisreua3omIUUOFWmqsadWFRaoPJGaa4n2uh8PKYmGsFT2DWVwr3EKMczfl2s9KLZULUnYkw8w4LXPOvRwAy0jcBtJFVW0qNe9qatPguxeJa29GFFa6jx4/nodtlciQSHzZD6XiC2vRja84vOy4b1qLPZMKXWqb36HivtZpaaCx/7Pj5cvfwLexoAAAAAFABcABgAFcLcUzbbyz6Q+BAEAQBAEAQBAEAQBAEAQBAEAQBAeceA14o9rXDJwBHArxOEZrEkmu89RnKLzF4OGLY7cYZLDvJHjUdnBU9zsKhU61HqS5rh8vtg6qu/8t5yh8evR0v+9TVnXBUKhtLpHb6etzxuxzzwx+3E99TGo+hYemaxnlw1taSK7C7EjYKdqtrXYEVLpLmWqXp9/Y+q50fAt/N/b9yWgQGsGixoa0agAB3LQwhGC0xWERpTlJ5k8novR5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TEhUSEhQUFBQXExgXFhQVFBQUFBQVGBQWFxcSGhQYHCggGBolGxMWITEhJSkrLi8uFx8zODUsNygtLisBCgoKDg0OGxAQGywkICY1LDA0LCwsLCwsLDcsLCwsNCwsLiwsLCwsLC4sLywsLCwsLCwsLCw0LCwsLCwsLCwsLP/AABEIAQYAwAMBEQACEQEDEQH/xAAcAAEAAwEBAQEBAAAAAAAAAAAABQYHBAMCAQj/xABEEAABAgMEBQgHCAEBCQAAAAABAAIDBBEFITFREkFhcZEGBxMigaGxwSMyQnKS0eEUUmKCorKz8MIzJDRDU2OTo+Lx/8QAGwEBAAMBAQEBAAAAAAAAAAAAAAQFBgMCAQf/xAA5EQACAQMBBAgFAgUEAwAAAAAAAQIDBBESBSExURMiQWFxgaGxMpHB0fDh8QYUIzNCFTRSsiRicv/aAAwDAQACEQMRAD8A3FAEAQBAEAQBAEAQBAEAQBAEAQBAEAQBAEAQBAEAQBAEAQBAEAQBAEAQBAEAQBAEAQBAEAQBAEAQBAEAQBAEAQBAEAQBAEAQBAEAQHlNTDYbS95o0eJNABmSSABmV5lJRWWe6cJTlpjxPVejwEAQBAEAQBAEAQBAEAQBAEAQBAEAQBAEAQBAEBQ+UdrdPaMtJsPUhxmPiU9qI3r6O0NA4k5Ktr1tdxGkuCeWaCytuhsqlxLi00u5Pd6+3iXxWRnwgCAIAgCAIAgCAIAgCAIAgCAIAgCAIAgCAICPt+0xLS8SMfZb1R955ua3tcQuVaqqcHNkm0t3cVo012+3b6GVchXF9owXONXF0RzicS4wohJPaVR2UnK4Tff7Gu2qlGymlw3L1Rsq0JiAgCAIAgCAIAgCAIAgCAIAgCAIAgCAIAgCAIDOOda06uhSwNwHSP3mrWDhpGm0Ko2nV4U14mn2Bb4Uqz8F7v6epBc3h/2+FuifxOUTZ/8AfXn7E/bH+zn5e6NkWiMSEAQBAEAQBAEBzSk8yLpdGdMNNC8Xs0hi0OwcRrphhivMZqXA61KM6eNaw32dv6HSvRyCAIAgCAIAgCAIAgCAID8JQGEW9aH2iYixtT3nR9wdVn6QFl7ip0lRyP0G0odBRjT5L17fU7+QbqT8De8cYMQLrYf34+fsR9rLNnU8v+yNpWjMMEAQBAEAQEbbluQZVmnGdSvqsF73nJrfPALjWrwpLMmSrWzq3MtNNefYvH8yUuSm5i1opaSYMm09drCavyhl/tOIxGAGqtKwITqXcuUPfuLyrSobMpqS61R8M9nfjsXq35mgy0u2GxrGNDWtADWgUAA1K0SSWEZuc5Tk5SeWz1X08hAEAQBAEBUuRtvaT4snEPpIMR7YZPtw2vLae82gG0UyKhWtfMnSfFexcbSstMI3EOEks9zaz8n7+RbVNKcIAgCAICB5bz/QyUVwNHOb0bdRq/qkjaAXHsUa7qaKMn5Fhsuh0t1FPgt/y3++4xZZo3RK8monRzsA5R2t+J2gfFd7OWKsH4epDvY9Jaz/APlv0ybktOYEIAgCAICscr+V7JQdGyj45FzfZZXBz6ftxOzFQ7q8jRWFvZa7O2XO5euW6HPn4fczOUgx5+ZDS4viPPWe68MaMXUFwaK4CmIGtUsFUuamG95qak6NlQbSxFdnN/d8zaLKs5kvCbBhijWjtcdbjmSb1o6dONOKjEw9xXnXqOpPi/zB1r2cQgCAIAgCAIDFuUkV0C0Yz4Z0XsjabTtIDr8wdI1GsErO3MnSuXKPPJubKMa1lCM96ax9DWbBtVs1AZGZdUUc3W149ZvHiKHWr2jVVWCkjH3dtK3qunL91zJBdSMEAQBAZzzsT18GADgDFcP0MP8AIqjalT4YeZpv4fo7p1X4fV/Qo9mwtKI0agans+tFR1paYMvbiWmmzyhxy14iDFrw8bw7S8l2pvS0+R0cNUND7Vg/oJjqgEYEVC1p+ctYeD9Q+BAEBUeW/K0Sw6GCQY5F5xEIH2iNbjqHadQMC8vFSWmPxexc7L2Y7h9JU+Bev6c35LuyeI8uJc4kkkkkmpJN5JJxKoG23lmwSSWFwNa5vLB6CB0rx6WKA41xazFrNmNTtNNS0Fjb9FDL4sx22Lzp62iPwx9X2v6L9S2KcU4QBAEAQBAEAQGMcvm0tCPvhn/ww1nL/wDvy8vY3GyHmzh5/wDZnXzeW50Ex0Tz6KMQ05NiYMd2+qd4yXXZ9xonofBnHbFn09HXH4o+q7V9fnzNcV8Y0IAgCAxTlvO9LOxjWoa7oxsDBokfFpHtWcvZ66z7txutl0eitYLnv+e/2wc9isoHv7BwqfJVNy96ieruWXGJFBSycblyUmukk4D61PRNBP4mjQd3tK1FtPVSi+4wO0KfR3M4979d5LLsQwgK7yz5SCUhdWhjPqIbcs4hGQ7z20i3dyqMe98Cy2bYO6qb/hXH7L83GOxornOLnEuc4kucbyScSSs5KTk8s20YqKUYrCRMcjbJ+0zTGOFWN68TItbTq9pLRuJUmzo9LVSfBbyFtK5/l7dyXF7l4v7LebYtIYQIAgCAIAgCAIAgMb5wv9/jbof8TFnb/wDvy8vY2+x/9nDz92VxQyzNo5E219qlmucaxGdSJmSBc/8AMKHfXJaS0r9LTTfHtMNtS0/lq7S+F719vL2J9SiuCA8J6ZEKG+K7BjHPO5oJ8l5nLTFyfYdKVN1Jxgu1pfMwB7y4lzjUkkk5k3k8VlJPLyz9FSSWFwJ2Uh6MH8pPEEqum9VUrKstVbzIFWBaGqc1k5pSr4ZxhxTQfheA4fq01fbNnqpY5GR29S03CnzXtu9sFzVgUZy2paDIEJ8aIaNYKnMnANG0mgG9eKlRU4uT7DtQoTr1FThxZh1sWm+ZjOjRPWcbhqa0YMGwfM61ma1Z1ZuTN7bW8LemqcOC9e841yO5p/NVZ+jAiRyL4j9Ee4z/ANi7gFebNp6ablzMnt+vqqxpLsWfN/pgvCsihCAIAgCAIAgCAIDF+Xrq2hH3sHCDDWcv/wC/Ly9jc7JWLOHn/wBmQCiFiWPkFbH2eaaHGkOLSG/IEnqO7HGm5xU2wrdHUw+DKva1r09u2uMd6+q+XsjZFoTEhAVrnEm+jkYgrQxC2GO01cPha5Q76emi+/cWmxqWu7i+WX+eeDH4TNIhuZA4lZuTwsm0lLSmyyRx1He6fBVsfiRTw+JeJWVaF0XHmuntCadCOEWHdtezrD9JerLZlTFRx5lJt2jrt1P/AIv0e73wasrwyBlfOTbvSxvszD6OEetTB0XA/CLt5dkqPaNxql0a4L3NdsSz6Kn00uMuHcv19sFMVaXgQG48k5Xo5OXZSnomuI/E8abu9xWoto6aUV3GB2hU6S6qS736biWXYhhAEAQBAEAQBAEBhvKuNpzkw7/rOb8J0P8AFZm7lmtLxN9s+Gm1pruXrvIpRyYfhQG28jrX+0yrHk1e3qRM9NtL+0Ud+Zaa1q9LSUu0wm0rX+XuJRXB714P7cCbUggGec7U1dAhbXxD2ANb+56qdqT3RiaT+Hqe+dTwX1f0KPZMOsQbAT5eaoLh4gXt1LFPxJyKOqdx8FBjxRWx4oqwVqXZ2WRPGBHhRh7Dw401tr1h2tqO1daFTo6ikcLij01KVPmv29TZOVFsiWlXxgQXEaMPIvcOqdoAq7c0rRXFZUqbl8jE2Fo7i4VN8O3wX5gxFxJNSSSbyTeSdZJzWYby8s3iWNyPeSlTEOTR6xy2b1yq1NC7zlWqqmu88JhwNSBQX0GzUukE1jJ1gmkk+J/QUuyjWjJoHALXJYR+cTeZNnovp5CAIAgCAIAgCA/HOoKnAIfUs7j+fZmPpvdEOL3Od8RJ81k6ktUmz9GhDRFR5YXyPMBeD1kL6fS482Vq9HMGC49WMLtkRoJG6o0h8Kstm1dM3B9pSbctukoKouMfZ/rj1NWV4ZAyDnJmtOec3/lw2M7tM/ydyoNozzWxyNpsWnotE+bb+n0I2w2XOdtA4XnxCpLp70jveS3pEoopCKqW0uyuVrnJdp53hfT6S1r24+PBl4Lq0gw9H3nVoHdjA0by5Sa1w6kIx5EO3s40alSov8nnw/Hn0IpjSSAMSaBRW8LLJbaSyybjQxCgOAyoTmTcT3qDF9JVTZWwk6tZN/mCBfgdynriWa4n9CwH1a05tB4ha1PKPzeaxJo9F9PIQBAEAQBAEAQETysm+ik4760PRloP4n9Rve4Lhcz0UpPuJmz6XSXMI9/tvMOWYN8e8jTpGg4GoO4gjzXOr8DaOVbOhtHxHhFji06jxGor1CWpZR6hNTipI/IEZzHNew0c1wc05Oaag8QukJOMlJdh9nBTi4y4Pd8zerLnWx4MOM3B7A6mVRe3eDUdi1NOanFSXafnlei6NSVOXY8GIW9M9JMx4mOlGfT3dIhvcAs1cS1VZPvN7aU+joQjyS9t/qSVlspCbtqeJu7qKorvM2QrmWajOpcjgVyeZSI8fiJ43+asqTzBFvReaaZ4LodQgJOxZepLzquG/WeHiotzPdpIV3UwtCOm2T6Pe4eZ8lyt/jONov6hBqeWZufJaZ6STl31qehYCfxNGi7vBWot5aqUX3GAv6ei5qR7367yUXYiBAEAQBAEAQBAUjnVndGXhwQb4kSpGbWCp/U5nBVu06mKajzL7YFHVWlU5L1f6ZMvVGaw9JY9dvvN8QvE/hZ4qfA/BknbUvUB41XHdqPHxUa2nv0kK0qYehkQphYGhc31uaErMQ3G+Cx8ZnuEEuA3OFfzq4sK+KUovs3mb2xZ67inNf5NRfj+3sZ40alTs0jfaWqGygAyAHAKqby8lJJ5bZ6GGaB2okgdlK+K8534PGpN4IK2odHh2Y7x9CFOtpZjgs7OWYtciPUklgDUF8PmcFmloOg0NyHfrPFVk5apNlPUnrk5HJbQ9H+YeBXa2+M7Wn9zyIRTizNU5rZ3TlXQtcKIbvwv6wPxF/BX2zamqlp5GQ29R03Cn/yXqt3tguasCkCAIAgCAIAgCAyLnKnuknCwYQmNZs0j13H9TR+VUO0amqrp5Gy2JR6O21dsm39CqqvLg9Jf12+83xC8z+Fnip8D8GWV7QQQcCKFVieHlFMm08orUeEWOLTqPEairOEtSyi5hNTipI+paZczS0TTSY5jtrXC8dw4LrCcoZx27j5OnGeNXY0/NH7IsrEaPxV4X+S4VXiDZ8rSxTbLIBW4Yqt4FO3gkLXh6IhtGAaR4VKjW8tWpkW1lqcpEHakHShmmLbx59yn0J6ZllbT0z8SAVgWp22TB0oldTb+3V8+xcK8sQxzI11PTDHMnVAKw5LVbWE7ZQ94Xag8TR3tnioiAVgWpaube0uimwwnqxmlmzTHWYe4j8yn7Oq6aul9pUbaodJbalxjv8uD+/ka6r8xgQBAEAQBAEB8R4oY1z3GjWguJyAFSV8bSWWeoxcpKK4swGcmTFiPiuxe9zzsLiTTvWVqTc5OT7T9Ep01TgoLgkl8jxXg6HRZ7axGe9Xhf5LnVeIM413imyxKtKkjLagVAeNVx3ajx8VKtp79JMtKmHoZEKYWB32KysQnJp4mg+aj3L6mCJdvEMFmsyHWK3Zfww76KsrvEGU9xLTTZ22825h2kcaHyXC1e9ojWT3tEOphYFftGW0H3eqbx5jsVjRqa495a0KuuPeSVjQqM0tbj3C4efFRbiWZY5EO7nmeOR3LgRjzmWaTHDNpHcvUHiSZ6py0yTKyrQuj6hRC1wc00c0hzTk4GoPEL7GTi00eZRUk4vgzeLFtETECHGb7bQSMnYOb2OBHYtTSqKpBSXafn11QdCrKm+z8T+R2rocAgCAIAgCArnOBOdHIxaYvpDG3SPWHw6SiXs9FF9+4s9kUuku492/5cPXBjazhtwgJCxYdXk5N7z/So1y8RwRLuWIY5k9AZVzRm4DiaKBJ4i2Vc3iLZ5x4PrMdtB8F6jLhJHuE+EkViNDLXFpxBp9VaRkpLKLqElKKkiUsNlzjtA4Cvmot096RBvHvSLNYTOs45NpxP0VXdPqpFPePqpHdasPShnZfwx7qrhQliaIttLTUXeV5WJbHlNy4e0tPYcjmvdObg8o90qjpyyj7hsoABgABwXlvLyeZPU22dcKX6hiOwwaPvH5fJcZT62hHCVTr6I8fY511OxWZqHovc3InhiO4qzpy1RTLilLVBM8l7OhoPNXa1DElXHH0kPfcHt/aae8rfZlbjTfijN7etsqNdeD+n2+RoytzMhAEAQBAEBQOdqY6kvCze9/wtDR/IVV7Ul1YxNF/D1PrVJ9yXz3/AEM3VKagICcseFRldbjXswHnxUC4lmeORWXU8zxyJezm1is314X+SiVniDIFd4ps6bal6O0xg7Hf9R4LlbTytPI42lTMdL7Cr23AvDxuPkfFWltPjEurOfGB1WSykIbST308lyrvM2cLp5qMsthN6rjtA4D6qsunvSKi9e9Ik3CtxwKip4ISeN5V40PRcWnUafVWsZakmXcJaoqSPNej0esrB03Bo1m/YNZXic9MWznUnoi5EnbYoxjRcK4bhd4qNbb5Nsh2m+UmyHUwsCGtuFRwdmO8fQhTbaWYtFhZyzFx5EcpJMOqyp4wI0OM3Fjw6mYwc3taSO1dKNR05qSONxRValKm+1fnye83qDEDmhzTUOAIOYIqCtSnlZR+eSi4txfFH2vp8CAIAgCAzLnYd6aCMoTjxd9FTbUfWiar+H1/Sm+9exRVVGgPqFDLiGjEmn1XmT0rJ5lJRTbLOxoAAGAFAqxvLyylbbeWSViMq8nJvebvmo1y8QwRLyWIY5kxHhB7S04H+1UKMnF5RXwm4S1Iq1pSZo6G7Glx1bCrWjVWVJF3b1llTR5yrKMaMmjjS9epvMmz3UeZtlisQej3uPgB5KuuX1ypu3/U8jvUcikNbkChDxruO8Yd3gptrPdpLCznlOJFqUTSYsODc5/YPE+XBQ7qXCJX3k96ifduM6gOTvEFebV9Zo82b67RCKcWRx2tC0oZOtt/z7l2oSxPxJFtPTU8SBVgWgQG1ch5jTkYByZof9txZ/itLaS1UYswu1IaLua78/Pf9SdUkrwgCAIAgM052ofpZd2bHj4XNP8Amqfai3xfian+Hpf06i7165+xQ1UmhJCxYVXl33R3n6VUa5liOOZEu5YhjmTShFcTdhw6MLsz3D6kqDdS6yRW3ksyS5EtFhUAOoi4+I4rxVouCjJcH+NeRDTycU9KCI3JwwPluXylVcH3HejWdN9xXYjC0kEUIxCsU01lFrGSkson7IHom7z+4qvuP7jKy6/uvy9jsXEjnlNQdNpbmLth1Fe6c9Mkz3TnokpFYcKXHEYq0TyXKed6LNKQtFjW5C/fie9VdSWqTZT1Z65tn5PQtKG4bKjeL/JfaUtM0z7RlpqJlZVmXAIrccE4BPG8rEaHouLTqNPqrSMtSTLqEtUUz4Xo9Gu82jqyLRlEiD9VfNaHZ7/oIxm21/5b8F7FqU0qAgCAIAgKVzqSmlLMij/hxb9jXgj9wYq7aUM0lLkXuwKumvKHNe36ZMtVEa0mrEb1Cc3eAHzUK5fWRXXj66XcSCjEQstnspDYPw143+arKzzNlPXeajJyz2B8ItOo3bNdfFXNjCNe2dOfYyJN4lkj48EsOif/AKM1UV6EqM9Mv3OqeUR9oyXSCo9YYbdiUauh4fAk29bo3h8D6s0UhN7f3FfKzzNnm4eajOtra4ZE8BXyXiEHJ4Xe/ksnA/F5PpGTclWKxwwJ628X94ClU6uKbRMpV8UnF8VwJNRSGfT2EXG4r3OnKDxLifM5KvOwdB7m6q3bjeFYUpaoplzRnrgmeC6HUhbah0eHfeHeLvCinW0sxxyLG0lmGORHqQSzXubVlJFhzfEP6y3/ABWisFigjF7bebtruXsWlTCpCAIAgCA4bcs8TEvFgn22EAnU7Fp7HAHsXOtT6SDjzJFrX6CtGpyf7+hg7mkEgihBoQcQRcQss1h4Z+gpprKJiw3dVwydXiB8ioNyusmV94usmSKjEQtUD1W+6PBVMviZST+JkvYuDt481d7IfVkvAj1ew65uWDxQ46jkp9zbRrw0vj2PkeIywQcWGWmhxWYq0pUpOMuJITyfC5n07rJh1ca4aNOP9KtNlU9VSTfL3OdR7jjiMoSDqNFXVIOE3F9h7TyfK8H0krLla9d35R5q52baJ/1Z+X3OVSXYjkn/APUdv8lBv/8AcS/Ow9w+Eg7cg3B+Vx3avPilrPjEn2c97iQ6mFgRtuN6rT+IjiPopNq97RMs31miHU0sDcOSUr0UnAYRQ9EHEZF/XI4uK09tDRSiu4wO0KnSXU5d/tuJddyGEAQBAEAQGRc41kdDNGI0dSNV+wRB647SQ78xyVDtGjoqalwZstjXXS0ND4x3eXZ9vIgbLj6L78HXHfqP9zVTXhqj4Fhc09UN3YTyryrLJZsTSht2Ch7LlW1o4myouI6ajJ6xsHbwrjZHwS8SHV4kirc5HhNyoeL7jqOX0Ua5toV44fHsZ6jLBBxoJaaOH12hZmtQnRlpmiQmnwJKxm9Vx204D6q52TH+nKXf7fucqvE8bWg0dpaj4j6KNtWjpmqi7fdHqm92DhaKmiq4xcmku06FjhsoABqFFsYQUIqK7CK3kh7VZSJXMA+Xks9tSGmvq5r9DtTe4j5iFpNLcx36jxUCEtMkzvTnokpFXIVqXJHW36g98eDlItvj8iXZ/G/D7HFYlnmYmIUEe28A+4L3n4QVZ29PpKiiSrqv0FGVTkvXs9TeQFqT89P1AEAQBAEAQEPyrsYTUu6FdpjrQydTxhfkakHYVwuaPS03Em7Pu3bV1Ps4Pw/N5iL2EEggggkEG4gg0IIzqsy008M3iaayidsyb020PrDHaM1XVqeh5XArLijollcGTlkTWi7RODu4/wB8lBuKepZXYVt1S1R1Lii3WPEvc3O8dmKk7JqJOUH27ynqLtJVXhxCA848APFHD5hcq1GFaOmaPqbXA+JOX0GkY31rwXO1t+gho7z7KWXk/ZuDptLderevVzQVam4fLxEXh5IaTZ6RoOp3hf5LO2lN/wAxGL7H7HeT6pPrUkY4LYh1aHZHuP1oqvatLVSU+X1/EdKb34IhZ87lbtFtIr6Z14gE+KsqLzBFvQeaaIK3H3NbtJ8h4lT7VcWWdnHe2W/mtsagfNvGNWQt1eu/iA38rs1pdm0cJ1H28Co29dZaoR8X9F9fkaErUzYQBAEAQBAEAQGac5XJ4tf9rhjquuigey7ARNxwO2map9o22/pY+ZqdiXylH+Xm964d65eXt4FGgxS0hzcR/aKnlFSWGX84qSwywykyIjajtGRVdUg4PDKmrTdOWGWGybSwa40cPVdnsO3xUGpCVOXSUyqubfHWjwLdJzofcbnZZ7Qru0vY11h7pcvsVcoYOpTTwEAQBAc5lR0geMjXfSlVFdrHp1WXH83nrVuwdClHk85hmk1wzBXKtDXTlHmj6nhlajRQ1pccAP6FkYxcnhEyEXJ6UVePFqS9xpiSclaxjhKKLqEMJRRx2FYz5+Yuq2E2mm/7rdTR+I37q11K9sbN1N3Z2slXN1Cxob98nwXf9kbFLQGw2NYwBrWgNa0YAAUAWnilFYRipzlOTlJ5bPVfTyEAQBAEAQBAEB8xGBwLXAEEEEEVBBuII1hfGk1hn1NxeVxM45S83rgTEk+s3HoXGjh7jjcRsPEqpuNnb9VL5GnstuRaULjc/wDl919vkUpzYkB9HNdDeMWvaWkjccRtVRVov4ZovP6deGU01zRLys+192DvunyOtV1SjKHgV9WhKHeibk7Vc251XDP2h261CnQTeY7mV1W1jLfHc/Qs9nW2HC86Q/UN4UqjtCpT6tZZXP8AOPuVlW3lB71gmIUUOFWmqt6dWFRaoPJGaa4n2uh8CAIAgOefj6LDmbh81FvK6o0m+17ke4LLKFa08HXA9RuvUTnuVLb0dO98WXlrQcd74s5LIsKLPuurDlgb4hF76amA4+A133LRWGzZT60uH5wJVe7pWS3758uXj+ZfhvNPsyzocvDEKE3RaOJOtxOsnNaanTjTjpjwMtXrzrzc6jyzrXs4hAEAQBAEAQBAEAQBAeM1KsiN0YjGvb917Q4cCvMoqSw1k906k6b1QbT7txATnIWSiVPRFhzhvc0fDUt7lGnY0ZdmPAsae2LuH+WfFL34+pwu5Ahv+lMxBsiNbEHdonvUKpsajLg2jv8A6y5fHTXk2vueTuR0dt7YkMnPrsPYOt4qDU2DP/CSfj+M+/6nRlxi/R/b2PtsrOQbzDLwPaYQXcBeeCrKmxbqi9VNfLf6cTm5W1X4ZY8fz6khJ28CdGICHZEaL/hOPYvEb2rRem4j5/dEepayisreua3omIUUOFWmqsadWFRaoPJGaa4n2uh8PKYmGsFT2DWVwr3EKMczfl2s9KLZULUnYkw8w4LXPOvRwAy0jcBtJFVW0qNe9qatPguxeJa29GFFa6jx4/nodtlciQSHzZD6XiC2vRja84vOy4b1qLPZMKXWqb36HivtZpaaCx/7Pj5cvfwLexoAAAAAFABcABgAFcLcUzbbyz6Q+BAEAQBAEAQBAEAQBAEAQBAEAQBAeceA14o9rXDJwBHArxOEZrEkmu89RnKLzF4OGLY7cYZLDvJHjUdnBU9zsKhU61HqS5rh8vtg6qu/8t5yh8evR0v+9TVnXBUKhtLpHb6etzxuxzzwx+3E99TGo+hYemaxnlw1taSK7C7EjYKdqtrXYEVLpLmWqXp9/Y+q50fAt/N/b9yWgQGsGixoa0agAB3LQwhGC0xWERpTlJ5k8novR5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QTEhUSEhQUFBQXExgXFhQVFBQUFBQVGBQWFxcSGhQYHCggGBolGxMWITEhJSkrLi8uFx8zODUsNygtLisBCgoKDg0OGxAQGywkICY1LDA0LCwsLCwsLDcsLCwsNCwsLiwsLCwsLC4sLywsLCwsLCwsLCw0LCwsLCwsLCwsLP/AABEIAQYAwAMBEQACEQEDEQH/xAAcAAEAAwEBAQEBAAAAAAAAAAAABQYHBAMCAQj/xABEEAABAgMEBQgHCAEBCQAAAAABAAIDBBEFITFREkFhcZEGBxMigaGxwSMyQnKS0eEUUmKCorKz8MIzJDRDU2OTo+Lx/8QAGwEBAAMBAQEBAAAAAAAAAAAAAAQFBgMCAQf/xAA5EQACAQMBBAgFAgUEAwAAAAAAAQIDBBESBSExURMiQWFxgaGxMpHB0fDh8QYUIzNCFTRSsiRicv/aAAwDAQACEQMRAD8A3FAEAQBAEAQBAEAQBAEAQBAEAQBAEAQBAEAQBAEAQBAEAQBAEAQBAEAQBAEAQBAEAQBAEAQBAEAQBAEAQBAEAQBAEAQBAEAQBAEAQHlNTDYbS95o0eJNABmSSABmV5lJRWWe6cJTlpjxPVejwEAQBAEAQBAEAQBAEAQBAEAQBAEAQBAEAQBAEBQ+UdrdPaMtJsPUhxmPiU9qI3r6O0NA4k5Ktr1tdxGkuCeWaCytuhsqlxLi00u5Pd6+3iXxWRnwgCAIAgCAIAgCAIAgCAIAgCAIAgCAIAgCAICPt+0xLS8SMfZb1R955ua3tcQuVaqqcHNkm0t3cVo012+3b6GVchXF9owXONXF0RzicS4wohJPaVR2UnK4Tff7Gu2qlGymlw3L1Rsq0JiAgCAIAgCAIAgCAIAgCAIAgCAIAgCAIAgCAIDOOda06uhSwNwHSP3mrWDhpGm0Ko2nV4U14mn2Bb4Uqz8F7v6epBc3h/2+FuifxOUTZ/8AfXn7E/bH+zn5e6NkWiMSEAQBAEAQBAEBzSk8yLpdGdMNNC8Xs0hi0OwcRrphhivMZqXA61KM6eNaw32dv6HSvRyCAIAgCAIAgCAIAgCAID8JQGEW9aH2iYixtT3nR9wdVn6QFl7ip0lRyP0G0odBRjT5L17fU7+QbqT8De8cYMQLrYf34+fsR9rLNnU8v+yNpWjMMEAQBAEAQEbbluQZVmnGdSvqsF73nJrfPALjWrwpLMmSrWzq3MtNNefYvH8yUuSm5i1opaSYMm09drCavyhl/tOIxGAGqtKwITqXcuUPfuLyrSobMpqS61R8M9nfjsXq35mgy0u2GxrGNDWtADWgUAA1K0SSWEZuc5Tk5SeWz1X08hAEAQBAEBUuRtvaT4snEPpIMR7YZPtw2vLae82gG0UyKhWtfMnSfFexcbSstMI3EOEks9zaz8n7+RbVNKcIAgCAICB5bz/QyUVwNHOb0bdRq/qkjaAXHsUa7qaKMn5Fhsuh0t1FPgt/y3++4xZZo3RK8monRzsA5R2t+J2gfFd7OWKsH4epDvY9Jaz/APlv0ybktOYEIAgCAICscr+V7JQdGyj45FzfZZXBz6ftxOzFQ7q8jRWFvZa7O2XO5euW6HPn4fczOUgx5+ZDS4viPPWe68MaMXUFwaK4CmIGtUsFUuamG95qak6NlQbSxFdnN/d8zaLKs5kvCbBhijWjtcdbjmSb1o6dONOKjEw9xXnXqOpPi/zB1r2cQgCAIAgCAIDFuUkV0C0Yz4Z0XsjabTtIDr8wdI1GsErO3MnSuXKPPJubKMa1lCM96ax9DWbBtVs1AZGZdUUc3W149ZvHiKHWr2jVVWCkjH3dtK3qunL91zJBdSMEAQBAZzzsT18GADgDFcP0MP8AIqjalT4YeZpv4fo7p1X4fV/Qo9mwtKI0agans+tFR1paYMvbiWmmzyhxy14iDFrw8bw7S8l2pvS0+R0cNUND7Vg/oJjqgEYEVC1p+ctYeD9Q+BAEBUeW/K0Sw6GCQY5F5xEIH2iNbjqHadQMC8vFSWmPxexc7L2Y7h9JU+Bev6c35LuyeI8uJc4kkkkkmpJN5JJxKoG23lmwSSWFwNa5vLB6CB0rx6WKA41xazFrNmNTtNNS0Fjb9FDL4sx22Lzp62iPwx9X2v6L9S2KcU4QBAEAQBAEAQGMcvm0tCPvhn/ww1nL/wDvy8vY3GyHmzh5/wDZnXzeW50Ex0Tz6KMQ05NiYMd2+qd4yXXZ9xonofBnHbFn09HXH4o+q7V9fnzNcV8Y0IAgCAxTlvO9LOxjWoa7oxsDBokfFpHtWcvZ66z7txutl0eitYLnv+e/2wc9isoHv7BwqfJVNy96ieruWXGJFBSycblyUmukk4D61PRNBP4mjQd3tK1FtPVSi+4wO0KfR3M4979d5LLsQwgK7yz5SCUhdWhjPqIbcs4hGQ7z20i3dyqMe98Cy2bYO6qb/hXH7L83GOxornOLnEuc4kucbyScSSs5KTk8s20YqKUYrCRMcjbJ+0zTGOFWN68TItbTq9pLRuJUmzo9LVSfBbyFtK5/l7dyXF7l4v7LebYtIYQIAgCAIAgCAIAgMb5wv9/jbof8TFnb/wDvy8vY2+x/9nDz92VxQyzNo5E219qlmucaxGdSJmSBc/8AMKHfXJaS0r9LTTfHtMNtS0/lq7S+F719vL2J9SiuCA8J6ZEKG+K7BjHPO5oJ8l5nLTFyfYdKVN1Jxgu1pfMwB7y4lzjUkkk5k3k8VlJPLyz9FSSWFwJ2Uh6MH8pPEEqum9VUrKstVbzIFWBaGqc1k5pSr4ZxhxTQfheA4fq01fbNnqpY5GR29S03CnzXtu9sFzVgUZy2paDIEJ8aIaNYKnMnANG0mgG9eKlRU4uT7DtQoTr1FThxZh1sWm+ZjOjRPWcbhqa0YMGwfM61ma1Z1ZuTN7bW8LemqcOC9e841yO5p/NVZ+jAiRyL4j9Ee4z/ANi7gFebNp6ablzMnt+vqqxpLsWfN/pgvCsihCAIAgCAIAgCAIDF+Xrq2hH3sHCDDWcv/wC/Ly9jc7JWLOHn/wBmQCiFiWPkFbH2eaaHGkOLSG/IEnqO7HGm5xU2wrdHUw+DKva1r09u2uMd6+q+XsjZFoTEhAVrnEm+jkYgrQxC2GO01cPha5Q76emi+/cWmxqWu7i+WX+eeDH4TNIhuZA4lZuTwsm0lLSmyyRx1He6fBVsfiRTw+JeJWVaF0XHmuntCadCOEWHdtezrD9JerLZlTFRx5lJt2jrt1P/AIv0e73wasrwyBlfOTbvSxvszD6OEetTB0XA/CLt5dkqPaNxql0a4L3NdsSz6Kn00uMuHcv19sFMVaXgQG48k5Xo5OXZSnomuI/E8abu9xWoto6aUV3GB2hU6S6qS736biWXYhhAEAQBAEAQBAEBhvKuNpzkw7/rOb8J0P8AFZm7lmtLxN9s+Gm1pruXrvIpRyYfhQG28jrX+0yrHk1e3qRM9NtL+0Ud+Zaa1q9LSUu0wm0rX+XuJRXB714P7cCbUggGec7U1dAhbXxD2ANb+56qdqT3RiaT+Hqe+dTwX1f0KPZMOsQbAT5eaoLh4gXt1LFPxJyKOqdx8FBjxRWx4oqwVqXZ2WRPGBHhRh7Dw401tr1h2tqO1daFTo6ikcLij01KVPmv29TZOVFsiWlXxgQXEaMPIvcOqdoAq7c0rRXFZUqbl8jE2Fo7i4VN8O3wX5gxFxJNSSSbyTeSdZJzWYby8s3iWNyPeSlTEOTR6xy2b1yq1NC7zlWqqmu88JhwNSBQX0GzUukE1jJ1gmkk+J/QUuyjWjJoHALXJYR+cTeZNnovp5CAIAgCAIAgCA/HOoKnAIfUs7j+fZmPpvdEOL3Od8RJ81k6ktUmz9GhDRFR5YXyPMBeD1kL6fS482Vq9HMGC49WMLtkRoJG6o0h8Kstm1dM3B9pSbctukoKouMfZ/rj1NWV4ZAyDnJmtOec3/lw2M7tM/ydyoNozzWxyNpsWnotE+bb+n0I2w2XOdtA4XnxCpLp70jveS3pEoopCKqW0uyuVrnJdp53hfT6S1r24+PBl4Lq0gw9H3nVoHdjA0by5Sa1w6kIx5EO3s40alSov8nnw/Hn0IpjSSAMSaBRW8LLJbaSyybjQxCgOAyoTmTcT3qDF9JVTZWwk6tZN/mCBfgdynriWa4n9CwH1a05tB4ha1PKPzeaxJo9F9PIQBAEAQBAEAQETysm+ik4760PRloP4n9Rve4Lhcz0UpPuJmz6XSXMI9/tvMOWYN8e8jTpGg4GoO4gjzXOr8DaOVbOhtHxHhFji06jxGor1CWpZR6hNTipI/IEZzHNew0c1wc05Oaag8QukJOMlJdh9nBTi4y4Pd8zerLnWx4MOM3B7A6mVRe3eDUdi1NOanFSXafnlei6NSVOXY8GIW9M9JMx4mOlGfT3dIhvcAs1cS1VZPvN7aU+joQjyS9t/qSVlspCbtqeJu7qKorvM2QrmWajOpcjgVyeZSI8fiJ43+asqTzBFvReaaZ4LodQgJOxZepLzquG/WeHiotzPdpIV3UwtCOm2T6Pe4eZ8lyt/jONov6hBqeWZufJaZ6STl31qehYCfxNGi7vBWot5aqUX3GAv6ei5qR7367yUXYiBAEAQBAEAQBAUjnVndGXhwQb4kSpGbWCp/U5nBVu06mKajzL7YFHVWlU5L1f6ZMvVGaw9JY9dvvN8QvE/hZ4qfA/BknbUvUB41XHdqPHxUa2nv0kK0qYehkQphYGhc31uaErMQ3G+Cx8ZnuEEuA3OFfzq4sK+KUovs3mb2xZ67inNf5NRfj+3sZ40alTs0jfaWqGygAyAHAKqby8lJJ5bZ6GGaB2okgdlK+K8534PGpN4IK2odHh2Y7x9CFOtpZjgs7OWYtciPUklgDUF8PmcFmloOg0NyHfrPFVk5apNlPUnrk5HJbQ9H+YeBXa2+M7Wn9zyIRTizNU5rZ3TlXQtcKIbvwv6wPxF/BX2zamqlp5GQ29R03Cn/yXqt3tguasCkCAIAgCAIAgCAyLnKnuknCwYQmNZs0j13H9TR+VUO0amqrp5Gy2JR6O21dsm39CqqvLg9Jf12+83xC8z+Fnip8D8GWV7QQQcCKFVieHlFMm08orUeEWOLTqPEairOEtSyi5hNTipI+paZczS0TTSY5jtrXC8dw4LrCcoZx27j5OnGeNXY0/NH7IsrEaPxV4X+S4VXiDZ8rSxTbLIBW4Yqt4FO3gkLXh6IhtGAaR4VKjW8tWpkW1lqcpEHakHShmmLbx59yn0J6ZllbT0z8SAVgWp22TB0oldTb+3V8+xcK8sQxzI11PTDHMnVAKw5LVbWE7ZQ94Xag8TR3tnioiAVgWpaube0uimwwnqxmlmzTHWYe4j8yn7Oq6aul9pUbaodJbalxjv8uD+/ka6r8xgQBAEAQBAEB8R4oY1z3GjWguJyAFSV8bSWWeoxcpKK4swGcmTFiPiuxe9zzsLiTTvWVqTc5OT7T9Ep01TgoLgkl8jxXg6HRZ7axGe9Xhf5LnVeIM413imyxKtKkjLagVAeNVx3ajx8VKtp79JMtKmHoZEKYWB32KysQnJp4mg+aj3L6mCJdvEMFmsyHWK3Zfww76KsrvEGU9xLTTZ22825h2kcaHyXC1e9ojWT3tEOphYFftGW0H3eqbx5jsVjRqa495a0KuuPeSVjQqM0tbj3C4efFRbiWZY5EO7nmeOR3LgRjzmWaTHDNpHcvUHiSZ6py0yTKyrQuj6hRC1wc00c0hzTk4GoPEL7GTi00eZRUk4vgzeLFtETECHGb7bQSMnYOb2OBHYtTSqKpBSXafn11QdCrKm+z8T+R2rocAgCAIAgCArnOBOdHIxaYvpDG3SPWHw6SiXs9FF9+4s9kUuku492/5cPXBjazhtwgJCxYdXk5N7z/So1y8RwRLuWIY5k9AZVzRm4DiaKBJ4i2Vc3iLZ5x4PrMdtB8F6jLhJHuE+EkViNDLXFpxBp9VaRkpLKLqElKKkiUsNlzjtA4Cvmot096RBvHvSLNYTOs45NpxP0VXdPqpFPePqpHdasPShnZfwx7qrhQliaIttLTUXeV5WJbHlNy4e0tPYcjmvdObg8o90qjpyyj7hsoABgABwXlvLyeZPU22dcKX6hiOwwaPvH5fJcZT62hHCVTr6I8fY511OxWZqHovc3InhiO4qzpy1RTLilLVBM8l7OhoPNXa1DElXHH0kPfcHt/aae8rfZlbjTfijN7etsqNdeD+n2+RoytzMhAEAQBAEBQOdqY6kvCze9/wtDR/IVV7Ul1YxNF/D1PrVJ9yXz3/AEM3VKagICcseFRldbjXswHnxUC4lmeORWXU8zxyJezm1is314X+SiVniDIFd4ps6bal6O0xg7Hf9R4LlbTytPI42lTMdL7Cr23AvDxuPkfFWltPjEurOfGB1WSykIbST308lyrvM2cLp5qMsthN6rjtA4D6qsunvSKi9e9Ik3CtxwKip4ISeN5V40PRcWnUafVWsZakmXcJaoqSPNej0esrB03Bo1m/YNZXic9MWznUnoi5EnbYoxjRcK4bhd4qNbb5Nsh2m+UmyHUwsCGtuFRwdmO8fQhTbaWYtFhZyzFx5EcpJMOqyp4wI0OM3Fjw6mYwc3taSO1dKNR05qSONxRValKm+1fnye83qDEDmhzTUOAIOYIqCtSnlZR+eSi4txfFH2vp8CAIAgCAzLnYd6aCMoTjxd9FTbUfWiar+H1/Sm+9exRVVGgPqFDLiGjEmn1XmT0rJ5lJRTbLOxoAAGAFAqxvLyylbbeWSViMq8nJvebvmo1y8QwRLyWIY5kxHhB7S04H+1UKMnF5RXwm4S1Iq1pSZo6G7Glx1bCrWjVWVJF3b1llTR5yrKMaMmjjS9epvMmz3UeZtlisQej3uPgB5KuuX1ypu3/U8jvUcikNbkChDxruO8Yd3gptrPdpLCznlOJFqUTSYsODc5/YPE+XBQ7qXCJX3k96ifduM6gOTvEFebV9Zo82b67RCKcWRx2tC0oZOtt/z7l2oSxPxJFtPTU8SBVgWgQG1ch5jTkYByZof9txZ/itLaS1UYswu1IaLua78/Pf9SdUkrwgCAIAgM052ofpZd2bHj4XNP8Amqfai3xfian+Hpf06i7165+xQ1UmhJCxYVXl33R3n6VUa5liOOZEu5YhjmTShFcTdhw6MLsz3D6kqDdS6yRW3ksyS5EtFhUAOoi4+I4rxVouCjJcH+NeRDTycU9KCI3JwwPluXylVcH3HejWdN9xXYjC0kEUIxCsU01lFrGSkson7IHom7z+4qvuP7jKy6/uvy9jsXEjnlNQdNpbmLth1Fe6c9Mkz3TnokpFYcKXHEYq0TyXKed6LNKQtFjW5C/fie9VdSWqTZT1Z65tn5PQtKG4bKjeL/JfaUtM0z7RlpqJlZVmXAIrccE4BPG8rEaHouLTqNPqrSMtSTLqEtUUz4Xo9Gu82jqyLRlEiD9VfNaHZ7/oIxm21/5b8F7FqU0qAgCAIAgKVzqSmlLMij/hxb9jXgj9wYq7aUM0lLkXuwKumvKHNe36ZMtVEa0mrEb1Cc3eAHzUK5fWRXXj66XcSCjEQstnspDYPw143+arKzzNlPXeajJyz2B8ItOo3bNdfFXNjCNe2dOfYyJN4lkj48EsOif/AKM1UV6EqM9Mv3OqeUR9oyXSCo9YYbdiUauh4fAk29bo3h8D6s0UhN7f3FfKzzNnm4eajOtra4ZE8BXyXiEHJ4Xe/ksnA/F5PpGTclWKxwwJ628X94ClU6uKbRMpV8UnF8VwJNRSGfT2EXG4r3OnKDxLifM5KvOwdB7m6q3bjeFYUpaoplzRnrgmeC6HUhbah0eHfeHeLvCinW0sxxyLG0lmGORHqQSzXubVlJFhzfEP6y3/ABWisFigjF7bebtruXsWlTCpCAIAgCA4bcs8TEvFgn22EAnU7Fp7HAHsXOtT6SDjzJFrX6CtGpyf7+hg7mkEgihBoQcQRcQss1h4Z+gpprKJiw3dVwydXiB8ioNyusmV94usmSKjEQtUD1W+6PBVMviZST+JkvYuDt481d7IfVkvAj1ew65uWDxQ46jkp9zbRrw0vj2PkeIywQcWGWmhxWYq0pUpOMuJITyfC5n07rJh1ca4aNOP9KtNlU9VSTfL3OdR7jjiMoSDqNFXVIOE3F9h7TyfK8H0krLla9d35R5q52baJ/1Z+X3OVSXYjkn/APUdv8lBv/8AcS/Ow9w+Eg7cg3B+Vx3avPilrPjEn2c97iQ6mFgRtuN6rT+IjiPopNq97RMs31miHU0sDcOSUr0UnAYRQ9EHEZF/XI4uK09tDRSiu4wO0KnSXU5d/tuJddyGEAQBAEAQGRc41kdDNGI0dSNV+wRB647SQ78xyVDtGjoqalwZstjXXS0ND4x3eXZ9vIgbLj6L78HXHfqP9zVTXhqj4Fhc09UN3YTyryrLJZsTSht2Ch7LlW1o4myouI6ajJ6xsHbwrjZHwS8SHV4kirc5HhNyoeL7jqOX0Ua5toV44fHsZ6jLBBxoJaaOH12hZmtQnRlpmiQmnwJKxm9Vx204D6q52TH+nKXf7fucqvE8bWg0dpaj4j6KNtWjpmqi7fdHqm92DhaKmiq4xcmku06FjhsoABqFFsYQUIqK7CK3kh7VZSJXMA+Xks9tSGmvq5r9DtTe4j5iFpNLcx36jxUCEtMkzvTnokpFXIVqXJHW36g98eDlItvj8iXZ/G/D7HFYlnmYmIUEe28A+4L3n4QVZ29PpKiiSrqv0FGVTkvXs9TeQFqT89P1AEAQBAEAQEPyrsYTUu6FdpjrQydTxhfkakHYVwuaPS03Em7Pu3bV1Ps4Pw/N5iL2EEggggkEG4gg0IIzqsy008M3iaayidsyb020PrDHaM1XVqeh5XArLijollcGTlkTWi7RODu4/wB8lBuKepZXYVt1S1R1Lii3WPEvc3O8dmKk7JqJOUH27ynqLtJVXhxCA848APFHD5hcq1GFaOmaPqbXA+JOX0GkY31rwXO1t+gho7z7KWXk/ZuDptLderevVzQVam4fLxEXh5IaTZ6RoOp3hf5LO2lN/wAxGL7H7HeT6pPrUkY4LYh1aHZHuP1oqvatLVSU+X1/EdKb34IhZ87lbtFtIr6Z14gE+KsqLzBFvQeaaIK3H3NbtJ8h4lT7VcWWdnHe2W/mtsagfNvGNWQt1eu/iA38rs1pdm0cJ1H28Co29dZaoR8X9F9fkaErUzYQBAEAQBAEAQGac5XJ4tf9rhjquuigey7ARNxwO2map9o22/pY+ZqdiXylH+Xm964d65eXt4FGgxS0hzcR/aKnlFSWGX84qSwywykyIjajtGRVdUg4PDKmrTdOWGWGybSwa40cPVdnsO3xUGpCVOXSUyqubfHWjwLdJzofcbnZZ7Qru0vY11h7pcvsVcoYOpTTwEAQBAc5lR0geMjXfSlVFdrHp1WXH83nrVuwdClHk85hmk1wzBXKtDXTlHmj6nhlajRQ1pccAP6FkYxcnhEyEXJ6UVePFqS9xpiSclaxjhKKLqEMJRRx2FYz5+Yuq2E2mm/7rdTR+I37q11K9sbN1N3Z2slXN1Cxob98nwXf9kbFLQGw2NYwBrWgNa0YAAUAWnilFYRipzlOTlJ5bPVfTyEAQBAEAQBAEB8xGBwLXAEEEEEVBBuII1hfGk1hn1NxeVxM45S83rgTEk+s3HoXGjh7jjcRsPEqpuNnb9VL5GnstuRaULjc/wDl919vkUpzYkB9HNdDeMWvaWkjccRtVRVov4ZovP6deGU01zRLys+192DvunyOtV1SjKHgV9WhKHeibk7Vc251XDP2h261CnQTeY7mV1W1jLfHc/Qs9nW2HC86Q/UN4UqjtCpT6tZZXP8AOPuVlW3lB71gmIUUOFWmqt6dWFRaoPJGaa4n2uh8CAIAgOefj6LDmbh81FvK6o0m+17ke4LLKFa08HXA9RuvUTnuVLb0dO98WXlrQcd74s5LIsKLPuurDlgb4hF76amA4+A133LRWGzZT60uH5wJVe7pWS3758uXj+ZfhvNPsyzocvDEKE3RaOJOtxOsnNaanTjTjpjwMtXrzrzc6jyzrXs4hAEAQBAEAQBAEAQBAeM1KsiN0YjGvb917Q4cCvMoqSw1k906k6b1QbT7txATnIWSiVPRFhzhvc0fDUt7lGnY0ZdmPAsae2LuH+WfFL34+pwu5Ahv+lMxBsiNbEHdonvUKpsajLg2jv8A6y5fHTXk2vueTuR0dt7YkMnPrsPYOt4qDU2DP/CSfj+M+/6nRlxi/R/b2PtsrOQbzDLwPaYQXcBeeCrKmxbqi9VNfLf6cTm5W1X4ZY8fz6khJ28CdGICHZEaL/hOPYvEb2rRem4j5/dEepayisreua3omIUUOFWmqsadWFRaoPJGaa4n2uh8PKYmGsFT2DWVwr3EKMczfl2s9KLZULUnYkw8w4LXPOvRwAy0jcBtJFVW0qNe9qatPguxeJa29GFFa6jx4/nodtlciQSHzZD6XiC2vRja84vOy4b1qLPZMKXWqb36HivtZpaaCx/7Pj5cvfwLexoAAAAAFABcABgAFcLcUzbbyz6Q+BAEAQBAEAQBAEAQBAEAQBAEAQBAeceA14o9rXDJwBHArxOEZrEkmu89RnKLzF4OGLY7cYZLDvJHjUdnBU9zsKhU61HqS5rh8vtg6qu/8t5yh8evR0v+9TVnXBUKhtLpHb6etzxuxzzwx+3E99TGo+hYemaxnlw1taSK7C7EjYKdqtrXYEVLpLmWqXp9/Y+q50fAt/N/b9yWgQGsGixoa0agAB3LQwhGC0xWERpTlJ5k8novR5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9" y="1600200"/>
            <a:ext cx="22860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4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General Warnings:</a:t>
            </a:r>
          </a:p>
          <a:p>
            <a:r>
              <a:rPr lang="en-US" dirty="0" smtClean="0"/>
              <a:t>Fix equipment </a:t>
            </a:r>
            <a:r>
              <a:rPr lang="en-US" b="1" dirty="0" smtClean="0">
                <a:solidFill>
                  <a:srgbClr val="FF0000"/>
                </a:solidFill>
              </a:rPr>
              <a:t>only if trained </a:t>
            </a:r>
            <a:r>
              <a:rPr lang="en-US" dirty="0" smtClean="0"/>
              <a:t>to do so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Report loose flooring</a:t>
            </a:r>
          </a:p>
          <a:p>
            <a:r>
              <a:rPr lang="en-US" dirty="0" smtClean="0"/>
              <a:t>Employees should always </a:t>
            </a:r>
            <a:r>
              <a:rPr lang="en-US" b="1" dirty="0" smtClean="0">
                <a:solidFill>
                  <a:srgbClr val="FF0000"/>
                </a:solidFill>
              </a:rPr>
              <a:t>keep their work area tidy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sp>
        <p:nvSpPr>
          <p:cNvPr id="5" name="AutoShape 2" descr="data:image/jpeg;base64,/9j/4AAQSkZJRgABAQAAAQABAAD/2wCEAAkGBhAQEBAPEhAQFRAQFxEREhMSEhAVFRQSFhIbFRkVFRMXHCYeGCUjGhUSHzsgIycpLCw4FiAxNTAqQSYrLCkBCQoKDgwOGg8PGTIkHyQvLTI0NCk0NS0sMDQwLCwsLCwpLCk1LCwvLDUuKSwvNSwsLCwsLCoqLCwtLCw0LyksLP/AABEIANMA7wMBIgACEQEDEQH/xAAcAAEAAgMBAQEAAAAAAAAAAAAABgcEBQgDAQL/xABCEAABAwIACgULBAIBAwUAAAABAAIDBBEFBgcSFCExQVFhEyJScYEXIzJCU4KRk6LR0mKSocEIscIzcvAVJGSyw//EABsBAQACAwEBAAAAAAAAAAAAAAAEBgIDBQEH/8QALxEAAgEDAgMGBgIDAAAAAAAAAAECAwQREjEFE1EUIUFxkcEyU4Gx4fBC0SJhof/aAAwDAQACEQMRAD8AvFERAEREAREQBERAEREAREQBQbKBlC0H/wBtAGuqXC7idbYmnYSN7jtA8TuBk+MWG2UVNLUv2MHVbfW951NaO82/k7lzpXVr55ZJpHXkkcXuPEk7uA3W5LRWqaVhHb4TYqvJ1Ki/xX/We+EMOVNQ4vmnmeT2nusO5o1DuAXrgvGWrpXB0NRK39OcXMPex12n4LWIoeXuW50oOOnSsdPAvnETHluEWFrgGVMYBewbHN2Z7L67X1EbrjiFK1zZgDDT6OpiqWbYzrb2mHU5h7xf+DuXReD6+OeKOaN145Gh7TyI38O5TaVTUu/cpvFbJW1TVD4X/wAfQyERFuOQEREAREQBERAEREAREQBERAEREAREQBERAEREARFGsf8AGfQKRzmnz8t44RwcRrfb9I199hvXjeFlmylSlVmoR3ZXeVbGjSanRY3eZpiQ62x02xx930e/OUEX0lfFzZS1PLPoVvQjQpqnHwCLeYm4tOr6pkGsRjrzOG1sY4cybAd99yw8P4GfR1EtM/bGdR3OYdbXDvFv5G5NLxk9VaDqcrP+WMmvVnZIMaM1zsHyO1OzpIL7nbXs8dbh3O4qsV60tS+J7JWOLXxuD2uG5wNwV7CWl5Nd3bxuKTpv9Z0+i1OK2H2V1LHUNsC4ZsjexIPSb8dY5ELbLop57z5/OEoScZboIiL0wCIiAIiIAiIgCIiAIiIAiIgCIiAIiIAiIgPjnAAkkADWSdgC5+x6xmNfVvkBPQx3jhH6AdbveOvusNysPKzjR0EAo43edqQc+21sOw/uN29wcqaUSvP+KLVwW00x58t3t7sIimuS7FfSqrp3tvBTEON9jpdrG+HpHuHFR4x1PCO5XrRoU3UlsixcnWK+g0gLxaee0kvFurqx+6D8S5azKxivpFOKuNvnaYHPttdDtP7T1u7OU9XxzQQQdYOogroOC06SixvKkbjtHjn9XocuIpHj3iwaCrcxo8zJeSE/oJ1s906u6x3qOLntYeGXylUjVgpx2ZNMl+NGiVXQPdaCpIYb7Gy7GO8fRPeOCvBctq+cnONGm0gD3XqILRy32uFurJ7wHxBUmhP+LK5xu02uI+T9n7ehK0RFKK0EREAREQBERAEREAREQBERAEREAREQBY2EcIR08Uk8htHE0vceQ3DiTstzWSqnyv40Zz24Pjd1WWknI3v2sZ4DrHvbwWE5aVkl2ds7mqqa28fIgWHcMSVlRLUyelIbgdlo1NaO4WH871gIi5zeT6BGKilGOyPWlpXyvZExpc+RzWNaN7ibALonFfADKGljp22JaLvd25Drc746u4AKAZIMV7l2EJG6m50cF+Ox8n+2j3laqmUIYWplT41d8yfJjst/P8BFrsJYx0dMc2eqpoiddpZo2H4OIK9MHYbpqkEwVEEwG0xSxyW780mykHANRj7ixp9I5jQOnivJCf1Aa2X/AFDV32O5UARbUdRG0Hcuo1S+VfFfR6gVcbfM1JOdbY2baf3C7u8OUavD+SLHwS7w+RLx717oga3mJuMhoKtk2voz1JmjfGTrNuI1OHdbetGiiJ4eUWapTjUi4S2Z1FFKHNDmkFrgHAjWCCLggr9KuskWNHSxGhkd5yAZ0V/Whvrb7pPwI4KxV0oy1LJ8+ubeVvVdOXgERFkRwiIgCIiAIiIAiIgCIiAIiIAiIgNPjXjA2hpZKg2Lh1Y2n1pD6I/s8gVzvUVDpHvke4ue8l7nHaXE3J+Kl2U7GjS6oxMdeCmLmNtsdJse/nszR3E71DVBrT1PBduFWnIo6pfFL9SC2OL+BX1lTFTM2yHrO7DBrc89w/mw3rXK6MlGK+j0+lyN89UgFt9rYdrR73pft4LCnDVLBIv7pW1Fz8dl5k0oKFkEUcMbc2ONoY0cgLKtMuGUSbB8UVHTPLKipDnukHpRwg5vU4FxuL7s077EWmud/wDJCAjCFLJudThvi2Z5/wCQXRKE228sqeWVz3FznFznEkucSSSdpJOsr0oq6WCRssUj45GG7XscWuB5OGteCIeHVGSDHt+FaImYjSqZwjlIAGeCLsksNQuA4EcWnZewlWMOBGVlNLTP2SDU62trxra4dxsqj/xogIZhGTc51M0e6JCf/sFdq8az3GUZOElKO6OY6+hfBLJDILSROLHDmOHLffmsdWrlfxXuG4QjbrbmxzgdnYx/geqe9vBVUudOOl4PoFncq5pKovr5mZgjCklLPFURnrxODhwI2Fp5EEjxXRmCMKR1UEVRGbslaHDiOLTzBuPBczqxckWNHRSuoZHdSYl0N/Vltrb7wHxbzW2jPDwzncYtObT5sd4/b8b+pb6IimlOCIiAIiIAiIgCIiAIiIAiIgCiWUnGnQqQtY61RUXjjtta23Xk8AQBzcFKppmsa57iA1oLnE7AALknwXPOOGMbq+rkn19GOpC0+rEDq1cTrce/ktNWelHW4VadorZl8Me9+yNIiL61pJAAJJ1ADaTwAUEuxI8QsWNPq2scPMRWkmO4tB1M946u4O4K/wAC2obAo7iJiwKCkbG4DppPOTH9ZHo34NFh8TvUjU+lDTEo3E7vtNbu+Fdy/v8AfAKi/wDJen62DZOIqWHwMZH+3K9FUH+SVNeio5exO5n74if/AM1tOYc9oiIDor/HCntg6pk7dS5vg2GP+3FWyq6yCU2ZgaN3tZZ3/B+Z/wAFYqA8qulZKx8T2hzJGuY5p2FpFiPgudcZ8APoaqSndchpvG4+vGfRd/R5gro9QrKjitpVL07G3npgXC218W17edrZw7iN601oalk6/CbvkVdEvhl9/BlIL9xSuY5r2khzSHNcNocDcEdxsvwigl1OiMTcZG19JHPqEg6kzR6sgGvwOpw5FbxUPk4xo0KrDXutBUWjkvsab9R/gSQeTjwV8KfSnqiUTiVp2as0vhfev6+gREW05wREQBERAEREAREQBEWFhnC0dLBLUSHqRNLjxJ2Bo5kkDxTY9jFyait2QXK7jR0cbaCN3XmAdNbdFfU33iPg3mqiWXhXCclTNJUSG75XFx4Dg0cgLDwWIudOep5L/ZWqtqKh4+PmFPck+K+kVBrJG+apiMy+x01rj9os7vLVCsH0Ek8scEYvJK4MaOZ3nkNZPcV0ZgDA0dHTxU0foxixO9zjrc495uVnRhqeSFxe75NLlx+KX28f6NgiIpxTAq0/yCps/BGd7OeF/wAQ5n/MKy1CMtFPn4DrRvaIXj3Z2E/xdAcpoiIDrHI9T9HgSgHFj3/vme/+wpktDiFBmYLwczhTU1+8xNJ/krfIAiIgKFyi4r6DVksbaCe8kXBpv1o/AkeDgoquhsdMWxX0j4dXSt68LjukA1C/Ai7T38lz3JGWktcCHNJa4HUQQbEEcioFWGll44Xd9oo4l8Ue5+zPyrxyYY06XS9C9156azHX2vj9R/PZmnuvvVHLb4rYwPoaqOobctHVkaPXjPpN/wBEcwF5TnpkbeIWnaaLit13r9/2dGovKmqWyMZIxwcx4D2uGwtIuCPBeq6BQ2sdzCIiHgREQBERAEREAVPZXMaOmmFDG7zcBzpbetNbU33Qfi48FYeOuMooKR82rpXebhad8hGo24AXce7mue5JC4lziS5xLiTrJJNySeZUavPC0osXBbTVLny2W3n1PyiLb4rYvvrqqOnbcNPWkcPViHpH/QHMhREsvBaJzjCLlLZFgZIMV81rsISN6z7xwA7mXs5/iRmjkDxVmrypqZsbGRsaGsYAxrRsDQLADwXqujCOlYPn93cSuKrqP9QREWZFCjuUWn6TBOEW/wDx53eLIy//AIqRLBw7S9LS1MXtIpmfujI/tAcVFfV8WVgum6SeGP2kkbP3PA/tAdn4Kpujghj9nHGz9rAP6WUgRAEREAVPZXMV+imFdG3zc5zZberNbU73gPi08VcKwsM4KjqoJaeQdSVpaeIO0OHMGx8FhUhqWCbY3Ttqyn4ePkc0IsvC2DJKaeSnkFnxOLTwO8OHIgg+KxFzi/RaksrYtfJBjRnNdg+R2tl5IL723u5ngTnDkTwVmrmPB9fJBLHPGbSROD2nmNx5HWPErozAGGo6yniqY/RkFyN7XDU5p7jcKZQnlYZUeM2nLqc6O0vv+f7NgiIpBwgiIgCIiAIihOVLGnRaXR43WnqQWi21kWx7uV75o7ydyxlLSss3UKMq9RU47srrKJjRp1Wcw3ggvHFwdr60nvEfBoUWRFzpPLyz6FRpRowVOOyCvHJhitolL0z22nqc17r7Wx+ozltzjzNtyrrJxivptWHPbeCntJJfY51+ozxIueTTxV8KTQh/Jle43d7W8fN+y9/QIiKUVgIiIAvhC+ogOI6+n6OWSM7WPez9riP6W3xCg6TCmDmcammv3CVpP8BfnHin6PCeEGdmpqQO7pnEfxZbbI/T5+G6AcHvf+yF7/6QHWKIiAIiIAiIgK4yu4r9JE2vjb14QGzW3xX1O90n4OPBVEuoZoWva5jgC1wLXA7CCLEEdy55xwxcdQVckGvoz14XH1oidWviNbT3c1Drww9SLZwW71x5Et1t5fg0inuSfGjR6g0kjvNVJGZfY2a1h+4Wb3hqgS+tcQQQSCNYI2g8QVpjLS8nZuKEa9N05eJ1GijmImM4r6Rj3EdNH5uYfrA9K3BwsfiNyka6KeVlHz6rTlSm4S3QREXprCIiA8auqZFG+V7g1kbXPc47mgXJXO2M2Hn11VLUuuA42Y0+pGPRb8NZ5kqf5X8aLBuD43azmyT24bWR+Opx7m8VVah155elFu4NacuHOlvLby/IX7iic9zWNBLnENa0bS4mwA7zZfhWNkixX6WV1dI3qQkthvvltrd7oNu93JaYR1PB1rq4jb0nUl4FhYm4uNoKSODV0h68zh60hGvwGpo5BbxEXRSwsI+fVKkqknOW7CIi9MAiIgCIiA5Qyw4PdDhqtBaQJHNmYSNTmvYDnDj1s4d4K2uQLBzpMLtlDSWwRTPc62ppc3oxc888/A8FcuOeM2AGu6HCMlJI9l+o+Pp3xneLMa5zD8Fl4l4wYFlaYcGyUrdrjFEwRPOrW7oyGud32KAlSIiAIiIAiIgCiWUjFfTaQuY29RT3kjttcLdePxABHNoUtReSWpYZto1ZUaiqR3Ry2imWU7FfRKoysbaCpJe22xsm17OW3OHeRuUNXNlHS8M+hUK0a1NVI7MkmIWM+gVbXuPmJbRzDcGk6n+6dfcXcVf4N9Y2FcuK6MlGNGkU+iSO89TABt9rodjT7vo/t4qRQn/FnB43aZXPj4dz9mTxERSyrBa3GLDbKKmlqX7GDqt3uedTWjvNv5K2SpXKtjRpNTosbvM0xIdbY6bY4+6Or35y11J6Y5J1hau5rKPhu/IhldWvnlkmkN5JHF7jzJ3ct1uS8ERc8vySSwjMwPgqSqnip4x15XBo4AbS48gAT4LozBGC46WCKnjFmRNDRxPFx5k3PioPkjxX6KI10jfOTjNiv6sN/S94j4AcVYim0YYWWU7jF3zavKjtH7/vd6hERbziBERAEREAVYZcsfJKCmjpad5ZUVedeRps6OFtg4tO4uJAB3WdsNirPXPn+SVE8VtHOf8ApvgdG3/vZK5zv4kYgKgJvrO0r909Q+NzZGOc17CHNc0kOa4awQRrBXmiA6tySY7OwpQB8pGkwO6GYiwzyAC2Sw2ZwPxa5TZUv/jVRPEFfMR5uSSGNp/VGxznfxKxXQgCIiAIiIAiIgNPjXi+2upZKd1g49aNx9WQeif6PIlc71FO6N7o3tLXsJY5p2hwNiPiF1Aqnyv4r5r24Qjb1X2ZPbc/Yx/iOqe5vFR68MrUiwcFu9E+TLZ7ef5KzWxxfw0+jqYqlm2M9ZvbYdTmnvH9Hctcihp4LVKKnFxlszpygrmTxRzRuzo5Gh7TyIv/AOBZCqrJBjRYuwfI7U7Okgvx2vj8dbh7ytVdGEtSyUC8tnbVXTf08iNY/wCM+gUjnNPn5bxwjg4jW+36Rr77DeqBJ3/7Ukyg4wmsrZTfzUJdDEN1mmzne84E91uCjSh1Z6pFu4ZadnorPxPvfsgt7iZi2a+rZDr6JvXmI3Rg6xfiTZvjfctErOyf404LwfTWfM7SJTnykQzG1tTWAhtjYX8XFY00m+833tWpTot0otyfcsd/1LUijDWhrQA1oAAGoAAWAAX6UR8quC/bv+RP+KeVXBft3/In/FTtcepSuxXPy5ejJciiPlVwX7d/yJ/xTyq4L9u/5E/4pzI9R2K5+XL0ZLkUR8quC/bv+RP+KeVXBft3/In/ABTmR6jsVz8uXoyXIoj5VcF+3f8AIn/FPKrgv27/AJE/4pzI9R2K5+XL0ZLlH8eMTIMK0jqWUlrr58UoFzHIBYOA3ixII3g7tRGD5VcF+3f8if8AFPKrgv27/kT/AIpzI9R2K5+XL0Zz/h7I/heleW6JJMy/VkpwZWuHHNHWb4gLKxYyKYUrJGiSF1NDfryTjNcB+mL0nH4DmFe3lVwX7d/yJ/xTyq4L9u/5E/4pzI9R2K5+XL0Zu8XMXoKCmipIGkRxC1zrc5x1ue47yTcrZqI+VXBft3/In/FPKrgv27/kT/inMj1HYrn5cvRkuRRHyq4L9u/5E/4p5VcF+3f8if8AFOZHqOxXPy5ejJciiPlVwX7d/wAif8U8quC/bv8AkT/inMj1HYrn5cvRkuRRHyq4L9u/5E/4p5VcF+3f8if8U5keo7Fc/Ll6MlyxsJYPjqIZIJBeOVpY4cjvHAjbfko15VcF+3f8if8AFPKrgv27/kT/AIprj1PVZ3KeVTl6MpjDuB5KOolppPSjNgdzmnW1w7xY/wAblgKf5ScPYOrmxzQSuNTH1CDFK3PiJvbOLbXadY73KAKBNJPuLva1Z1KSlUi1Lxz3HrS1T4nslY4tfG5r2uG5wNwV0Vivh9ldSx1DbAuFnt7Eg9Jvx/ggrnBTfJXjLo1UYHutBUA3vsbIxpcHeIBb+3gtlGel4IPFrTn0dcfij9vEhlRGWve13pNc5rv+4OIP83Xmp/lRxNfDM+tiaTBMc6Sw/wCnIdpPJx134kjheALXKLi8M6FtXjXpqpHx/cBERYm8IiIAiIgCIiAIiIAiIgCIiAIiIAiIgCIiAIiIAiIgCIiALIoKd8kjGR3z3XtbbqaSf4BWOrTyT4mva7/1CZpb1SKdrhrIcLGQjcLXA43J4XyhFyeCLd3Mbek5y+n+2Wg9oIIIBB1EHWCOBCq7KFilRQlr4oGsL7l2Y54be+5gOaPAL4inVUnEp3Dqko10ovGSB6BH2fqd900CPs/U77oihYLjqfUaBH2fqd900CPs/U77oiYGp9RoEfZ+p33TQI+z9TvuiJgan1GgR9n6nfdNAj7P1O+6ImBqfUaBH2fqd900CPs/U77oiYGp9RoEfZ+p33TQI+z9TvuiJgan1GgR9n6nfdNAj7P1O+6ImBqfUaBH2fqd900CPs/U77oiYGp9RoEfZ+p33TQI+z9TvuiJgan1GgR9n6nfdNAj7P1O+6ImBqfUaBH2fqd900CPs/U77oiYGp9RoEfZ+p33TQI+z9TvuiJgan1GgR9n6nfdNAj7P1O+6ImBqfUsnJ3inRPYZ3wNdI0jNLy9wHPMcS3xsrGRFNppKJS7+cpV5ann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6670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6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Accident Report Form </a:t>
            </a:r>
            <a:r>
              <a:rPr lang="en-US" dirty="0" smtClean="0"/>
              <a:t>is completed.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incident is entered into the </a:t>
            </a:r>
            <a:r>
              <a:rPr lang="en-US" b="1" dirty="0" smtClean="0">
                <a:solidFill>
                  <a:srgbClr val="FF0000"/>
                </a:solidFill>
              </a:rPr>
              <a:t>Accident Report Book.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These may be </a:t>
            </a:r>
            <a:r>
              <a:rPr lang="en-US" b="1" dirty="0" smtClean="0">
                <a:solidFill>
                  <a:srgbClr val="FF0000"/>
                </a:solidFill>
              </a:rPr>
              <a:t>stored on the computer server </a:t>
            </a:r>
            <a:r>
              <a:rPr lang="en-US" dirty="0" smtClean="0"/>
              <a:t>(intranet) so that all employees can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access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forms,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complete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forms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the correct person.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Health and Safety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81200"/>
            <a:ext cx="1905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ministration N4-N5 AP Outcome 1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Administration N4-N5 AP Outcome 1.potx</Template>
  <TotalTime>0</TotalTime>
  <Words>1310</Words>
  <Application>Microsoft Office PowerPoint</Application>
  <PresentationFormat>Custom</PresentationFormat>
  <Paragraphs>209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Administration N4-N5 AP Outcome 1</vt:lpstr>
      <vt:lpstr>  Administrative Practices  Outcome 1.3 Health and Safety       Administration and IT</vt:lpstr>
      <vt:lpstr>Did You Know?</vt:lpstr>
      <vt:lpstr>Task: Research</vt:lpstr>
      <vt:lpstr>Identification of Hazards</vt:lpstr>
      <vt:lpstr>Identification of Hazards</vt:lpstr>
      <vt:lpstr>Slips or Trips</vt:lpstr>
      <vt:lpstr>Fires</vt:lpstr>
      <vt:lpstr>General Warnings</vt:lpstr>
      <vt:lpstr>Recording Accidents</vt:lpstr>
      <vt:lpstr>Accident Report Form</vt:lpstr>
      <vt:lpstr>The Accident Book</vt:lpstr>
      <vt:lpstr>The Health and Safety Executive</vt:lpstr>
      <vt:lpstr>Getting the Information</vt:lpstr>
      <vt:lpstr>Health and Safety Policy Statement</vt:lpstr>
      <vt:lpstr>The Health and Safety at Work Act 1974</vt:lpstr>
      <vt:lpstr>Health and Safety (Display Screen Equipment) Regulations 1992</vt:lpstr>
      <vt:lpstr>Correct Posture</vt:lpstr>
      <vt:lpstr>Health and Safety  (Display Screen Equipment) Regulations 1992</vt:lpstr>
      <vt:lpstr>Health and Safety (First Aid) Regulations 1981</vt:lpstr>
      <vt:lpstr>Fire Precautions (Places of Work) Regulations 1995</vt:lpstr>
      <vt:lpstr>Task: Research</vt:lpstr>
      <vt:lpstr>Task: Video Clip</vt:lpstr>
      <vt:lpstr>Questions (Socrative)</vt:lpstr>
      <vt:lpstr>Questions (Socrative)</vt:lpstr>
      <vt:lpstr>Questions (Socrative)</vt:lpstr>
      <vt:lpstr>Key Questions</vt:lpstr>
      <vt:lpstr>Key Questions</vt:lpstr>
      <vt:lpstr>Outcome Summary</vt:lpstr>
      <vt:lpstr>Outcome Summary</vt:lpstr>
      <vt:lpstr>  Administrative Practices  Outcome 1.3 Health and Safety        Administration and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2015-01-12T08:37:19Z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