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31" r:id="rId4"/>
    <p:sldId id="341" r:id="rId5"/>
    <p:sldId id="342" r:id="rId6"/>
    <p:sldId id="343" r:id="rId7"/>
    <p:sldId id="351" r:id="rId8"/>
    <p:sldId id="344" r:id="rId9"/>
    <p:sldId id="345" r:id="rId10"/>
    <p:sldId id="346" r:id="rId11"/>
    <p:sldId id="347" r:id="rId12"/>
    <p:sldId id="349" r:id="rId13"/>
    <p:sldId id="348" r:id="rId14"/>
    <p:sldId id="321" r:id="rId15"/>
    <p:sldId id="337" r:id="rId16"/>
    <p:sldId id="294" r:id="rId17"/>
    <p:sldId id="298" r:id="rId18"/>
    <p:sldId id="350" r:id="rId19"/>
  </p:sldIdLst>
  <p:sldSz cx="12188825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>
      <p:cViewPr varScale="1">
        <p:scale>
          <a:sx n="74" d="100"/>
          <a:sy n="74" d="100"/>
        </p:scale>
        <p:origin x="-102" y="-9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1/29/2016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1/29/2016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1/29/2016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1/29/2016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1/29/2016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en-US"/>
              <a:pPr/>
              <a:t>1/29/2016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nox.is/dp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bc.co.uk/schools/gcsebitesize/ict/databases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kyhighnetworks.com/cloud-security-blog/you-wont-believe-the-20-most-popular-cloud-service-passwords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1.4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Security of </a:t>
            </a:r>
            <a:r>
              <a:rPr lang="en-US" sz="2700" dirty="0" smtClean="0">
                <a:solidFill>
                  <a:srgbClr val="FF0000"/>
                </a:solidFill>
              </a:rPr>
              <a:t>People</a:t>
            </a:r>
            <a:r>
              <a:rPr lang="en-US" sz="2700" dirty="0" smtClean="0">
                <a:solidFill>
                  <a:srgbClr val="FF0000"/>
                </a:solidFill>
              </a:rPr>
              <a:t>, Property and Information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Protection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Principles of the Data Protection Act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Act states that information must be: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Fairly and lawfully processed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Used for the registered purposes only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Adequate, relevant and not excessive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Accurate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Kept for no longer than necessary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Kept securely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Processed in line with the individual’s legal rights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Transferred outside the EU only if the individual’s rights can be assured.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34507" y="152400"/>
            <a:ext cx="4038600" cy="2438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Individuals can request data held about them</a:t>
            </a:r>
            <a:endParaRPr lang="en-GB" b="1" dirty="0"/>
          </a:p>
        </p:txBody>
      </p:sp>
      <p:sp>
        <p:nvSpPr>
          <p:cNvPr id="6" name="32-Point Star 5"/>
          <p:cNvSpPr/>
          <p:nvPr/>
        </p:nvSpPr>
        <p:spPr>
          <a:xfrm>
            <a:off x="1598612" y="2590800"/>
            <a:ext cx="3429000" cy="19050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Failure to comply can result in fines or prosecution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Protection 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Watch the video…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A shortcut can be found at this address: </a:t>
            </a:r>
            <a:r>
              <a:rPr lang="en-GB" sz="1800" dirty="0" smtClean="0">
                <a:hlinkClick r:id="rId2"/>
              </a:rPr>
              <a:t>knox.is/</a:t>
            </a:r>
            <a:r>
              <a:rPr lang="en-GB" sz="1800" dirty="0" err="1" smtClean="0">
                <a:hlinkClick r:id="rId2"/>
              </a:rPr>
              <a:t>dpa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12688" r="34512" b="53531"/>
          <a:stretch/>
        </p:blipFill>
        <p:spPr bwMode="auto">
          <a:xfrm>
            <a:off x="5332412" y="2438400"/>
            <a:ext cx="5983224" cy="329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676400"/>
            <a:ext cx="3124200" cy="25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 Misuse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act makes it illegal to: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Access computers without permission (eg hacking)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Access computers with the intention of committing a criminal offence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Access computers to change or alter details without permission.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8194" name="Picture 2" descr="http://cdn.ttgtmedia.com/rms/computerweekly/45394_hacker-tag-cloud-think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896848"/>
            <a:ext cx="2971800" cy="2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sz="2800" dirty="0" smtClean="0"/>
              <a:t>BBC Bitesize &amp; Questions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Use the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BBC Bitesize website </a:t>
            </a:r>
            <a:r>
              <a:rPr lang="en-US" dirty="0" smtClean="0">
                <a:solidFill>
                  <a:srgbClr val="FF0000"/>
                </a:solidFill>
              </a:rPr>
              <a:t>to revise ICT  security, attempt the activity and then test your  knowledge of data security.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Explain why the reception area plays a crucial role in the security of an organisation.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three security measures taken by the receptionist.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 how keypads/combination locks/swipecards can restrict unauthorised access.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Describe three security measures taken by an organisation to protect property.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List two ways that usernames and passwords can restrict access to information.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List three other methods of protecting information held on computer.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State what is meant by the term “back-up”.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Outline the main principles of the Data Protection Act 1998.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Give the purpose of the Computer Misuse Act 1990.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 t="41965" r="23058" b="25754"/>
          <a:stretch/>
        </p:blipFill>
        <p:spPr bwMode="auto">
          <a:xfrm>
            <a:off x="608012" y="2057400"/>
            <a:ext cx="3974062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sz="2800" dirty="0" smtClean="0"/>
              <a:t>Staff Handbook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Update the extract from the staff handbook with relevant information on employee and organisational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responsibilities with regard to security in the organisation.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file can be found on the server.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10242" name="Picture 2" descr="http://www.employeehandbook.co.uk/Portals/0/employee_handbook_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267739"/>
            <a:ext cx="3200400" cy="30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Organisations view the security of people, property and information very seriously.  They employ a range of measures to ensure that they are kept secure.  Organisations should ensure that they comply with the Data Protection Act 1998 and the Computer Misuse Act 1990.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People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  <a:r>
              <a:rPr lang="en-GB" dirty="0" smtClean="0">
                <a:solidFill>
                  <a:srgbClr val="FF0000"/>
                </a:solidFill>
              </a:rPr>
              <a:t>staff ID badges; monitor CCTV; intercoms/entry phones; appointments, visitors and staff in/out book; staff uniforms; swipe cards etc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Property</a:t>
            </a:r>
            <a:r>
              <a:rPr lang="en-GB" dirty="0" smtClean="0">
                <a:solidFill>
                  <a:srgbClr val="7030A0"/>
                </a:solidFill>
              </a:rPr>
              <a:t>: </a:t>
            </a:r>
            <a:r>
              <a:rPr lang="en-GB" dirty="0" smtClean="0">
                <a:solidFill>
                  <a:srgbClr val="FF0000"/>
                </a:solidFill>
              </a:rPr>
              <a:t>attaching equipment to desks; UV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ens; inventory of equipment; security cables; doors/windows locked; alarms; security guard; security blinds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Paper-Based Information: </a:t>
            </a:r>
            <a:r>
              <a:rPr lang="en-GB" dirty="0" smtClean="0">
                <a:solidFill>
                  <a:srgbClr val="FF0000"/>
                </a:solidFill>
              </a:rPr>
              <a:t>restrict access to the building; lock filing cabinets; confidential information not left lying around; file/shred information after use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Computer-Based Information: </a:t>
            </a:r>
            <a:r>
              <a:rPr lang="en-GB" dirty="0" smtClean="0">
                <a:solidFill>
                  <a:srgbClr val="FF0000"/>
                </a:solidFill>
              </a:rPr>
              <a:t>usernames/passwords; encrypt confidential information; read-only files; voice/fingerprint recognition; iris scanners; anti-virus software; storage media locked away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Security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4" y="5977356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9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012" y="1295400"/>
            <a:ext cx="3962400" cy="4724400"/>
          </a:xfrm>
        </p:spPr>
        <p:txBody>
          <a:bodyPr/>
          <a:lstStyle/>
          <a:p>
            <a:r>
              <a:rPr lang="en-GB" dirty="0" smtClean="0"/>
              <a:t>Outcome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9517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/>
              <a:t>Complete the Learning Checklist </a:t>
            </a:r>
          </a:p>
          <a:p>
            <a:pPr marL="0" indent="0">
              <a:buNone/>
            </a:pPr>
            <a:r>
              <a:rPr lang="en-GB" sz="4800" b="1" dirty="0" smtClean="0"/>
              <a:t>for this Outcome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5943600"/>
            <a:ext cx="3962400" cy="762000"/>
          </a:xfrm>
        </p:spPr>
        <p:txBody>
          <a:bodyPr/>
          <a:lstStyle/>
          <a:p>
            <a:r>
              <a:rPr lang="en-GB" dirty="0" smtClean="0"/>
              <a:t>Administrative Assistant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2" y="4648200"/>
            <a:ext cx="880644" cy="88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3733800"/>
            <a:ext cx="53530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0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Administrative Practices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Outcome 1.4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Security of people, Property and Information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Administration and IT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4 and National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Reception is at the front of an </a:t>
            </a:r>
            <a:r>
              <a:rPr lang="en-GB" b="1" dirty="0" smtClean="0">
                <a:solidFill>
                  <a:srgbClr val="FF0000"/>
                </a:solidFill>
              </a:rPr>
              <a:t>organisation</a:t>
            </a:r>
            <a:r>
              <a:rPr lang="en-US" b="1" dirty="0" smtClean="0">
                <a:solidFill>
                  <a:srgbClr val="FF0000"/>
                </a:solidFill>
              </a:rPr>
              <a:t>, which provides a key role in security.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Reception Staff will: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Check staff ID badges/security passes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CCTV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an entry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Manage the Appointments Book, Visitors Book and Staff Sign In/Out Book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Issue Visitor Badges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1026" name="Picture 2" descr="http://farina-group.co.uk/wp-content/uploads/2012/09/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286000"/>
            <a:ext cx="34671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Additional security measures may include:</a:t>
            </a:r>
          </a:p>
          <a:p>
            <a:r>
              <a:rPr lang="en-US" dirty="0" smtClean="0"/>
              <a:t>Keypads/combination locks/swipe cards</a:t>
            </a:r>
          </a:p>
          <a:p>
            <a:r>
              <a:rPr lang="en-US" dirty="0" smtClean="0"/>
              <a:t>Locked doors </a:t>
            </a:r>
          </a:p>
          <a:p>
            <a:r>
              <a:rPr lang="en-US" dirty="0" smtClean="0"/>
              <a:t>Staff uniform </a:t>
            </a:r>
          </a:p>
          <a:p>
            <a:r>
              <a:rPr lang="en-US" dirty="0" smtClean="0"/>
              <a:t>Security Guards</a:t>
            </a:r>
          </a:p>
          <a:p>
            <a:r>
              <a:rPr lang="en-US" dirty="0" smtClean="0"/>
              <a:t>Alarm the Building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Think about why each of the items above would help… discuss with a partner.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2050" name="Picture 2" descr="http://www.cruse.org.uk/sites/default/files/default_images/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667000"/>
            <a:ext cx="37052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Property may be secured using some of the following methods: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Attach equipment to desks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Mark equipment with UV pens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an inventory of equipment (inc asset numbers)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security cables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doors/windows locked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Alarm the building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 guard and lighting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 blinds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3074" name="Picture 2" descr="http://imgur.com/zei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438400"/>
            <a:ext cx="2984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Access to areas of the building where confidential information is stored should be limited.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Visitors should never be left unsupervised.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Be aware of problems that might occur with: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Filing cabinets </a:t>
            </a:r>
            <a:r>
              <a:rPr lang="en-US" sz="2100" b="1" dirty="0" smtClean="0">
                <a:solidFill>
                  <a:srgbClr val="FF0000"/>
                </a:solidFill>
              </a:rPr>
              <a:t>(locks?)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Photocopiers/Printers </a:t>
            </a:r>
            <a:r>
              <a:rPr lang="en-US" sz="2100" b="1" dirty="0" smtClean="0">
                <a:solidFill>
                  <a:srgbClr val="FF0000"/>
                </a:solidFill>
              </a:rPr>
              <a:t>(leaving unattended?)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Fax </a:t>
            </a:r>
            <a:r>
              <a:rPr lang="en-US" b="1" dirty="0">
                <a:solidFill>
                  <a:srgbClr val="FF0000"/>
                </a:solidFill>
              </a:rPr>
              <a:t>machines </a:t>
            </a:r>
            <a:r>
              <a:rPr lang="en-US" sz="2300" b="1" dirty="0" smtClean="0">
                <a:solidFill>
                  <a:srgbClr val="FF0000"/>
                </a:solidFill>
              </a:rPr>
              <a:t>(sending to the right destination/unattended?)</a:t>
            </a:r>
            <a:endParaRPr lang="en-US" sz="2300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Information should be filed after use, or shredded if no longer required.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4098" name="Picture 2" descr="http://claritygroupinc.files.wordpress.com/2012/06/bigstockphoto_information_20362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75260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Files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76200"/>
            <a:ext cx="11444972" cy="4191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 of usernames/passwords: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Used to login to computer 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Sometimes used to access </a:t>
            </a:r>
            <a:r>
              <a:rPr lang="en-US" dirty="0">
                <a:solidFill>
                  <a:srgbClr val="FF0000"/>
                </a:solidFill>
              </a:rPr>
              <a:t>certain files/programs - different </a:t>
            </a:r>
            <a:r>
              <a:rPr lang="en-US" u="sng" dirty="0">
                <a:solidFill>
                  <a:srgbClr val="FF0000"/>
                </a:solidFill>
              </a:rPr>
              <a:t>levels of </a:t>
            </a:r>
            <a:r>
              <a:rPr lang="en-US" u="sng" dirty="0" smtClean="0">
                <a:solidFill>
                  <a:srgbClr val="FF0000"/>
                </a:solidFill>
              </a:rPr>
              <a:t>access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also be used with a screensaver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Members of staff should be trained on password strength – search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online </a:t>
            </a:r>
            <a:r>
              <a:rPr lang="en-US" dirty="0" smtClean="0">
                <a:solidFill>
                  <a:srgbClr val="FF0000"/>
                </a:solidFill>
              </a:rPr>
              <a:t>for the most common passwords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Computer system forces a password reset every 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 30 days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Confidential information should never be left on screen for others to see.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5122" name="Picture 2" descr="http://www.dynafile.com/Data/Sites/1/images/electronic-filing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133600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Read-only documents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Label and store external storage devices safely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Security ID cards/keys inserted before use into a computer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Voiceprint/fingerprint recognition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Anti-virus software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Encryption software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Backup procedures </a:t>
            </a:r>
            <a:r>
              <a:rPr lang="en-US" sz="2100" b="1" dirty="0" smtClean="0">
                <a:solidFill>
                  <a:srgbClr val="FF0000"/>
                </a:solidFill>
              </a:rPr>
              <a:t>(does not prevent theft, but allows a restore of critical information)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 addition all files should be regularly backed up to a secure location – preferably off-site.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6146" name="Picture 2" descr="http://www.documentscanning.net/wp-content/uploads/2013/06/iStock_000005855737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6002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Protection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Protects both the data subject and the data user.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Data users must be registered with the Data Protection Registrar and follow the principles of the Act.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7170" name="Picture 2" descr="http://www.ncc.co.uk/media/Is-privacy-dead-on-the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981200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ion N4-N5 AP Outcome 1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7DC9D6-C974-4760-AF25-FD6F69EC14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Administration N4-N5 AP Outcome 1.potx</Template>
  <TotalTime>0</TotalTime>
  <Words>847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Administration N4-N5 AP Outcome 1</vt:lpstr>
      <vt:lpstr>  Administrative Practices  Outcome 1.4 Security of People, Property and Information       Administration and IT</vt:lpstr>
      <vt:lpstr>Security of People</vt:lpstr>
      <vt:lpstr>Security of People</vt:lpstr>
      <vt:lpstr>Security of Property</vt:lpstr>
      <vt:lpstr>Security of Information</vt:lpstr>
      <vt:lpstr>Electronic Files</vt:lpstr>
      <vt:lpstr>Electronic Files</vt:lpstr>
      <vt:lpstr>Electronic Files</vt:lpstr>
      <vt:lpstr>The Data Protection Act</vt:lpstr>
      <vt:lpstr>The Data Protection Act</vt:lpstr>
      <vt:lpstr>The Data Protection Act</vt:lpstr>
      <vt:lpstr>The Computer Misuse Act</vt:lpstr>
      <vt:lpstr>Task: BBC Bitesize &amp; Questions</vt:lpstr>
      <vt:lpstr>Task: Staff Handbook</vt:lpstr>
      <vt:lpstr>Outcome Summary</vt:lpstr>
      <vt:lpstr>Outcome Summary</vt:lpstr>
      <vt:lpstr>  Administrative Practices  Outcome 1.4 Security of people, Property and Information       Administration and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2016-01-29T10:45:13Z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