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60" r:id="rId4"/>
    <p:sldId id="343" r:id="rId5"/>
    <p:sldId id="262" r:id="rId6"/>
    <p:sldId id="263" r:id="rId7"/>
    <p:sldId id="265" r:id="rId8"/>
    <p:sldId id="266" r:id="rId9"/>
    <p:sldId id="268" r:id="rId10"/>
    <p:sldId id="271" r:id="rId11"/>
    <p:sldId id="273" r:id="rId12"/>
    <p:sldId id="275" r:id="rId13"/>
    <p:sldId id="276" r:id="rId14"/>
    <p:sldId id="277" r:id="rId15"/>
    <p:sldId id="280" r:id="rId16"/>
    <p:sldId id="281" r:id="rId17"/>
    <p:sldId id="283" r:id="rId18"/>
    <p:sldId id="284" r:id="rId19"/>
    <p:sldId id="285" r:id="rId20"/>
    <p:sldId id="286" r:id="rId21"/>
    <p:sldId id="289" r:id="rId22"/>
    <p:sldId id="291" r:id="rId23"/>
    <p:sldId id="292" r:id="rId24"/>
    <p:sldId id="295" r:id="rId25"/>
    <p:sldId id="298" r:id="rId26"/>
    <p:sldId id="301" r:id="rId27"/>
    <p:sldId id="302" r:id="rId28"/>
    <p:sldId id="303" r:id="rId29"/>
    <p:sldId id="307" r:id="rId30"/>
    <p:sldId id="309" r:id="rId31"/>
    <p:sldId id="310" r:id="rId32"/>
    <p:sldId id="311" r:id="rId33"/>
    <p:sldId id="313" r:id="rId34"/>
    <p:sldId id="317" r:id="rId35"/>
    <p:sldId id="314" r:id="rId36"/>
    <p:sldId id="315" r:id="rId37"/>
    <p:sldId id="319" r:id="rId38"/>
    <p:sldId id="337" r:id="rId39"/>
    <p:sldId id="338" r:id="rId40"/>
    <p:sldId id="339" r:id="rId41"/>
    <p:sldId id="340" r:id="rId42"/>
    <p:sldId id="342" r:id="rId43"/>
    <p:sldId id="322" r:id="rId44"/>
    <p:sldId id="324" r:id="rId45"/>
    <p:sldId id="326" r:id="rId46"/>
    <p:sldId id="327" r:id="rId47"/>
    <p:sldId id="329" r:id="rId48"/>
    <p:sldId id="330" r:id="rId49"/>
    <p:sldId id="331" r:id="rId50"/>
    <p:sldId id="332" r:id="rId51"/>
    <p:sldId id="333" r:id="rId52"/>
    <p:sldId id="344" r:id="rId53"/>
    <p:sldId id="345" r:id="rId54"/>
    <p:sldId id="346" r:id="rId55"/>
    <p:sldId id="348" r:id="rId56"/>
    <p:sldId id="347" r:id="rId57"/>
    <p:sldId id="349" r:id="rId58"/>
    <p:sldId id="350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94660"/>
  </p:normalViewPr>
  <p:slideViewPr>
    <p:cSldViewPr>
      <p:cViewPr varScale="1">
        <p:scale>
          <a:sx n="101" d="100"/>
          <a:sy n="101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6094ECF2-2D91-424E-A7A0-7C762F94F8D7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DFC11275-817E-4D3B-A1BA-140686B68AE2}" type="slidenum">
              <a:rPr lang="en-GB" smtClean="0"/>
              <a:t>‹#›</a:t>
            </a:fld>
            <a:endParaRPr lang="en-GB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/>
              <a:t>GOVERNMENT ECONOMIC POLICIES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UK Economy (Macroeconomics)</a:t>
            </a:r>
            <a:endParaRPr lang="en-GB" dirty="0"/>
          </a:p>
          <a:p>
            <a:r>
              <a:rPr lang="en-GB" dirty="0"/>
              <a:t>TOPIC 4</a:t>
            </a:r>
          </a:p>
        </p:txBody>
      </p:sp>
    </p:spTree>
    <p:extLst>
      <p:ext uri="{BB962C8B-B14F-4D97-AF65-F5344CB8AC3E}">
        <p14:creationId xmlns:p14="http://schemas.microsoft.com/office/powerpoint/2010/main" val="363214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MONETARY POLICY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GB" dirty="0"/>
              <a:t>Monetary policy is one that uses interest rates or controls the money supply as a means of achieving </a:t>
            </a:r>
            <a:r>
              <a:rPr lang="en-GB" dirty="0" smtClean="0"/>
              <a:t>objectives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Interest rates are set by the Monetary Policy Committee (MPC) of the Bank of </a:t>
            </a:r>
            <a:r>
              <a:rPr lang="en-GB" dirty="0" smtClean="0"/>
              <a:t>England. They have to keep </a:t>
            </a:r>
            <a:r>
              <a:rPr lang="en-GB" dirty="0"/>
              <a:t>inflation within the government’s target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They BoE are the:</a:t>
            </a:r>
          </a:p>
          <a:p>
            <a:pPr lvl="1"/>
            <a:r>
              <a:rPr lang="en-GB" dirty="0" smtClean="0"/>
              <a:t>Governments Bank</a:t>
            </a:r>
          </a:p>
          <a:p>
            <a:pPr lvl="1"/>
            <a:r>
              <a:rPr lang="en-GB" dirty="0" smtClean="0"/>
              <a:t>Bankers Bank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373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/>
              <a:t>MONETARY POLICY AND GOVERNMENT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pPr>
              <a:buFontTx/>
              <a:buNone/>
            </a:pPr>
            <a:r>
              <a:rPr lang="en-GB" dirty="0" smtClean="0"/>
              <a:t>INFLATION</a:t>
            </a:r>
            <a:endParaRPr lang="en-GB" dirty="0"/>
          </a:p>
          <a:p>
            <a:endParaRPr lang="en-GB" dirty="0"/>
          </a:p>
          <a:p>
            <a:r>
              <a:rPr lang="en-GB" dirty="0"/>
              <a:t>If a government wanted to reduce demand to control inflation then it would increase interest rates or reduce the money supply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By increasing interest rates there would also be an increase in the exchange rate. This can reduce inflation in three ways:</a:t>
            </a:r>
          </a:p>
          <a:p>
            <a:endParaRPr lang="en-GB" dirty="0"/>
          </a:p>
          <a:p>
            <a:pPr lvl="1"/>
            <a:r>
              <a:rPr lang="en-GB" dirty="0"/>
              <a:t>Lowers the price of imported finished </a:t>
            </a:r>
            <a:r>
              <a:rPr lang="en-GB" dirty="0" smtClean="0"/>
              <a:t>goods</a:t>
            </a:r>
            <a:endParaRPr lang="en-GB" dirty="0"/>
          </a:p>
          <a:p>
            <a:pPr lvl="1"/>
            <a:r>
              <a:rPr lang="en-GB" dirty="0"/>
              <a:t>Lowers the price of imported raw </a:t>
            </a:r>
            <a:r>
              <a:rPr lang="en-GB" dirty="0" smtClean="0"/>
              <a:t>materials</a:t>
            </a:r>
            <a:endParaRPr lang="en-GB" dirty="0"/>
          </a:p>
          <a:p>
            <a:pPr lvl="1"/>
            <a:r>
              <a:rPr lang="en-GB" dirty="0"/>
              <a:t>Puts pressure on domestic firms to lower costs to remain competitive.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95276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90000"/>
              </a:lnSpc>
            </a:pPr>
            <a:r>
              <a:rPr lang="en-GB" dirty="0"/>
              <a:t>ECONOMIC GROWTH AND UNEMPLOYMENT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To boost demand in order to achieve economic growth they would lower interest rates.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This would encourage people to spend and </a:t>
            </a:r>
            <a:r>
              <a:rPr lang="en-GB" dirty="0" smtClean="0"/>
              <a:t>borrow.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It will also lower the exchange rate making exports cheaper and therefore increase employment.</a:t>
            </a:r>
          </a:p>
        </p:txBody>
      </p:sp>
    </p:spTree>
    <p:extLst>
      <p:ext uri="{BB962C8B-B14F-4D97-AF65-F5344CB8AC3E}">
        <p14:creationId xmlns:p14="http://schemas.microsoft.com/office/powerpoint/2010/main" val="68461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/>
              <a:t>BALANCE OF PAYMENTS DEFICIT</a:t>
            </a:r>
          </a:p>
          <a:p>
            <a:endParaRPr lang="en-GB" dirty="0"/>
          </a:p>
          <a:p>
            <a:r>
              <a:rPr lang="en-GB" dirty="0"/>
              <a:t>An increase in the rate of interest will cut aggregate demand which includes the demand for imports.</a:t>
            </a:r>
          </a:p>
          <a:p>
            <a:endParaRPr lang="en-GB" dirty="0"/>
          </a:p>
          <a:p>
            <a:r>
              <a:rPr lang="en-GB" dirty="0"/>
              <a:t>This helps to improve the Balance of Payments as it means less imports coming into the country.</a:t>
            </a:r>
          </a:p>
        </p:txBody>
      </p:sp>
    </p:spTree>
    <p:extLst>
      <p:ext uri="{BB962C8B-B14F-4D97-AF65-F5344CB8AC3E}">
        <p14:creationId xmlns:p14="http://schemas.microsoft.com/office/powerpoint/2010/main" val="21074446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/>
              <a:t>INTEREST RATES AND INFLATION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600" dirty="0"/>
              <a:t>When interest rates are changed, demand can be affected in a number of ways.</a:t>
            </a:r>
          </a:p>
          <a:p>
            <a:pPr>
              <a:lnSpc>
                <a:spcPct val="90000"/>
              </a:lnSpc>
            </a:pPr>
            <a:endParaRPr lang="en-GB" sz="1600" dirty="0"/>
          </a:p>
          <a:p>
            <a:pPr lvl="1">
              <a:lnSpc>
                <a:spcPct val="90000"/>
              </a:lnSpc>
            </a:pPr>
            <a:r>
              <a:rPr lang="en-GB" dirty="0"/>
              <a:t>Spending and </a:t>
            </a:r>
            <a:r>
              <a:rPr lang="en-GB" dirty="0" smtClean="0"/>
              <a:t>savings  </a:t>
            </a:r>
          </a:p>
          <a:p>
            <a:pPr lvl="2">
              <a:lnSpc>
                <a:spcPct val="90000"/>
              </a:lnSpc>
            </a:pPr>
            <a:r>
              <a:rPr lang="en-GB" sz="1600" dirty="0" smtClean="0"/>
              <a:t>Increased </a:t>
            </a:r>
            <a:r>
              <a:rPr lang="en-GB" sz="1600" dirty="0"/>
              <a:t>interest rates makes savings more attractive and borrowing less </a:t>
            </a:r>
            <a:r>
              <a:rPr lang="en-GB" sz="1600" dirty="0" smtClean="0"/>
              <a:t>attractive.</a:t>
            </a:r>
          </a:p>
          <a:p>
            <a:pPr lvl="1">
              <a:lnSpc>
                <a:spcPct val="90000"/>
              </a:lnSpc>
            </a:pP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dirty="0" smtClean="0"/>
              <a:t>Cash-flow</a:t>
            </a:r>
          </a:p>
          <a:p>
            <a:pPr lvl="2">
              <a:lnSpc>
                <a:spcPct val="90000"/>
              </a:lnSpc>
            </a:pPr>
            <a:r>
              <a:rPr lang="en-GB" sz="1600" dirty="0" smtClean="0"/>
              <a:t>rising </a:t>
            </a:r>
            <a:r>
              <a:rPr lang="en-GB" sz="1600" dirty="0"/>
              <a:t>interest rates will reduce consumers cash-flow, less to spend.</a:t>
            </a:r>
          </a:p>
          <a:p>
            <a:pPr lvl="1"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 smtClean="0"/>
              <a:t>Exchange rates</a:t>
            </a:r>
          </a:p>
          <a:p>
            <a:pPr lvl="2">
              <a:lnSpc>
                <a:spcPct val="90000"/>
              </a:lnSpc>
            </a:pPr>
            <a:r>
              <a:rPr lang="en-GB" sz="1600" dirty="0" smtClean="0"/>
              <a:t>Increased </a:t>
            </a:r>
            <a:r>
              <a:rPr lang="en-GB" sz="1600" dirty="0"/>
              <a:t>interest rates will increase the amount of foreigner investors.</a:t>
            </a:r>
          </a:p>
        </p:txBody>
      </p:sp>
    </p:spTree>
    <p:extLst>
      <p:ext uri="{BB962C8B-B14F-4D97-AF65-F5344CB8AC3E}">
        <p14:creationId xmlns:p14="http://schemas.microsoft.com/office/powerpoint/2010/main" val="26494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Supply Side Policies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/>
              <a:t>These are mainly microeconomic measures, which are designed to improve competition in PRODUCT MARKETS and improve working in LABOUR MARKETS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49885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MARKETS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The main reason for supply-side policies in this type of market is that increased competition will increase efficiency.</a:t>
            </a:r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Policies include</a:t>
            </a:r>
            <a:r>
              <a:rPr lang="en-GB" dirty="0" smtClean="0"/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en-GB" dirty="0"/>
          </a:p>
          <a:p>
            <a:pPr lvl="1">
              <a:lnSpc>
                <a:spcPct val="80000"/>
              </a:lnSpc>
            </a:pPr>
            <a:r>
              <a:rPr lang="en-GB" sz="1800" dirty="0"/>
              <a:t>Privatisation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Deregulation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Commitment to Free Trade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Reduction in Corporation Tax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Strict control of inflation</a:t>
            </a:r>
          </a:p>
        </p:txBody>
      </p:sp>
    </p:spTree>
    <p:extLst>
      <p:ext uri="{BB962C8B-B14F-4D97-AF65-F5344CB8AC3E}">
        <p14:creationId xmlns:p14="http://schemas.microsoft.com/office/powerpoint/2010/main" val="1334948495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LABOUR MARKETS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r>
              <a:rPr lang="en-GB" dirty="0"/>
              <a:t>A labour market that is perfect can clear surpluses and shortages </a:t>
            </a:r>
            <a:r>
              <a:rPr lang="en-GB" dirty="0" smtClean="0"/>
              <a:t>quickly. It </a:t>
            </a:r>
            <a:r>
              <a:rPr lang="en-GB" dirty="0"/>
              <a:t>is called a </a:t>
            </a:r>
            <a:r>
              <a:rPr lang="en-GB" b="1" dirty="0"/>
              <a:t>FLEXIBLE LABOUR MARKET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An imperfect or inflexible labour market finds it difficult to adjust</a:t>
            </a:r>
            <a:r>
              <a:rPr lang="en-GB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Policies include: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Trade Union reforms – less power = less industrial action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Increased spending on education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Increased spending on training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Improved incentives to work. E.g. reducing income tax, making benefits less attractive.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3613014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ECONOMIC GROWTH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Topic 4</a:t>
            </a:r>
          </a:p>
          <a:p>
            <a:r>
              <a:rPr lang="en-GB" dirty="0" smtClean="0"/>
              <a:t>The UK Economy (Macroeconomics)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79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ECONOMIC GROWTH?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This is the rate of growth in a country’s potential output.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It is represented by a shift to the right of the country’s production possibility </a:t>
            </a:r>
            <a:r>
              <a:rPr lang="en-GB" dirty="0" smtClean="0"/>
              <a:t>curve and the annual </a:t>
            </a:r>
            <a:r>
              <a:rPr lang="en-GB" dirty="0"/>
              <a:t>percentage change in GDP. </a:t>
            </a:r>
          </a:p>
        </p:txBody>
      </p:sp>
    </p:spTree>
    <p:extLst>
      <p:ext uri="{BB962C8B-B14F-4D97-AF65-F5344CB8AC3E}">
        <p14:creationId xmlns:p14="http://schemas.microsoft.com/office/powerpoint/2010/main" val="166786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/>
              <a:t>DEMAND SIDE OF THE ECONOMY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 fontScale="70000" lnSpcReduction="20000"/>
          </a:bodyPr>
          <a:lstStyle/>
          <a:p>
            <a:r>
              <a:rPr lang="en-GB" sz="2600" dirty="0"/>
              <a:t>This refers to aggregate </a:t>
            </a:r>
            <a:r>
              <a:rPr lang="en-GB" sz="2600" dirty="0" smtClean="0"/>
              <a:t>demand.</a:t>
            </a:r>
            <a:r>
              <a:rPr lang="en-GB" sz="2600" dirty="0"/>
              <a:t> </a:t>
            </a:r>
            <a:endParaRPr lang="en-GB" sz="2600" dirty="0" smtClean="0"/>
          </a:p>
          <a:p>
            <a:r>
              <a:rPr lang="en-GB" sz="2600" dirty="0" smtClean="0"/>
              <a:t>This is C </a:t>
            </a:r>
            <a:r>
              <a:rPr lang="en-GB" sz="2600" dirty="0"/>
              <a:t>+ I + G + (X - M</a:t>
            </a:r>
            <a:r>
              <a:rPr lang="en-GB" sz="2600" dirty="0" smtClean="0"/>
              <a:t>)</a:t>
            </a:r>
          </a:p>
          <a:p>
            <a:endParaRPr lang="en-GB" sz="2600" dirty="0" smtClean="0"/>
          </a:p>
          <a:p>
            <a:r>
              <a:rPr lang="en-GB" sz="2600" dirty="0" smtClean="0"/>
              <a:t>Too </a:t>
            </a:r>
            <a:r>
              <a:rPr lang="en-GB" sz="2600" dirty="0"/>
              <a:t>little demand leads to cyclical unemployment and too much demand leads to inflation.</a:t>
            </a:r>
          </a:p>
          <a:p>
            <a:endParaRPr lang="en-GB" sz="2600" dirty="0"/>
          </a:p>
          <a:p>
            <a:r>
              <a:rPr lang="en-GB" sz="2600" dirty="0"/>
              <a:t>The government can change the level of demand by using:</a:t>
            </a:r>
          </a:p>
          <a:p>
            <a:endParaRPr lang="en-GB" sz="2600" dirty="0"/>
          </a:p>
          <a:p>
            <a:pPr lvl="1"/>
            <a:r>
              <a:rPr lang="en-GB" sz="2600" dirty="0"/>
              <a:t>Fiscal Policy</a:t>
            </a:r>
          </a:p>
          <a:p>
            <a:pPr lvl="1"/>
            <a:r>
              <a:rPr lang="en-GB" sz="2600" dirty="0"/>
              <a:t>Monetary Policy</a:t>
            </a:r>
          </a:p>
          <a:p>
            <a:pPr lvl="1"/>
            <a:r>
              <a:rPr lang="en-GB" sz="2600" b="1" dirty="0"/>
              <a:t>THESE ARE CALLED DEMAND – SIDE POLICIES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9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CAUSES OF ECONOMIC GROWTH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GB" dirty="0" smtClean="0"/>
              <a:t>SUPPLY-SIDE POTENTIAL GROWTH</a:t>
            </a:r>
          </a:p>
          <a:p>
            <a:pPr lvl="1">
              <a:lnSpc>
                <a:spcPct val="90000"/>
              </a:lnSpc>
            </a:pP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dirty="0" smtClean="0"/>
              <a:t>QUANTITY </a:t>
            </a:r>
            <a:r>
              <a:rPr lang="en-GB" dirty="0"/>
              <a:t>OF RESOURCES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 lvl="2">
              <a:lnSpc>
                <a:spcPct val="90000"/>
              </a:lnSpc>
            </a:pPr>
            <a:r>
              <a:rPr lang="en-GB" b="1" dirty="0"/>
              <a:t>Land </a:t>
            </a:r>
            <a:r>
              <a:rPr lang="en-GB" dirty="0"/>
              <a:t>– usually fixed in quantity but can increase in the long run. </a:t>
            </a:r>
            <a:r>
              <a:rPr lang="en-GB" dirty="0" smtClean="0"/>
              <a:t>E.g</a:t>
            </a:r>
            <a:r>
              <a:rPr lang="en-GB" dirty="0"/>
              <a:t>. new oil field.</a:t>
            </a:r>
          </a:p>
          <a:p>
            <a:pPr lvl="1">
              <a:lnSpc>
                <a:spcPct val="90000"/>
              </a:lnSpc>
            </a:pPr>
            <a:endParaRPr lang="en-GB" dirty="0"/>
          </a:p>
          <a:p>
            <a:pPr lvl="2">
              <a:lnSpc>
                <a:spcPct val="90000"/>
              </a:lnSpc>
            </a:pPr>
            <a:r>
              <a:rPr lang="en-GB" b="1" dirty="0"/>
              <a:t>Labour</a:t>
            </a:r>
            <a:r>
              <a:rPr lang="en-GB" dirty="0"/>
              <a:t> </a:t>
            </a:r>
            <a:r>
              <a:rPr lang="en-GB" dirty="0" smtClean="0"/>
              <a:t>–any </a:t>
            </a:r>
            <a:r>
              <a:rPr lang="en-GB" dirty="0"/>
              <a:t>increase in the number of people willing and able to work </a:t>
            </a:r>
            <a:r>
              <a:rPr lang="en-GB" dirty="0" smtClean="0"/>
              <a:t>or the </a:t>
            </a:r>
            <a:r>
              <a:rPr lang="en-GB" dirty="0"/>
              <a:t>hours </a:t>
            </a:r>
            <a:r>
              <a:rPr lang="en-GB" dirty="0" smtClean="0"/>
              <a:t>worked.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GB" dirty="0" smtClean="0"/>
          </a:p>
          <a:p>
            <a:pPr lvl="2">
              <a:lnSpc>
                <a:spcPct val="90000"/>
              </a:lnSpc>
            </a:pPr>
            <a:r>
              <a:rPr lang="en-GB" b="1" dirty="0"/>
              <a:t>Capital</a:t>
            </a:r>
            <a:r>
              <a:rPr lang="en-GB" dirty="0"/>
              <a:t> – an increase in investment is usually the most important cause of economic growth. </a:t>
            </a:r>
          </a:p>
        </p:txBody>
      </p:sp>
    </p:spTree>
    <p:extLst>
      <p:ext uri="{BB962C8B-B14F-4D97-AF65-F5344CB8AC3E}">
        <p14:creationId xmlns:p14="http://schemas.microsoft.com/office/powerpoint/2010/main" val="3811321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CAUSES OF ECONOMIC GROWTH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 lvl="1">
              <a:lnSpc>
                <a:spcPct val="90000"/>
              </a:lnSpc>
            </a:pPr>
            <a:r>
              <a:rPr lang="en-GB" dirty="0"/>
              <a:t>PRODUCTIVITY OF RESOURCES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 smtClean="0"/>
              <a:t>Moving </a:t>
            </a:r>
            <a:r>
              <a:rPr lang="en-GB" dirty="0"/>
              <a:t>resources from low-productivity industries to high-productivity ones. </a:t>
            </a:r>
            <a:r>
              <a:rPr lang="en-GB" dirty="0" smtClean="0"/>
              <a:t>Depends on occupational </a:t>
            </a:r>
            <a:r>
              <a:rPr lang="en-GB" dirty="0"/>
              <a:t>and </a:t>
            </a:r>
            <a:r>
              <a:rPr lang="en-GB" dirty="0" smtClean="0"/>
              <a:t>geographical mobility.</a:t>
            </a:r>
            <a:endParaRPr lang="en-GB" dirty="0"/>
          </a:p>
          <a:p>
            <a:pPr lvl="1"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Improving the quality of </a:t>
            </a:r>
            <a:r>
              <a:rPr lang="en-GB" dirty="0" smtClean="0"/>
              <a:t>resources – Land, Labour, Capital</a:t>
            </a:r>
          </a:p>
          <a:p>
            <a:pPr lvl="1">
              <a:lnSpc>
                <a:spcPct val="90000"/>
              </a:lnSpc>
            </a:pP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dirty="0"/>
              <a:t>Using resources in a more economically efficient way e.g. specialisation, </a:t>
            </a:r>
            <a:r>
              <a:rPr lang="en-GB" dirty="0" smtClean="0"/>
              <a:t>economies </a:t>
            </a:r>
            <a:r>
              <a:rPr lang="en-GB" dirty="0"/>
              <a:t>of scale.</a:t>
            </a:r>
          </a:p>
          <a:p>
            <a:pPr lvl="1">
              <a:lnSpc>
                <a:spcPct val="90000"/>
              </a:lnSpc>
            </a:pPr>
            <a:endParaRPr lang="en-GB" dirty="0"/>
          </a:p>
          <a:p>
            <a:pPr marL="457200" lvl="1" indent="0">
              <a:lnSpc>
                <a:spcPct val="9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916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ACTUAL GROWTH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/>
              <a:t>Determine by two factors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The growth in potential </a:t>
            </a:r>
            <a:r>
              <a:rPr lang="en-GB" dirty="0" smtClean="0"/>
              <a:t>output</a:t>
            </a:r>
            <a:endParaRPr lang="en-GB" dirty="0"/>
          </a:p>
          <a:p>
            <a:pPr lvl="1"/>
            <a:r>
              <a:rPr lang="en-GB" dirty="0"/>
              <a:t>The growth in aggregate demand.</a:t>
            </a:r>
          </a:p>
        </p:txBody>
      </p:sp>
    </p:spTree>
    <p:extLst>
      <p:ext uri="{BB962C8B-B14F-4D97-AF65-F5344CB8AC3E}">
        <p14:creationId xmlns:p14="http://schemas.microsoft.com/office/powerpoint/2010/main" val="2093816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GOVERNMENT POLICY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LEFT WING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2"/>
          </p:nvPr>
        </p:nvSpPr>
        <p:spPr/>
        <p:txBody>
          <a:bodyPr anchor="t"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GB" sz="2400" dirty="0"/>
              <a:t>B</a:t>
            </a:r>
            <a:r>
              <a:rPr lang="en-GB" sz="2400" dirty="0" smtClean="0"/>
              <a:t>elieve the </a:t>
            </a:r>
            <a:r>
              <a:rPr lang="en-GB" sz="2400" dirty="0"/>
              <a:t>government should intervene.  </a:t>
            </a:r>
          </a:p>
          <a:p>
            <a:pPr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/>
              <a:t>They want the government to invest in industries and supply subsidies.</a:t>
            </a:r>
          </a:p>
          <a:p>
            <a:pPr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/>
              <a:t>Strong belief that the government should invest heavily in </a:t>
            </a:r>
            <a:r>
              <a:rPr lang="en-GB" sz="2400" dirty="0" smtClean="0"/>
              <a:t>infrastructure.</a:t>
            </a:r>
          </a:p>
          <a:p>
            <a:pPr marL="0" indent="0">
              <a:lnSpc>
                <a:spcPct val="90000"/>
              </a:lnSpc>
              <a:buNone/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 smtClean="0"/>
              <a:t>Increase </a:t>
            </a:r>
            <a:r>
              <a:rPr lang="en-GB" sz="2400" dirty="0"/>
              <a:t>aggregate demand </a:t>
            </a:r>
            <a:r>
              <a:rPr lang="en-GB" sz="2400" dirty="0" smtClean="0"/>
              <a:t>through fiscal </a:t>
            </a:r>
            <a:r>
              <a:rPr lang="en-GB" sz="2400" dirty="0"/>
              <a:t>and monetary policies.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RIGHT WING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 anchor="t">
            <a:normAutofit fontScale="85000" lnSpcReduction="10000"/>
          </a:bodyPr>
          <a:lstStyle/>
          <a:p>
            <a:r>
              <a:rPr lang="en-GB" dirty="0"/>
              <a:t>P</a:t>
            </a:r>
            <a:r>
              <a:rPr lang="en-GB" dirty="0" smtClean="0"/>
              <a:t>rivate </a:t>
            </a:r>
            <a:r>
              <a:rPr lang="en-GB" dirty="0"/>
              <a:t>sector </a:t>
            </a:r>
            <a:r>
              <a:rPr lang="en-GB" dirty="0" smtClean="0"/>
              <a:t>and </a:t>
            </a:r>
            <a:r>
              <a:rPr lang="en-GB" dirty="0"/>
              <a:t>enterprise generate growth.</a:t>
            </a:r>
          </a:p>
          <a:p>
            <a:endParaRPr lang="en-GB" dirty="0"/>
          </a:p>
          <a:p>
            <a:r>
              <a:rPr lang="en-GB" dirty="0"/>
              <a:t>G</a:t>
            </a:r>
            <a:r>
              <a:rPr lang="en-GB" dirty="0" smtClean="0"/>
              <a:t>overnment </a:t>
            </a:r>
            <a:r>
              <a:rPr lang="en-GB" dirty="0"/>
              <a:t>should only get involved to remove controls and </a:t>
            </a:r>
            <a:r>
              <a:rPr lang="en-GB" dirty="0" smtClean="0"/>
              <a:t>regulations.</a:t>
            </a:r>
            <a:endParaRPr lang="en-GB" dirty="0"/>
          </a:p>
          <a:p>
            <a:endParaRPr lang="en-GB" dirty="0"/>
          </a:p>
          <a:p>
            <a:r>
              <a:rPr lang="en-GB" dirty="0"/>
              <a:t>R</a:t>
            </a:r>
            <a:r>
              <a:rPr lang="en-GB" dirty="0" smtClean="0"/>
              <a:t>educe </a:t>
            </a:r>
            <a:r>
              <a:rPr lang="en-GB" dirty="0"/>
              <a:t>direct taxes on income and profits.</a:t>
            </a:r>
          </a:p>
          <a:p>
            <a:endParaRPr lang="en-GB" dirty="0"/>
          </a:p>
          <a:p>
            <a:r>
              <a:rPr lang="en-GB" dirty="0"/>
              <a:t>Strict control of inflation is necessary.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2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	</a:t>
            </a:r>
            <a:r>
              <a:rPr lang="en-GB" dirty="0" smtClean="0"/>
              <a:t>GROWTH</a:t>
            </a: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2"/>
          </p:nvPr>
        </p:nvSpPr>
        <p:spPr/>
        <p:txBody>
          <a:bodyPr anchor="t"/>
          <a:lstStyle/>
          <a:p>
            <a:pPr>
              <a:lnSpc>
                <a:spcPct val="90000"/>
              </a:lnSpc>
            </a:pPr>
            <a:r>
              <a:rPr lang="en-GB" dirty="0"/>
              <a:t>Standards of </a:t>
            </a:r>
            <a:r>
              <a:rPr lang="en-GB" dirty="0" smtClean="0"/>
              <a:t>living improve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Increased </a:t>
            </a:r>
            <a:r>
              <a:rPr lang="en-GB" dirty="0" smtClean="0"/>
              <a:t>productivity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Increased </a:t>
            </a:r>
            <a:r>
              <a:rPr lang="en-GB" dirty="0" smtClean="0"/>
              <a:t>incomes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Higher Tax revenues – better public services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Costs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 anchor="t">
            <a:normAutofit lnSpcReduction="10000"/>
          </a:bodyPr>
          <a:lstStyle/>
          <a:p>
            <a:r>
              <a:rPr lang="en-GB" dirty="0"/>
              <a:t>resources are diverted to making capital </a:t>
            </a:r>
            <a:r>
              <a:rPr lang="en-GB" dirty="0" smtClean="0"/>
              <a:t>goods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Pollution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Depletions of non-renewable </a:t>
            </a:r>
            <a:r>
              <a:rPr lang="en-GB" dirty="0" smtClean="0"/>
              <a:t>resources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Increased pressure on industrial and urban life e.g. stress and crime.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058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SOURCES OF GROWTH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Demand</a:t>
            </a:r>
            <a:endParaRPr lang="en-GB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 anchor="t">
            <a:normAutofit fontScale="92500" lnSpcReduction="20000"/>
          </a:bodyPr>
          <a:lstStyle/>
          <a:p>
            <a:r>
              <a:rPr lang="en-GB" sz="2000" dirty="0"/>
              <a:t>L</a:t>
            </a:r>
            <a:r>
              <a:rPr lang="en-GB" sz="2000" dirty="0" smtClean="0"/>
              <a:t>ow unemployment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Consumers have been able to increase </a:t>
            </a:r>
            <a:r>
              <a:rPr lang="en-GB" sz="2000" dirty="0" smtClean="0"/>
              <a:t>borrowing</a:t>
            </a:r>
          </a:p>
          <a:p>
            <a:pPr marL="0" indent="0">
              <a:buNone/>
            </a:pPr>
            <a:r>
              <a:rPr lang="en-GB" sz="2000" dirty="0" smtClean="0"/>
              <a:t> </a:t>
            </a:r>
          </a:p>
          <a:p>
            <a:r>
              <a:rPr lang="en-GB" sz="2000" dirty="0" smtClean="0"/>
              <a:t>Interest </a:t>
            </a:r>
            <a:r>
              <a:rPr lang="en-GB" sz="2000" dirty="0"/>
              <a:t>rates have been </a:t>
            </a:r>
            <a:r>
              <a:rPr lang="en-GB" sz="2000" dirty="0" smtClean="0"/>
              <a:t>low</a:t>
            </a:r>
          </a:p>
          <a:p>
            <a:pPr marL="0" indent="0">
              <a:buNone/>
            </a:pPr>
            <a:r>
              <a:rPr lang="en-GB" sz="2000" dirty="0" smtClean="0"/>
              <a:t> </a:t>
            </a:r>
          </a:p>
          <a:p>
            <a:r>
              <a:rPr lang="en-GB" sz="2000" dirty="0"/>
              <a:t>S</a:t>
            </a:r>
            <a:r>
              <a:rPr lang="en-GB" sz="2000" dirty="0" smtClean="0"/>
              <a:t>ignificant spending </a:t>
            </a:r>
            <a:r>
              <a:rPr lang="en-GB" sz="2000" dirty="0"/>
              <a:t>by the government.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Supply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 anchor="t">
            <a:normAutofit/>
          </a:bodyPr>
          <a:lstStyle/>
          <a:p>
            <a:r>
              <a:rPr lang="en-GB" dirty="0"/>
              <a:t>Increase in female participation </a:t>
            </a:r>
            <a:r>
              <a:rPr lang="en-GB" dirty="0" smtClean="0"/>
              <a:t>has </a:t>
            </a:r>
            <a:r>
              <a:rPr lang="en-GB" dirty="0"/>
              <a:t>increased </a:t>
            </a:r>
            <a:r>
              <a:rPr lang="en-GB" dirty="0" smtClean="0"/>
              <a:t>the </a:t>
            </a:r>
            <a:r>
              <a:rPr lang="en-GB" dirty="0"/>
              <a:t>workforce</a:t>
            </a:r>
          </a:p>
          <a:p>
            <a:endParaRPr lang="en-GB" dirty="0"/>
          </a:p>
          <a:p>
            <a:r>
              <a:rPr lang="en-GB" dirty="0"/>
              <a:t>Increased flexibility of </a:t>
            </a:r>
            <a:r>
              <a:rPr lang="en-GB" dirty="0" smtClean="0"/>
              <a:t>labour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Higher investment has added to the country’s productive capacity.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43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ENVIRONMENT POLICY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TOPIC 4</a:t>
            </a:r>
          </a:p>
          <a:p>
            <a:r>
              <a:rPr lang="en-GB" dirty="0" smtClean="0"/>
              <a:t>The UK Economy (Macroeconomics)</a:t>
            </a:r>
          </a:p>
        </p:txBody>
      </p:sp>
    </p:spTree>
    <p:extLst>
      <p:ext uri="{BB962C8B-B14F-4D97-AF65-F5344CB8AC3E}">
        <p14:creationId xmlns:p14="http://schemas.microsoft.com/office/powerpoint/2010/main" val="32344849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ENVIRONMENT PROBLEMS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Global </a:t>
            </a:r>
            <a:r>
              <a:rPr lang="en-GB" dirty="0" smtClean="0"/>
              <a:t>warming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Air </a:t>
            </a:r>
            <a:r>
              <a:rPr lang="en-GB" dirty="0" smtClean="0"/>
              <a:t>pollution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Water </a:t>
            </a:r>
            <a:r>
              <a:rPr lang="en-GB" dirty="0" smtClean="0"/>
              <a:t>pollution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Traffic </a:t>
            </a:r>
            <a:r>
              <a:rPr lang="en-GB" dirty="0" smtClean="0"/>
              <a:t>congestion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Depletion of non-renewable energy </a:t>
            </a:r>
            <a:r>
              <a:rPr lang="en-GB" dirty="0" smtClean="0"/>
              <a:t>resources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Landfill </a:t>
            </a:r>
            <a:r>
              <a:rPr lang="en-GB" dirty="0" smtClean="0"/>
              <a:t>waste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0720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BASED POLICIES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GB" dirty="0"/>
              <a:t>These aim to influence the producer or the consumer by the price they have to </a:t>
            </a:r>
            <a:r>
              <a:rPr lang="en-GB" dirty="0" smtClean="0"/>
              <a:t>pay.</a:t>
            </a:r>
            <a:endParaRPr lang="en-GB" dirty="0"/>
          </a:p>
          <a:p>
            <a:r>
              <a:rPr lang="en-GB" dirty="0"/>
              <a:t>They hope to discourage producers or consumers by making them pay for the external cost they create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Policies include: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Landfill Tax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Climate change levy</a:t>
            </a:r>
          </a:p>
          <a:p>
            <a:pPr lvl="1"/>
            <a:r>
              <a:rPr lang="en-GB" dirty="0"/>
              <a:t>Road </a:t>
            </a:r>
            <a:r>
              <a:rPr lang="en-GB" dirty="0" smtClean="0"/>
              <a:t>Pricing</a:t>
            </a:r>
          </a:p>
          <a:p>
            <a:pPr lvl="1"/>
            <a:r>
              <a:rPr lang="en-GB" dirty="0"/>
              <a:t>Petrol Tax</a:t>
            </a:r>
          </a:p>
          <a:p>
            <a:pPr lvl="1"/>
            <a:r>
              <a:rPr lang="en-GB" dirty="0"/>
              <a:t>VAT on domestic fuel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985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NON-MARKET POLICIES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GB" dirty="0"/>
              <a:t>These are designed to impose direct controls on polluters or involve the government in investing in areas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Can include setting pollution standards and enforcing them.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Government investment has included:</a:t>
            </a:r>
          </a:p>
          <a:p>
            <a:endParaRPr lang="en-GB" dirty="0"/>
          </a:p>
          <a:p>
            <a:pPr lvl="1"/>
            <a:r>
              <a:rPr lang="en-GB" dirty="0"/>
              <a:t>Park and ride schemes</a:t>
            </a:r>
          </a:p>
          <a:p>
            <a:pPr lvl="1"/>
            <a:r>
              <a:rPr lang="en-GB" dirty="0"/>
              <a:t>Improved sewage disposal</a:t>
            </a:r>
          </a:p>
          <a:p>
            <a:pPr lvl="1"/>
            <a:r>
              <a:rPr lang="en-GB" dirty="0"/>
              <a:t>Research into renewable forms of energy</a:t>
            </a:r>
          </a:p>
          <a:p>
            <a:pPr lvl="1"/>
            <a:r>
              <a:rPr lang="en-GB" dirty="0"/>
              <a:t>Providing recycling projects such as bottle banks.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92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SUPPLY SIDE OF THE ECONOMY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This refers to the part of the economy that produces goods and services.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The performance of any economy is limited by its productive </a:t>
            </a:r>
            <a:r>
              <a:rPr lang="en-GB" dirty="0" smtClean="0"/>
              <a:t>potential. This </a:t>
            </a:r>
            <a:r>
              <a:rPr lang="en-GB" dirty="0"/>
              <a:t>is affected by the quality and efficiency of the resources available.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Governments can influence the supply side by using </a:t>
            </a:r>
            <a:r>
              <a:rPr lang="en-GB" b="1" dirty="0"/>
              <a:t>SUPPLY SIDE POLICIES</a:t>
            </a:r>
          </a:p>
        </p:txBody>
      </p:sp>
    </p:spTree>
    <p:extLst>
      <p:ext uri="{BB962C8B-B14F-4D97-AF65-F5344CB8AC3E}">
        <p14:creationId xmlns:p14="http://schemas.microsoft.com/office/powerpoint/2010/main" val="32305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FACTORS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anchor="t"/>
          <a:lstStyle/>
          <a:p>
            <a:pPr>
              <a:lnSpc>
                <a:spcPct val="90000"/>
              </a:lnSpc>
            </a:pPr>
            <a:r>
              <a:rPr lang="en-GB" dirty="0"/>
              <a:t>Firms are becoming environmentally friendly because they have discovered</a:t>
            </a:r>
            <a:r>
              <a:rPr lang="en-GB" dirty="0" smtClean="0"/>
              <a:t>: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Going green is good for </a:t>
            </a:r>
            <a:r>
              <a:rPr lang="en-GB" dirty="0" smtClean="0"/>
              <a:t>business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Cutting down on waste, conserving energy and recycling can save </a:t>
            </a:r>
            <a:r>
              <a:rPr lang="en-GB" dirty="0" smtClean="0"/>
              <a:t>money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Pressure groups can put customers off irresponsible firms.</a:t>
            </a:r>
          </a:p>
        </p:txBody>
      </p:sp>
    </p:spTree>
    <p:extLst>
      <p:ext uri="{BB962C8B-B14F-4D97-AF65-F5344CB8AC3E}">
        <p14:creationId xmlns:p14="http://schemas.microsoft.com/office/powerpoint/2010/main" val="31939990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FAILURE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TOPIC 4</a:t>
            </a:r>
          </a:p>
          <a:p>
            <a:r>
              <a:rPr lang="en-GB" dirty="0"/>
              <a:t>The UK Economy (Macroeconomics)</a:t>
            </a:r>
          </a:p>
        </p:txBody>
      </p:sp>
    </p:spTree>
    <p:extLst>
      <p:ext uri="{BB962C8B-B14F-4D97-AF65-F5344CB8AC3E}">
        <p14:creationId xmlns:p14="http://schemas.microsoft.com/office/powerpoint/2010/main" val="1790633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MARKET FAILURE?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GB" dirty="0"/>
              <a:t>This happens when a market fails to supply the type or quantity of goods or services that consumers want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This means </a:t>
            </a:r>
            <a:r>
              <a:rPr lang="en-GB" dirty="0"/>
              <a:t>there is economic </a:t>
            </a:r>
            <a:r>
              <a:rPr lang="en-GB" dirty="0" smtClean="0"/>
              <a:t>inefficiency </a:t>
            </a:r>
            <a:r>
              <a:rPr lang="en-GB" dirty="0"/>
              <a:t>in </a:t>
            </a:r>
            <a:r>
              <a:rPr lang="en-GB" dirty="0" smtClean="0"/>
              <a:t>that market.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Causes: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 smtClean="0"/>
              <a:t>COMPETITION IS RESTRICTED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EXTERNAL COST AND BENEFITS ARE IGNORED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PUBLIC GOODS ARE NOT PROVIDED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MERIT GOODS NOT PROVIDED TO ALL WHO NEED THEM.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055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RESTRICTED COMPETITION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GB" dirty="0"/>
              <a:t>Competition is good in an economy.  As it encourages firms to be more efficient. </a:t>
            </a:r>
            <a:r>
              <a:rPr lang="en-GB" dirty="0" smtClean="0"/>
              <a:t>Restricted competition result </a:t>
            </a:r>
            <a:r>
              <a:rPr lang="en-GB" dirty="0"/>
              <a:t>in:</a:t>
            </a:r>
          </a:p>
          <a:p>
            <a:endParaRPr lang="en-GB" dirty="0"/>
          </a:p>
          <a:p>
            <a:pPr lvl="1"/>
            <a:r>
              <a:rPr lang="en-GB" sz="1800" dirty="0"/>
              <a:t>Poorer quality goods</a:t>
            </a:r>
          </a:p>
          <a:p>
            <a:pPr lvl="1"/>
            <a:r>
              <a:rPr lang="en-GB" sz="1800" dirty="0"/>
              <a:t>Limited supplies</a:t>
            </a:r>
          </a:p>
          <a:p>
            <a:pPr lvl="1"/>
            <a:r>
              <a:rPr lang="en-GB" sz="1800" dirty="0"/>
              <a:t>Inefficient use of resources</a:t>
            </a:r>
          </a:p>
          <a:p>
            <a:pPr lvl="1"/>
            <a:r>
              <a:rPr lang="en-GB" sz="1800" dirty="0"/>
              <a:t>Higher prices.</a:t>
            </a:r>
          </a:p>
        </p:txBody>
      </p:sp>
    </p:spTree>
    <p:extLst>
      <p:ext uri="{BB962C8B-B14F-4D97-AF65-F5344CB8AC3E}">
        <p14:creationId xmlns:p14="http://schemas.microsoft.com/office/powerpoint/2010/main" val="15879181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772816"/>
            <a:ext cx="7125112" cy="4051437"/>
          </a:xfrm>
        </p:spPr>
        <p:txBody>
          <a:bodyPr anchor="t"/>
          <a:lstStyle/>
          <a:p>
            <a:pPr marL="0" indent="0">
              <a:buNone/>
            </a:pPr>
            <a:r>
              <a:rPr lang="en-GB" dirty="0"/>
              <a:t>RESTRICTIVE TRADE PRACTICES</a:t>
            </a:r>
          </a:p>
          <a:p>
            <a:r>
              <a:rPr lang="en-GB" dirty="0" smtClean="0"/>
              <a:t>These </a:t>
            </a:r>
            <a:r>
              <a:rPr lang="en-GB" dirty="0"/>
              <a:t>can include: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Resale price maintenance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en-GB" dirty="0"/>
              <a:t>Predatory pricing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Distributing only to certain retailers.</a:t>
            </a:r>
          </a:p>
          <a:p>
            <a:pPr lvl="1"/>
            <a:r>
              <a:rPr lang="en-GB" dirty="0"/>
              <a:t>Cartels. </a:t>
            </a:r>
          </a:p>
          <a:p>
            <a:pPr marL="57150" indent="0">
              <a:buNone/>
            </a:pPr>
            <a:endParaRPr lang="en-GB" dirty="0" smtClean="0"/>
          </a:p>
          <a:p>
            <a:pPr marL="57150" indent="0">
              <a:buNone/>
            </a:pPr>
            <a:r>
              <a:rPr lang="en-GB" dirty="0" smtClean="0"/>
              <a:t>All of which are ILLEGAL in the 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791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GB" dirty="0"/>
              <a:t>GOVERNMENT </a:t>
            </a:r>
            <a:r>
              <a:rPr lang="en-GB" dirty="0" smtClean="0"/>
              <a:t>POLICY</a:t>
            </a:r>
          </a:p>
          <a:p>
            <a:r>
              <a:rPr lang="en-GB" dirty="0" smtClean="0"/>
              <a:t>Their aim </a:t>
            </a:r>
            <a:r>
              <a:rPr lang="en-GB" dirty="0"/>
              <a:t>is to encourage </a:t>
            </a:r>
            <a:r>
              <a:rPr lang="en-GB" dirty="0" smtClean="0"/>
              <a:t>competition.</a:t>
            </a:r>
            <a:r>
              <a:rPr lang="en-GB" dirty="0"/>
              <a:t> </a:t>
            </a:r>
            <a:r>
              <a:rPr lang="en-GB" dirty="0" smtClean="0"/>
              <a:t>It </a:t>
            </a:r>
            <a:r>
              <a:rPr lang="en-GB" dirty="0"/>
              <a:t>is the responsibility of the OFFICE OF FAIR TRADING to investigate breaches of competition law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EU COMPETITION LAW</a:t>
            </a:r>
          </a:p>
          <a:p>
            <a:r>
              <a:rPr lang="en-GB" dirty="0"/>
              <a:t>Any merger or take over on a European scale can be investigated by the European </a:t>
            </a:r>
            <a:r>
              <a:rPr lang="en-GB" dirty="0" smtClean="0"/>
              <a:t>Commission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879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sz="28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MONOPOLY INVESTIGATIONS</a:t>
            </a:r>
          </a:p>
          <a:p>
            <a:r>
              <a:rPr lang="en-GB" dirty="0" smtClean="0"/>
              <a:t>Any </a:t>
            </a:r>
            <a:r>
              <a:rPr lang="en-GB" dirty="0"/>
              <a:t>firm with a market share of above 25% may be referred to the COMPETITION COMMISSION if it is felt that they are acting against the </a:t>
            </a:r>
            <a:r>
              <a:rPr lang="en-GB" dirty="0" smtClean="0"/>
              <a:t>public interest.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MERGER </a:t>
            </a:r>
            <a:r>
              <a:rPr lang="en-GB" dirty="0" smtClean="0"/>
              <a:t>INVESTIGATIONS</a:t>
            </a:r>
          </a:p>
          <a:p>
            <a:pPr>
              <a:lnSpc>
                <a:spcPct val="90000"/>
              </a:lnSpc>
            </a:pPr>
            <a:r>
              <a:rPr lang="en-GB" dirty="0"/>
              <a:t>Any takeover or merger, which would mean a firm has more than 25%  of a market or assets worth more than £30m will be looked at</a:t>
            </a:r>
            <a:r>
              <a:rPr lang="en-GB" dirty="0" smtClean="0"/>
              <a:t>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If it is against public interest then the merger will not be allowed to take </a:t>
            </a:r>
            <a:r>
              <a:rPr lang="en-GB" dirty="0" smtClean="0"/>
              <a:t>place. E.g</a:t>
            </a:r>
            <a:r>
              <a:rPr lang="en-GB" dirty="0"/>
              <a:t>. Lloyds TSB and Abbey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44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WHAT IS THE PUBLIC INTEREST?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dirty="0" smtClean="0"/>
              <a:t>A </a:t>
            </a:r>
            <a:r>
              <a:rPr lang="en-GB" dirty="0"/>
              <a:t>monopoly or merge will be allowed if: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sz="1800" dirty="0"/>
              <a:t>Competition is maintained</a:t>
            </a:r>
            <a:r>
              <a:rPr lang="en-GB" sz="1800" dirty="0" smtClean="0"/>
              <a:t>.</a:t>
            </a:r>
            <a:endParaRPr lang="en-GB" sz="18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The competitive strength of a UK firm is increased </a:t>
            </a:r>
            <a:r>
              <a:rPr lang="en-GB" sz="1800" dirty="0" smtClean="0"/>
              <a:t>overseas</a:t>
            </a:r>
            <a:endParaRPr lang="en-GB" sz="18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The development of new products is </a:t>
            </a:r>
            <a:r>
              <a:rPr lang="en-GB" sz="1800" dirty="0" smtClean="0"/>
              <a:t>likely</a:t>
            </a:r>
            <a:endParaRPr lang="en-GB" sz="18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Costs of production are </a:t>
            </a:r>
            <a:r>
              <a:rPr lang="en-GB" sz="1800" dirty="0" smtClean="0"/>
              <a:t>reduced</a:t>
            </a:r>
            <a:endParaRPr lang="en-GB" sz="18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Interests of consumers are improved e.g. more choice</a:t>
            </a:r>
          </a:p>
        </p:txBody>
      </p:sp>
    </p:spTree>
    <p:extLst>
      <p:ext uri="{BB962C8B-B14F-4D97-AF65-F5344CB8AC3E}">
        <p14:creationId xmlns:p14="http://schemas.microsoft.com/office/powerpoint/2010/main" val="38413614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COSTS AND BENEFITS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dirty="0" smtClean="0"/>
              <a:t>PRIVATE </a:t>
            </a:r>
            <a:r>
              <a:rPr lang="en-GB" dirty="0"/>
              <a:t>COSTS</a:t>
            </a:r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This is the costs that a firm has to pay and is taken into account when making decisions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PRIVATE </a:t>
            </a:r>
            <a:r>
              <a:rPr lang="en-GB" dirty="0"/>
              <a:t>BENEFIT</a:t>
            </a:r>
          </a:p>
          <a:p>
            <a:endParaRPr lang="en-GB" dirty="0"/>
          </a:p>
          <a:p>
            <a:r>
              <a:rPr lang="en-GB" dirty="0"/>
              <a:t>This is the benefit the consumer expects to receive when buying a product.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5789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COSTS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dirty="0" smtClean="0"/>
              <a:t>EXTERNAL COSTS</a:t>
            </a: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These are costs that are not paid by producers and not included in the price charge to consumers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External </a:t>
            </a:r>
            <a:r>
              <a:rPr lang="en-GB" dirty="0"/>
              <a:t>costs can be things such as a firm polluting a river or a chip shop not taking into account the cost of tidying up the wrappers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SOCIAL COSTS</a:t>
            </a:r>
          </a:p>
          <a:p>
            <a:r>
              <a:rPr lang="en-GB" dirty="0" smtClean="0"/>
              <a:t>Cost to society of all resources used as a result of production and consumption</a:t>
            </a:r>
          </a:p>
          <a:p>
            <a:pPr lvl="1"/>
            <a:r>
              <a:rPr lang="en-GB" dirty="0" smtClean="0"/>
              <a:t>Social Cost = Private Cost + External Cost</a:t>
            </a:r>
            <a:endParaRPr lang="en-GB" dirty="0"/>
          </a:p>
          <a:p>
            <a:endParaRPr lang="en-GB" dirty="0"/>
          </a:p>
          <a:p>
            <a:pPr>
              <a:buFontTx/>
              <a:buNone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400780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DEMAND SIDE POLIICES  </a:t>
            </a:r>
            <a:br>
              <a:rPr lang="en-GB" dirty="0" smtClean="0"/>
            </a:br>
            <a:r>
              <a:rPr lang="en-GB" dirty="0" smtClean="0"/>
              <a:t>(Fiscal and Monetary)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Topic 4 </a:t>
            </a:r>
          </a:p>
          <a:p>
            <a:r>
              <a:rPr lang="en-GB" dirty="0" smtClean="0"/>
              <a:t>The UK Economy (Macroeconomics)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dirty="0" smtClean="0"/>
              <a:t>EXTERNAL </a:t>
            </a:r>
            <a:r>
              <a:rPr lang="en-GB" dirty="0"/>
              <a:t>BENEFIT</a:t>
            </a:r>
          </a:p>
          <a:p>
            <a:endParaRPr lang="en-GB" dirty="0"/>
          </a:p>
          <a:p>
            <a:r>
              <a:rPr lang="en-GB" dirty="0"/>
              <a:t>This is the benefit someone gets even if they have not paid for it.  </a:t>
            </a:r>
          </a:p>
          <a:p>
            <a:pPr lvl="1"/>
            <a:r>
              <a:rPr lang="en-GB" dirty="0"/>
              <a:t>E.g. someone who pays for medicine does not just benefit them but benefits those around </a:t>
            </a:r>
            <a:r>
              <a:rPr lang="en-GB" dirty="0" smtClean="0"/>
              <a:t>them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SOCIAL BENEFIT</a:t>
            </a:r>
          </a:p>
          <a:p>
            <a:r>
              <a:rPr lang="en-GB" dirty="0" smtClean="0"/>
              <a:t>Social benefit = private benefit + external benefit</a:t>
            </a:r>
          </a:p>
        </p:txBody>
      </p:sp>
    </p:spTree>
    <p:extLst>
      <p:ext uri="{BB962C8B-B14F-4D97-AF65-F5344CB8AC3E}">
        <p14:creationId xmlns:p14="http://schemas.microsoft.com/office/powerpoint/2010/main" val="8147037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EXTERNAL COSTS AND MARKET FAILURE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r>
              <a:rPr lang="en-GB" dirty="0"/>
              <a:t>If a producer does not consider the external costs of their products then production will exceed what it should ideally be.</a:t>
            </a:r>
          </a:p>
          <a:p>
            <a:endParaRPr lang="en-GB" dirty="0"/>
          </a:p>
          <a:p>
            <a:r>
              <a:rPr lang="en-GB" dirty="0"/>
              <a:t>Resources will be over-allocated to the production of that good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If a firm creates external costs then the government can intervene and</a:t>
            </a:r>
            <a:r>
              <a:rPr lang="en-GB" dirty="0" smtClean="0"/>
              <a:t>:</a:t>
            </a:r>
            <a:endParaRPr lang="en-GB" dirty="0"/>
          </a:p>
          <a:p>
            <a:pPr lvl="1"/>
            <a:r>
              <a:rPr lang="en-GB" dirty="0"/>
              <a:t>Impose direct controls on the industry.  E.g. limit pub opening hours, or limit number of consumers by age.</a:t>
            </a:r>
          </a:p>
          <a:p>
            <a:endParaRPr lang="en-GB" dirty="0"/>
          </a:p>
          <a:p>
            <a:pPr lvl="1"/>
            <a:r>
              <a:rPr lang="en-GB" dirty="0"/>
              <a:t>Impose a tax which would be equal to the external cost.  This would move the supply curve to the left, increasing price and quantity fall.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1381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EXTERNAL BENEFITS AND MARKET FAILURE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90000"/>
              </a:lnSpc>
            </a:pPr>
            <a:r>
              <a:rPr lang="en-GB" dirty="0"/>
              <a:t>If a producer does not consider an external benefit then output is lower than it should be</a:t>
            </a:r>
            <a:r>
              <a:rPr lang="en-GB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Price would fall and consumers would demand more.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To encourage </a:t>
            </a:r>
            <a:r>
              <a:rPr lang="en-GB" dirty="0" smtClean="0"/>
              <a:t>production the </a:t>
            </a:r>
            <a:r>
              <a:rPr lang="en-GB" dirty="0"/>
              <a:t>government </a:t>
            </a:r>
            <a:r>
              <a:rPr lang="en-GB" dirty="0" smtClean="0"/>
              <a:t>could </a:t>
            </a:r>
            <a:r>
              <a:rPr lang="en-GB" dirty="0"/>
              <a:t>intervene and give a subsidy equal to the external benefit.  </a:t>
            </a:r>
          </a:p>
          <a:p>
            <a:pPr>
              <a:lnSpc>
                <a:spcPct val="9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6639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PUBLIC GOODS ARE NOT PROVIDED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All public goods have three characteristics: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A consumer can use it without reducing the amount available to others.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The producer (i.e. government) cannot exclude consumers from using it.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A consumer cannot choose to consume the product.</a:t>
            </a:r>
          </a:p>
          <a:p>
            <a:pPr lvl="1" eaLnBrk="1" hangingPunct="1">
              <a:lnSpc>
                <a:spcPct val="90000"/>
              </a:lnSpc>
            </a:pPr>
            <a:endParaRPr lang="en-GB" sz="1800" dirty="0"/>
          </a:p>
          <a:p>
            <a:r>
              <a:rPr lang="en-GB" dirty="0"/>
              <a:t>Public goods cannot be provided by a free market system because of the FREE RIDER PROBLEM.</a:t>
            </a:r>
          </a:p>
          <a:p>
            <a:endParaRPr lang="en-GB" dirty="0"/>
          </a:p>
          <a:p>
            <a:r>
              <a:rPr lang="en-GB" dirty="0"/>
              <a:t>Government need to provide them and pay for them through taxation.</a:t>
            </a:r>
          </a:p>
          <a:p>
            <a:pPr>
              <a:lnSpc>
                <a:spcPct val="90000"/>
              </a:lnSpc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520309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MERIT GOODS ARE NOT PROVIDED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807361"/>
            <a:ext cx="7560839" cy="4717983"/>
          </a:xfrm>
        </p:spPr>
        <p:txBody>
          <a:bodyPr anchor="t">
            <a:normAutofit fontScale="92500" lnSpcReduction="10000"/>
          </a:bodyPr>
          <a:lstStyle/>
          <a:p>
            <a:pPr eaLnBrk="1" hangingPunct="1"/>
            <a:r>
              <a:rPr lang="en-GB" sz="1700" dirty="0" smtClean="0"/>
              <a:t>These are given to people who merit them, either free or at a reduced price.</a:t>
            </a:r>
          </a:p>
          <a:p>
            <a:pPr eaLnBrk="1" hangingPunct="1"/>
            <a:endParaRPr lang="en-GB" sz="1700" dirty="0" smtClean="0"/>
          </a:p>
          <a:p>
            <a:pPr eaLnBrk="1" hangingPunct="1"/>
            <a:r>
              <a:rPr lang="en-GB" sz="1700" dirty="0" smtClean="0"/>
              <a:t>They differ from public goods in that they are:</a:t>
            </a:r>
          </a:p>
          <a:p>
            <a:pPr lvl="1" eaLnBrk="1" hangingPunct="1"/>
            <a:r>
              <a:rPr lang="en-GB" sz="1700" dirty="0" smtClean="0"/>
              <a:t>Rival – if you are using it someone else can’t.</a:t>
            </a:r>
          </a:p>
          <a:p>
            <a:pPr lvl="1" eaLnBrk="1" hangingPunct="1"/>
            <a:r>
              <a:rPr lang="en-GB" sz="1700" dirty="0" smtClean="0"/>
              <a:t>Excludable – you can be excluded from using it</a:t>
            </a:r>
          </a:p>
          <a:p>
            <a:pPr lvl="1" eaLnBrk="1" hangingPunct="1"/>
            <a:r>
              <a:rPr lang="en-GB" sz="1700" dirty="0" err="1" smtClean="0"/>
              <a:t>Rejectable</a:t>
            </a:r>
            <a:r>
              <a:rPr lang="en-GB" sz="1700" dirty="0" smtClean="0"/>
              <a:t> – in most cases the consumer can decide not to use the service.</a:t>
            </a:r>
          </a:p>
          <a:p>
            <a:pPr lvl="1" eaLnBrk="1" hangingPunct="1"/>
            <a:endParaRPr lang="en-GB" sz="1700" dirty="0"/>
          </a:p>
          <a:p>
            <a:r>
              <a:rPr lang="en-GB" dirty="0"/>
              <a:t>In a free market economy there would be wide differences in income and wealth so that people on low incomes could not afford certain desirable services.</a:t>
            </a:r>
          </a:p>
          <a:p>
            <a:endParaRPr lang="en-GB" dirty="0"/>
          </a:p>
          <a:p>
            <a:r>
              <a:rPr lang="en-GB" dirty="0"/>
              <a:t>In a mixed economy the government will intervene to provide things such as education and healthcare </a:t>
            </a:r>
          </a:p>
          <a:p>
            <a:pPr lvl="1" eaLnBrk="1" hangingPunct="1"/>
            <a:endParaRPr lang="en-GB" sz="1700" dirty="0" smtClean="0"/>
          </a:p>
        </p:txBody>
      </p:sp>
    </p:spTree>
    <p:extLst>
      <p:ext uri="{BB962C8B-B14F-4D97-AF65-F5344CB8AC3E}">
        <p14:creationId xmlns:p14="http://schemas.microsoft.com/office/powerpoint/2010/main" val="4138143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INEQUALITIES OF INCOME AND WEALTH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en-GB" dirty="0"/>
              <a:t>TOPIC 4</a:t>
            </a:r>
          </a:p>
          <a:p>
            <a:pPr algn="r"/>
            <a:r>
              <a:rPr lang="en-GB" dirty="0"/>
              <a:t>The UK Economy (Macroeconomics)</a:t>
            </a:r>
          </a:p>
        </p:txBody>
      </p:sp>
    </p:spTree>
    <p:extLst>
      <p:ext uri="{BB962C8B-B14F-4D97-AF65-F5344CB8AC3E}">
        <p14:creationId xmlns:p14="http://schemas.microsoft.com/office/powerpoint/2010/main" val="26533064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INCOME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It includes:</a:t>
            </a:r>
            <a:endParaRPr lang="en-GB" dirty="0"/>
          </a:p>
          <a:p>
            <a:pPr lvl="1"/>
            <a:r>
              <a:rPr lang="en-GB" dirty="0"/>
              <a:t>Investment</a:t>
            </a:r>
          </a:p>
          <a:p>
            <a:pPr lvl="1"/>
            <a:r>
              <a:rPr lang="en-GB" dirty="0"/>
              <a:t>Work</a:t>
            </a:r>
          </a:p>
          <a:p>
            <a:pPr lvl="1"/>
            <a:r>
              <a:rPr lang="en-GB" dirty="0"/>
              <a:t>Social </a:t>
            </a:r>
            <a:r>
              <a:rPr lang="en-GB" dirty="0" smtClean="0"/>
              <a:t>Benefits</a:t>
            </a:r>
            <a:endParaRPr lang="en-GB" dirty="0"/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r>
              <a:rPr lang="en-GB" dirty="0" smtClean="0"/>
              <a:t>UNEVEN DISTRIBUTION</a:t>
            </a:r>
          </a:p>
          <a:p>
            <a:pPr marL="57150" indent="0">
              <a:buNone/>
            </a:pPr>
            <a:endParaRPr lang="en-GB" dirty="0"/>
          </a:p>
          <a:p>
            <a:r>
              <a:rPr lang="en-GB" dirty="0"/>
              <a:t>This is because of</a:t>
            </a:r>
            <a:r>
              <a:rPr lang="en-GB" dirty="0" smtClean="0"/>
              <a:t>:</a:t>
            </a:r>
            <a:endParaRPr lang="en-GB" dirty="0"/>
          </a:p>
          <a:p>
            <a:pPr lvl="1"/>
            <a:r>
              <a:rPr lang="en-GB" dirty="0"/>
              <a:t>Age and unemployment</a:t>
            </a:r>
          </a:p>
          <a:p>
            <a:pPr lvl="1"/>
            <a:r>
              <a:rPr lang="en-GB" dirty="0"/>
              <a:t>Uneven distribution of skills and talents</a:t>
            </a:r>
          </a:p>
          <a:p>
            <a:pPr lvl="1"/>
            <a:r>
              <a:rPr lang="en-GB" dirty="0"/>
              <a:t>Different education opportunities </a:t>
            </a:r>
          </a:p>
          <a:p>
            <a:pPr lvl="1"/>
            <a:r>
              <a:rPr lang="en-GB" dirty="0"/>
              <a:t>Unequal ownership of wealth</a:t>
            </a:r>
          </a:p>
          <a:p>
            <a:pPr marL="5715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0793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WIDENING OF THE </a:t>
            </a:r>
            <a:r>
              <a:rPr lang="en-GB" dirty="0" smtClean="0"/>
              <a:t>GAP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 smtClean="0"/>
              <a:t>The </a:t>
            </a:r>
            <a:r>
              <a:rPr lang="en-GB" dirty="0"/>
              <a:t>gap between rich and poor has widened since the 1980s because: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Few jobs in manufacturing but more in service industries, which tend to be part-time and low paid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Reduced bargaining power for workers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An ageing population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More regressive taxation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8185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WEALTH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90000"/>
              </a:lnSpc>
            </a:pPr>
            <a:r>
              <a:rPr lang="en-GB" dirty="0"/>
              <a:t>This is what people own.  </a:t>
            </a:r>
            <a:r>
              <a:rPr lang="en-GB" dirty="0" smtClean="0"/>
              <a:t>It </a:t>
            </a:r>
            <a:r>
              <a:rPr lang="en-GB" dirty="0"/>
              <a:t>refers to their assets e.g. house, bank account, shares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It is unevenly distributed by:</a:t>
            </a:r>
          </a:p>
          <a:p>
            <a:pPr lvl="1"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Savings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Inheritance</a:t>
            </a:r>
          </a:p>
        </p:txBody>
      </p:sp>
    </p:spTree>
    <p:extLst>
      <p:ext uri="{BB962C8B-B14F-4D97-AF65-F5344CB8AC3E}">
        <p14:creationId xmlns:p14="http://schemas.microsoft.com/office/powerpoint/2010/main" val="14333905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GOVERNMENT POLICIES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GB" dirty="0"/>
              <a:t>Introduction of National Minimum Wage</a:t>
            </a:r>
          </a:p>
          <a:p>
            <a:r>
              <a:rPr lang="en-GB" dirty="0"/>
              <a:t>Helping people into employment</a:t>
            </a:r>
          </a:p>
          <a:p>
            <a:r>
              <a:rPr lang="en-GB" dirty="0"/>
              <a:t>Providing job training</a:t>
            </a:r>
          </a:p>
          <a:p>
            <a:r>
              <a:rPr lang="en-GB" dirty="0"/>
              <a:t>More progressive taxation on income and wealth</a:t>
            </a:r>
          </a:p>
          <a:p>
            <a:r>
              <a:rPr lang="en-GB" dirty="0"/>
              <a:t>Reducing tax and National Insurance for those on low incomes</a:t>
            </a:r>
          </a:p>
          <a:p>
            <a:r>
              <a:rPr lang="en-GB" dirty="0"/>
              <a:t>Restructuring welfare payments</a:t>
            </a:r>
          </a:p>
          <a:p>
            <a:r>
              <a:rPr lang="en-GB" dirty="0"/>
              <a:t>Providing more merit goods or increasing cut off points for free provision</a:t>
            </a:r>
          </a:p>
        </p:txBody>
      </p:sp>
    </p:spTree>
    <p:extLst>
      <p:ext uri="{BB962C8B-B14F-4D97-AF65-F5344CB8AC3E}">
        <p14:creationId xmlns:p14="http://schemas.microsoft.com/office/powerpoint/2010/main" val="15616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FISCAL POLICY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/>
              <a:t>Fiscal policy is when the government changes the level of its spending or the level of taxation to influence the economy.</a:t>
            </a:r>
          </a:p>
          <a:p>
            <a:endParaRPr lang="en-GB" dirty="0"/>
          </a:p>
          <a:p>
            <a:r>
              <a:rPr lang="en-GB" dirty="0"/>
              <a:t>The policy aims to change the level of aggregate demand.</a:t>
            </a:r>
          </a:p>
        </p:txBody>
      </p:sp>
    </p:spTree>
    <p:extLst>
      <p:ext uri="{BB962C8B-B14F-4D97-AF65-F5344CB8AC3E}">
        <p14:creationId xmlns:p14="http://schemas.microsoft.com/office/powerpoint/2010/main" val="333895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CASE AGAINST INTERVENTION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/>
              <a:t>More taxation will have to be paid – less incentive to work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Reduced incentives would lower National Income</a:t>
            </a:r>
          </a:p>
        </p:txBody>
      </p:sp>
    </p:spTree>
    <p:extLst>
      <p:ext uri="{BB962C8B-B14F-4D97-AF65-F5344CB8AC3E}">
        <p14:creationId xmlns:p14="http://schemas.microsoft.com/office/powerpoint/2010/main" val="11021503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REGIONAL POLICY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TOPIC 4</a:t>
            </a:r>
          </a:p>
          <a:p>
            <a:r>
              <a:rPr lang="en-GB" dirty="0"/>
              <a:t>The UK Economy (Macroeconomics)</a:t>
            </a:r>
          </a:p>
        </p:txBody>
      </p:sp>
    </p:spTree>
    <p:extLst>
      <p:ext uri="{BB962C8B-B14F-4D97-AF65-F5344CB8AC3E}">
        <p14:creationId xmlns:p14="http://schemas.microsoft.com/office/powerpoint/2010/main" val="32160159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 smtClean="0"/>
              <a:t>Differences in prosperity exist between different parts of the country.</a:t>
            </a:r>
          </a:p>
          <a:p>
            <a:endParaRPr lang="en-GB" dirty="0"/>
          </a:p>
          <a:p>
            <a:pPr lvl="1"/>
            <a:r>
              <a:rPr lang="en-GB" dirty="0" smtClean="0"/>
              <a:t>Areas of industrial decline/ no new industry</a:t>
            </a:r>
          </a:p>
          <a:p>
            <a:pPr lvl="1"/>
            <a:r>
              <a:rPr lang="en-GB" dirty="0" smtClean="0"/>
              <a:t>North/South divide</a:t>
            </a:r>
          </a:p>
        </p:txBody>
      </p:sp>
    </p:spTree>
    <p:extLst>
      <p:ext uri="{BB962C8B-B14F-4D97-AF65-F5344CB8AC3E}">
        <p14:creationId xmlns:p14="http://schemas.microsoft.com/office/powerpoint/2010/main" val="23850563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INTERVENTION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r>
              <a:rPr lang="en-GB" dirty="0" smtClean="0"/>
              <a:t>Labour is geographically immobile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Areas need new infrastructure to be made attractive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Training required for occupational immobile workforce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AGAINST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 anchor="t"/>
          <a:lstStyle/>
          <a:p>
            <a:r>
              <a:rPr lang="en-GB" dirty="0" smtClean="0"/>
              <a:t>Wage rates will be less in poor areas therefore attracting investments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Prosperous regions become costly and congested – driving business away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8272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Previous and Current Assistance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 smtClean="0"/>
              <a:t>Regional Selective Assistance</a:t>
            </a:r>
          </a:p>
          <a:p>
            <a:r>
              <a:rPr lang="en-GB" dirty="0" smtClean="0"/>
              <a:t>Regional Enterprise Grants</a:t>
            </a:r>
          </a:p>
          <a:p>
            <a:r>
              <a:rPr lang="en-GB" dirty="0" smtClean="0"/>
              <a:t>Highlands &amp; Islands Enterprise</a:t>
            </a:r>
          </a:p>
          <a:p>
            <a:r>
              <a:rPr lang="en-GB" dirty="0" smtClean="0"/>
              <a:t>Local Enterprise Companies</a:t>
            </a:r>
          </a:p>
          <a:p>
            <a:r>
              <a:rPr lang="en-GB" dirty="0" smtClean="0"/>
              <a:t>Locate in Scotland</a:t>
            </a:r>
          </a:p>
          <a:p>
            <a:r>
              <a:rPr lang="en-GB" dirty="0" smtClean="0"/>
              <a:t>European Regional Development Fund</a:t>
            </a:r>
          </a:p>
          <a:p>
            <a:r>
              <a:rPr lang="en-GB" dirty="0" smtClean="0"/>
              <a:t>New Assistance?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See notes (93-94)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5725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SCOTTISH ECONOMY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TOPIC 4</a:t>
            </a:r>
          </a:p>
          <a:p>
            <a:r>
              <a:rPr lang="en-GB" dirty="0"/>
              <a:t>The UK Economy (Macroeconomics)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7736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 smtClean="0"/>
              <a:t>OUTPUT</a:t>
            </a:r>
          </a:p>
          <a:p>
            <a:pPr lvl="1"/>
            <a:r>
              <a:rPr lang="en-GB" dirty="0" smtClean="0"/>
              <a:t>Increase in services and energy versus a decrease in manufacturing.</a:t>
            </a:r>
          </a:p>
          <a:p>
            <a:pPr lvl="1"/>
            <a:r>
              <a:rPr lang="en-GB" dirty="0" smtClean="0"/>
              <a:t>This can also be reflected in employment figures.</a:t>
            </a:r>
          </a:p>
          <a:p>
            <a:pPr lvl="1"/>
            <a:endParaRPr lang="en-GB" dirty="0"/>
          </a:p>
          <a:p>
            <a:r>
              <a:rPr lang="en-GB" dirty="0" smtClean="0"/>
              <a:t>REGIONS</a:t>
            </a:r>
          </a:p>
          <a:p>
            <a:pPr lvl="1"/>
            <a:r>
              <a:rPr lang="en-GB" dirty="0" err="1" smtClean="0"/>
              <a:t>Lothians</a:t>
            </a:r>
            <a:r>
              <a:rPr lang="en-GB" dirty="0" smtClean="0"/>
              <a:t> and Borders higher GDP – service sector</a:t>
            </a:r>
          </a:p>
          <a:p>
            <a:pPr lvl="1"/>
            <a:r>
              <a:rPr lang="en-GB" dirty="0" smtClean="0"/>
              <a:t>Grampian higher GDP – oil and gas revenues</a:t>
            </a:r>
          </a:p>
          <a:p>
            <a:pPr lvl="1"/>
            <a:r>
              <a:rPr lang="en-GB" dirty="0" smtClean="0"/>
              <a:t>Strathclyde and Tayside GDP has fallen – manufacturing sector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286521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 smtClean="0"/>
              <a:t>FOREIGN FIRMS</a:t>
            </a:r>
          </a:p>
          <a:p>
            <a:pPr lvl="1"/>
            <a:r>
              <a:rPr lang="en-GB" dirty="0" smtClean="0"/>
              <a:t>These firms are very important to Scotland, around 10% of manufacturing firms are foreign owned. </a:t>
            </a:r>
          </a:p>
          <a:p>
            <a:pPr lvl="1"/>
            <a:r>
              <a:rPr lang="en-GB" dirty="0" smtClean="0"/>
              <a:t>Proportion of Scots employed is higher than UK average.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Advantages for firms</a:t>
            </a:r>
          </a:p>
          <a:p>
            <a:pPr lvl="2"/>
            <a:r>
              <a:rPr lang="en-GB" dirty="0" smtClean="0"/>
              <a:t>Skilled labour</a:t>
            </a:r>
          </a:p>
          <a:p>
            <a:pPr lvl="2"/>
            <a:r>
              <a:rPr lang="en-GB" dirty="0" smtClean="0"/>
              <a:t>Inside EU</a:t>
            </a:r>
          </a:p>
          <a:p>
            <a:pPr lvl="2"/>
            <a:r>
              <a:rPr lang="en-GB" dirty="0" smtClean="0"/>
              <a:t>Good infrastructure</a:t>
            </a:r>
          </a:p>
          <a:p>
            <a:pPr lvl="2"/>
            <a:r>
              <a:rPr lang="en-GB" dirty="0" err="1" smtClean="0"/>
              <a:t>Govt</a:t>
            </a:r>
            <a:r>
              <a:rPr lang="en-GB" dirty="0" smtClean="0"/>
              <a:t> incentives</a:t>
            </a:r>
          </a:p>
          <a:p>
            <a:pPr lvl="2"/>
            <a:r>
              <a:rPr lang="en-GB" dirty="0" smtClean="0"/>
              <a:t>External Economies of Scale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6816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dirty="0" smtClean="0"/>
              <a:t>ADVANTAGES FOR SCOTLAND</a:t>
            </a:r>
            <a:endParaRPr lang="en-GB" sz="14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r>
              <a:rPr lang="en-GB" dirty="0" smtClean="0"/>
              <a:t>Employment</a:t>
            </a:r>
          </a:p>
          <a:p>
            <a:r>
              <a:rPr lang="en-GB" dirty="0" smtClean="0"/>
              <a:t>Firms with advanced skills</a:t>
            </a:r>
          </a:p>
          <a:p>
            <a:r>
              <a:rPr lang="en-GB" dirty="0" smtClean="0"/>
              <a:t>Profitable companies</a:t>
            </a:r>
          </a:p>
          <a:p>
            <a:r>
              <a:rPr lang="en-GB" dirty="0" smtClean="0"/>
              <a:t>Boosts exports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1200" dirty="0" smtClean="0"/>
              <a:t>DISADVANTAGES FOR SCOTLAND</a:t>
            </a:r>
            <a:endParaRPr lang="en-GB" sz="1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 anchor="t"/>
          <a:lstStyle/>
          <a:p>
            <a:r>
              <a:rPr lang="en-GB" dirty="0" smtClean="0"/>
              <a:t>R&amp;D carried out in other countries</a:t>
            </a:r>
          </a:p>
          <a:p>
            <a:r>
              <a:rPr lang="en-GB" dirty="0" smtClean="0"/>
              <a:t>Squeeze on firms in times of recession</a:t>
            </a:r>
          </a:p>
          <a:p>
            <a:r>
              <a:rPr lang="en-GB" dirty="0" smtClean="0"/>
              <a:t>Potential for grants to stop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25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MACROECONOMIC OBJECTIVES AND FISCAL POLICY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 anchor="t"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GB" dirty="0"/>
              <a:t>UNEMPLOYMENT</a:t>
            </a:r>
          </a:p>
          <a:p>
            <a:pPr marL="0" indent="0">
              <a:buNone/>
            </a:pPr>
            <a:r>
              <a:rPr lang="en-GB" dirty="0" smtClean="0"/>
              <a:t>High </a:t>
            </a:r>
            <a:r>
              <a:rPr lang="en-GB" dirty="0"/>
              <a:t>unemployment occurs because of insufficient demand in the </a:t>
            </a:r>
            <a:r>
              <a:rPr lang="en-GB" dirty="0" smtClean="0"/>
              <a:t>economy.</a:t>
            </a:r>
            <a:r>
              <a:rPr lang="en-GB" dirty="0"/>
              <a:t> </a:t>
            </a:r>
            <a:r>
              <a:rPr lang="en-GB" dirty="0" smtClean="0"/>
              <a:t>They </a:t>
            </a:r>
            <a:r>
              <a:rPr lang="en-GB" dirty="0"/>
              <a:t>could increase demand by</a:t>
            </a:r>
            <a:r>
              <a:rPr lang="en-GB" dirty="0" smtClean="0"/>
              <a:t>:</a:t>
            </a:r>
          </a:p>
          <a:p>
            <a:pPr marL="609600" indent="-609600">
              <a:lnSpc>
                <a:spcPct val="90000"/>
              </a:lnSpc>
              <a:buFontTx/>
              <a:buAutoNum type="alphaLcParenBoth"/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Spending </a:t>
            </a:r>
            <a:r>
              <a:rPr lang="en-GB" dirty="0"/>
              <a:t>more itself. (G</a:t>
            </a:r>
            <a:r>
              <a:rPr lang="en-GB" dirty="0" smtClean="0"/>
              <a:t>)</a:t>
            </a:r>
            <a:endParaRPr lang="en-GB" dirty="0"/>
          </a:p>
          <a:p>
            <a:pPr marL="990600" lvl="1" indent="-533400">
              <a:lnSpc>
                <a:spcPct val="90000"/>
              </a:lnSpc>
            </a:pPr>
            <a:r>
              <a:rPr lang="en-GB" dirty="0"/>
              <a:t>They could increase capital spending e.g. new </a:t>
            </a:r>
            <a:r>
              <a:rPr lang="en-GB" dirty="0" smtClean="0"/>
              <a:t>hospitals or current </a:t>
            </a:r>
            <a:r>
              <a:rPr lang="en-GB" dirty="0"/>
              <a:t>spending e.g. employing </a:t>
            </a:r>
            <a:r>
              <a:rPr lang="en-GB" dirty="0" smtClean="0"/>
              <a:t>more.  </a:t>
            </a:r>
            <a:r>
              <a:rPr lang="en-GB" dirty="0"/>
              <a:t>This would be an </a:t>
            </a:r>
            <a:r>
              <a:rPr lang="en-GB" dirty="0" smtClean="0"/>
              <a:t>injection.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Reducing </a:t>
            </a:r>
            <a:r>
              <a:rPr lang="en-GB" dirty="0" smtClean="0"/>
              <a:t>taxation</a:t>
            </a:r>
            <a:endParaRPr lang="en-GB" dirty="0"/>
          </a:p>
          <a:p>
            <a:pPr marL="990600" lvl="1" indent="-533400">
              <a:lnSpc>
                <a:spcPct val="90000"/>
              </a:lnSpc>
            </a:pPr>
            <a:r>
              <a:rPr lang="en-GB" dirty="0"/>
              <a:t>Reducing corporation tax may increase investment from firms (I) or by reducing income tax will mean consumers will have more to spend (C)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74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MACROECONOMIC OBJECTIVES AND FISCAL POLICY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 marL="609600" indent="-609600">
              <a:buFontTx/>
              <a:buAutoNum type="arabicPeriod" startAt="2"/>
            </a:pPr>
            <a:r>
              <a:rPr lang="en-GB" dirty="0" smtClean="0"/>
              <a:t>INFLATION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If there is inflation in the economy then there is too much aggregate demand, the government will try to cut demand by;</a:t>
            </a:r>
          </a:p>
          <a:p>
            <a:pPr marL="609600" indent="-609600"/>
            <a:endParaRPr lang="en-GB" dirty="0"/>
          </a:p>
          <a:p>
            <a:pPr marL="990600" lvl="1" indent="-533400"/>
            <a:r>
              <a:rPr lang="en-GB" dirty="0"/>
              <a:t>Cutting its own spending (</a:t>
            </a:r>
            <a:r>
              <a:rPr lang="en-GB" dirty="0" smtClean="0"/>
              <a:t>G</a:t>
            </a:r>
            <a:r>
              <a:rPr lang="en-GB" dirty="0"/>
              <a:t>)</a:t>
            </a:r>
          </a:p>
          <a:p>
            <a:pPr marL="990600" lvl="1" indent="-533400"/>
            <a:r>
              <a:rPr lang="en-GB" dirty="0"/>
              <a:t>Increasing taxation to cut consumer spending (C) or investment by firms.  (I)</a:t>
            </a:r>
          </a:p>
        </p:txBody>
      </p:sp>
    </p:spTree>
    <p:extLst>
      <p:ext uri="{BB962C8B-B14F-4D97-AF65-F5344CB8AC3E}">
        <p14:creationId xmlns:p14="http://schemas.microsoft.com/office/powerpoint/2010/main" val="199366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PROBLEMS WITH FISCAL POLICY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09443" y="1807361"/>
            <a:ext cx="7125112" cy="4357943"/>
          </a:xfrm>
        </p:spPr>
        <p:txBody>
          <a:bodyPr anchor="t">
            <a:noAutofit/>
          </a:bodyPr>
          <a:lstStyle/>
          <a:p>
            <a:pPr marL="533400" indent="-533400">
              <a:lnSpc>
                <a:spcPct val="90000"/>
              </a:lnSpc>
              <a:buFontTx/>
              <a:buAutoNum type="alphaLcParenBoth"/>
            </a:pPr>
            <a:r>
              <a:rPr lang="en-GB" sz="1600" dirty="0"/>
              <a:t>CONFLICTING OBJECTIVES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GB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600" dirty="0"/>
              <a:t>A policy that wants to raise demand to increase employment and encourage economic growth could</a:t>
            </a:r>
            <a:r>
              <a:rPr lang="en-GB" sz="1600" dirty="0" smtClean="0"/>
              <a:t>;</a:t>
            </a:r>
            <a:endParaRPr lang="en-GB" sz="1600" dirty="0"/>
          </a:p>
          <a:p>
            <a:pPr marL="914400" lvl="1" indent="-457200">
              <a:lnSpc>
                <a:spcPct val="90000"/>
              </a:lnSpc>
            </a:pPr>
            <a:r>
              <a:rPr lang="en-GB" dirty="0"/>
              <a:t>Worsen the balance of </a:t>
            </a:r>
            <a:r>
              <a:rPr lang="en-GB" dirty="0" smtClean="0"/>
              <a:t>payments</a:t>
            </a:r>
          </a:p>
          <a:p>
            <a:pPr marL="914400" lvl="1" indent="-457200">
              <a:lnSpc>
                <a:spcPct val="90000"/>
              </a:lnSpc>
            </a:pPr>
            <a:r>
              <a:rPr lang="en-GB" dirty="0" smtClean="0"/>
              <a:t>Cause inflation</a:t>
            </a:r>
          </a:p>
          <a:p>
            <a:pPr marL="914400" lvl="1" indent="-457200">
              <a:lnSpc>
                <a:spcPct val="90000"/>
              </a:lnSpc>
            </a:pPr>
            <a:endParaRPr lang="en-GB" dirty="0" smtClean="0"/>
          </a:p>
          <a:p>
            <a:pPr marL="57150" indent="0">
              <a:lnSpc>
                <a:spcPct val="90000"/>
              </a:lnSpc>
              <a:buNone/>
            </a:pPr>
            <a:r>
              <a:rPr lang="en-GB" sz="1600" dirty="0" smtClean="0"/>
              <a:t>A policy </a:t>
            </a:r>
            <a:r>
              <a:rPr lang="en-GB" sz="1600" dirty="0"/>
              <a:t>used to reduce </a:t>
            </a:r>
            <a:r>
              <a:rPr lang="en-GB" sz="1600" dirty="0" smtClean="0"/>
              <a:t>inflation could;</a:t>
            </a:r>
            <a:endParaRPr lang="en-GB" sz="1600" dirty="0"/>
          </a:p>
          <a:p>
            <a:endParaRPr lang="en-GB" sz="1600" dirty="0"/>
          </a:p>
          <a:p>
            <a:pPr lvl="1"/>
            <a:r>
              <a:rPr lang="en-GB" dirty="0"/>
              <a:t>Cause </a:t>
            </a:r>
            <a:r>
              <a:rPr lang="en-GB" dirty="0" smtClean="0"/>
              <a:t>unemployment</a:t>
            </a:r>
            <a:endParaRPr lang="en-GB" dirty="0"/>
          </a:p>
          <a:p>
            <a:pPr lvl="1"/>
            <a:r>
              <a:rPr lang="en-GB" dirty="0"/>
              <a:t>Lower economic growth</a:t>
            </a:r>
          </a:p>
          <a:p>
            <a:pPr marL="514350" indent="-457200">
              <a:lnSpc>
                <a:spcPct val="90000"/>
              </a:lnSpc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219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 WITH FISCAL POLICY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pPr marL="539750" indent="-539750">
              <a:lnSpc>
                <a:spcPct val="90000"/>
              </a:lnSpc>
              <a:buFontTx/>
              <a:buAutoNum type="alphaLcParenBoth" startAt="2"/>
            </a:pPr>
            <a:r>
              <a:rPr lang="en-GB" dirty="0" smtClean="0"/>
              <a:t>FORECASTING THE REQUIRED CHANGE IN DEMAND</a:t>
            </a:r>
          </a:p>
          <a:p>
            <a:pPr marL="539750" indent="-539750">
              <a:lnSpc>
                <a:spcPct val="90000"/>
              </a:lnSpc>
              <a:buFontTx/>
              <a:buNone/>
            </a:pPr>
            <a:endParaRPr lang="en-GB" dirty="0"/>
          </a:p>
          <a:p>
            <a:pPr marL="539750" indent="-539750">
              <a:lnSpc>
                <a:spcPct val="90000"/>
              </a:lnSpc>
            </a:pPr>
            <a:r>
              <a:rPr lang="en-GB" dirty="0"/>
              <a:t>The data used to make plans </a:t>
            </a:r>
            <a:r>
              <a:rPr lang="en-GB" dirty="0" smtClean="0"/>
              <a:t>is </a:t>
            </a:r>
            <a:r>
              <a:rPr lang="en-GB" dirty="0"/>
              <a:t>not always </a:t>
            </a:r>
            <a:r>
              <a:rPr lang="en-GB" dirty="0" smtClean="0"/>
              <a:t>reliable</a:t>
            </a:r>
            <a:endParaRPr lang="en-GB" dirty="0"/>
          </a:p>
          <a:p>
            <a:pPr marL="539750" indent="-539750">
              <a:lnSpc>
                <a:spcPct val="90000"/>
              </a:lnSpc>
            </a:pPr>
            <a:r>
              <a:rPr lang="en-GB" dirty="0"/>
              <a:t>It is difficult to predict the multiplier effect of increasing G or reducing </a:t>
            </a:r>
            <a:r>
              <a:rPr lang="en-GB" dirty="0" smtClean="0"/>
              <a:t>T</a:t>
            </a:r>
            <a:endParaRPr lang="en-GB" dirty="0"/>
          </a:p>
          <a:p>
            <a:pPr marL="539750" indent="-539750">
              <a:lnSpc>
                <a:spcPct val="90000"/>
              </a:lnSpc>
            </a:pPr>
            <a:r>
              <a:rPr lang="en-GB" dirty="0" smtClean="0"/>
              <a:t>Difficult </a:t>
            </a:r>
            <a:r>
              <a:rPr lang="en-GB" dirty="0"/>
              <a:t>to estimate when the policy will take </a:t>
            </a:r>
            <a:r>
              <a:rPr lang="en-GB" dirty="0" smtClean="0"/>
              <a:t>effect</a:t>
            </a:r>
          </a:p>
          <a:p>
            <a:pPr marL="539750" indent="-539750">
              <a:lnSpc>
                <a:spcPct val="90000"/>
              </a:lnSpc>
            </a:pPr>
            <a:endParaRPr lang="en-GB" dirty="0"/>
          </a:p>
          <a:p>
            <a:pPr marL="609600" indent="-609600">
              <a:buFontTx/>
              <a:buAutoNum type="alphaLcParenBoth" startAt="3"/>
            </a:pPr>
            <a:r>
              <a:rPr lang="en-GB" dirty="0" smtClean="0"/>
              <a:t>FINE TUNING</a:t>
            </a:r>
          </a:p>
          <a:p>
            <a:pPr marL="609600" indent="-609600">
              <a:buFontTx/>
              <a:buNone/>
            </a:pPr>
            <a:endParaRPr lang="en-GB" dirty="0"/>
          </a:p>
          <a:p>
            <a:pPr marL="609600" indent="-609600"/>
            <a:r>
              <a:rPr lang="en-GB" dirty="0"/>
              <a:t>As fiscal policy is not a precise </a:t>
            </a:r>
            <a:r>
              <a:rPr lang="en-GB" dirty="0" smtClean="0"/>
              <a:t>instrument. This </a:t>
            </a:r>
            <a:r>
              <a:rPr lang="en-GB" dirty="0"/>
              <a:t>is because either too little demand was injected so unemployment remained or too much was injected and inflation occurred. </a:t>
            </a:r>
          </a:p>
          <a:p>
            <a:pPr marL="539750" indent="-539750">
              <a:lnSpc>
                <a:spcPct val="9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06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2608</Words>
  <Application>Microsoft Office PowerPoint</Application>
  <PresentationFormat>On-screen Show (4:3)</PresentationFormat>
  <Paragraphs>451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Autumn</vt:lpstr>
      <vt:lpstr>GOVERNMENT ECONOMIC POLICIES</vt:lpstr>
      <vt:lpstr>DEMAND SIDE OF THE ECONOMY</vt:lpstr>
      <vt:lpstr>SUPPLY SIDE OF THE ECONOMY</vt:lpstr>
      <vt:lpstr>DEMAND SIDE POLIICES   (Fiscal and Monetary)</vt:lpstr>
      <vt:lpstr>FISCAL POLICY</vt:lpstr>
      <vt:lpstr>MACROECONOMIC OBJECTIVES AND FISCAL POLICY</vt:lpstr>
      <vt:lpstr>MACROECONOMIC OBJECTIVES AND FISCAL POLICY</vt:lpstr>
      <vt:lpstr>PROBLEMS WITH FISCAL POLICY</vt:lpstr>
      <vt:lpstr>PROBLEMS WITH FISCAL POLICY</vt:lpstr>
      <vt:lpstr>MONETARY POLICY</vt:lpstr>
      <vt:lpstr>MONETARY POLICY AND GOVERNMENT OBJECTIVES</vt:lpstr>
      <vt:lpstr>PowerPoint Presentation</vt:lpstr>
      <vt:lpstr>PowerPoint Presentation</vt:lpstr>
      <vt:lpstr>INTEREST RATES AND INFLATION</vt:lpstr>
      <vt:lpstr>Supply Side Policies</vt:lpstr>
      <vt:lpstr>PRODUCT MARKETS</vt:lpstr>
      <vt:lpstr>LABOUR MARKETS</vt:lpstr>
      <vt:lpstr>ECONOMIC GROWTH</vt:lpstr>
      <vt:lpstr>WHAT IS ECONOMIC GROWTH?</vt:lpstr>
      <vt:lpstr>CAUSES OF ECONOMIC GROWTH</vt:lpstr>
      <vt:lpstr>CAUSES OF ECONOMIC GROWTH</vt:lpstr>
      <vt:lpstr>ACTUAL GROWTH</vt:lpstr>
      <vt:lpstr>GOVERNMENT POLICY</vt:lpstr>
      <vt:lpstr> GROWTH</vt:lpstr>
      <vt:lpstr>SOURCES OF GROWTH</vt:lpstr>
      <vt:lpstr>ENVIRONMENT POLICY</vt:lpstr>
      <vt:lpstr>ENVIRONMENT PROBLEMS</vt:lpstr>
      <vt:lpstr>MARKET BASED POLICIES</vt:lpstr>
      <vt:lpstr>NON-MARKET POLICIES</vt:lpstr>
      <vt:lpstr>OTHER FACTORS</vt:lpstr>
      <vt:lpstr>MARKET FAILURE</vt:lpstr>
      <vt:lpstr>WHAT IS MARKET FAILURE?</vt:lpstr>
      <vt:lpstr>RESTRICTED COMPETITION</vt:lpstr>
      <vt:lpstr>PowerPoint Presentation</vt:lpstr>
      <vt:lpstr>PowerPoint Presentation</vt:lpstr>
      <vt:lpstr>PowerPoint Presentation</vt:lpstr>
      <vt:lpstr>PowerPoint Presentation</vt:lpstr>
      <vt:lpstr>EXTERNAL COSTS AND BENEFITS</vt:lpstr>
      <vt:lpstr>COSTS</vt:lpstr>
      <vt:lpstr>BENEFITS</vt:lpstr>
      <vt:lpstr>EXTERNAL COSTS AND MARKET FAILURE</vt:lpstr>
      <vt:lpstr>EXTERNAL BENEFITS AND MARKET FAILURE</vt:lpstr>
      <vt:lpstr>PUBLIC GOODS ARE NOT PROVIDED</vt:lpstr>
      <vt:lpstr>MERIT GOODS ARE NOT PROVIDED</vt:lpstr>
      <vt:lpstr>INEQUALITIES OF INCOME AND WEALTH</vt:lpstr>
      <vt:lpstr>INCOME</vt:lpstr>
      <vt:lpstr>PowerPoint Presentation</vt:lpstr>
      <vt:lpstr>WEALTH</vt:lpstr>
      <vt:lpstr>GOVERNMENT POLICIES</vt:lpstr>
      <vt:lpstr>CASE AGAINST INTERVENTION</vt:lpstr>
      <vt:lpstr>REGIONAL POLICY</vt:lpstr>
      <vt:lpstr>BACKGROUND</vt:lpstr>
      <vt:lpstr>INTERVENTION</vt:lpstr>
      <vt:lpstr>Previous and Current Assistance</vt:lpstr>
      <vt:lpstr>THE SCOTTISH ECONOMY</vt:lpstr>
      <vt:lpstr>PowerPoint Presentation</vt:lpstr>
      <vt:lpstr>PowerPoint Presentation</vt:lpstr>
      <vt:lpstr>PowerPoint Presentation</vt:lpstr>
    </vt:vector>
  </TitlesOfParts>
  <Company>East Lothian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ECONOMIC POLICIES</dc:title>
  <dc:creator>Windows User</dc:creator>
  <cp:lastModifiedBy>Windows User</cp:lastModifiedBy>
  <cp:revision>22</cp:revision>
  <dcterms:created xsi:type="dcterms:W3CDTF">2013-11-22T08:30:35Z</dcterms:created>
  <dcterms:modified xsi:type="dcterms:W3CDTF">2013-12-13T09:20:50Z</dcterms:modified>
</cp:coreProperties>
</file>