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8"/>
  </p:notesMasterIdLst>
  <p:handoutMasterIdLst>
    <p:handoutMasterId r:id="rId89"/>
  </p:handoutMasterIdLst>
  <p:sldIdLst>
    <p:sldId id="256" r:id="rId2"/>
    <p:sldId id="259" r:id="rId3"/>
    <p:sldId id="264" r:id="rId4"/>
    <p:sldId id="265" r:id="rId5"/>
    <p:sldId id="267" r:id="rId6"/>
    <p:sldId id="268" r:id="rId7"/>
    <p:sldId id="286" r:id="rId8"/>
    <p:sldId id="287" r:id="rId9"/>
    <p:sldId id="363" r:id="rId10"/>
    <p:sldId id="289" r:id="rId11"/>
    <p:sldId id="290" r:id="rId12"/>
    <p:sldId id="291" r:id="rId13"/>
    <p:sldId id="292" r:id="rId14"/>
    <p:sldId id="293" r:id="rId15"/>
    <p:sldId id="294" r:id="rId16"/>
    <p:sldId id="295" r:id="rId17"/>
    <p:sldId id="296" r:id="rId18"/>
    <p:sldId id="298" r:id="rId19"/>
    <p:sldId id="364" r:id="rId20"/>
    <p:sldId id="365" r:id="rId21"/>
    <p:sldId id="297" r:id="rId22"/>
    <p:sldId id="299" r:id="rId23"/>
    <p:sldId id="300" r:id="rId24"/>
    <p:sldId id="301" r:id="rId25"/>
    <p:sldId id="302" r:id="rId26"/>
    <p:sldId id="303" r:id="rId27"/>
    <p:sldId id="305" r:id="rId28"/>
    <p:sldId id="304" r:id="rId29"/>
    <p:sldId id="306" r:id="rId30"/>
    <p:sldId id="310" r:id="rId31"/>
    <p:sldId id="311" r:id="rId32"/>
    <p:sldId id="312" r:id="rId33"/>
    <p:sldId id="361" r:id="rId34"/>
    <p:sldId id="313" r:id="rId35"/>
    <p:sldId id="314" r:id="rId36"/>
    <p:sldId id="315" r:id="rId37"/>
    <p:sldId id="316" r:id="rId38"/>
    <p:sldId id="317" r:id="rId39"/>
    <p:sldId id="366" r:id="rId40"/>
    <p:sldId id="318" r:id="rId41"/>
    <p:sldId id="319" r:id="rId42"/>
    <p:sldId id="320" r:id="rId43"/>
    <p:sldId id="321" r:id="rId44"/>
    <p:sldId id="322" r:id="rId45"/>
    <p:sldId id="367" r:id="rId46"/>
    <p:sldId id="368" r:id="rId47"/>
    <p:sldId id="369" r:id="rId48"/>
    <p:sldId id="370" r:id="rId49"/>
    <p:sldId id="326" r:id="rId50"/>
    <p:sldId id="328" r:id="rId51"/>
    <p:sldId id="329" r:id="rId52"/>
    <p:sldId id="330" r:id="rId53"/>
    <p:sldId id="331" r:id="rId54"/>
    <p:sldId id="332" r:id="rId55"/>
    <p:sldId id="333" r:id="rId56"/>
    <p:sldId id="334" r:id="rId57"/>
    <p:sldId id="335" r:id="rId58"/>
    <p:sldId id="336" r:id="rId59"/>
    <p:sldId id="337" r:id="rId60"/>
    <p:sldId id="371" r:id="rId61"/>
    <p:sldId id="372" r:id="rId62"/>
    <p:sldId id="338" r:id="rId63"/>
    <p:sldId id="339" r:id="rId64"/>
    <p:sldId id="340" r:id="rId65"/>
    <p:sldId id="343" r:id="rId66"/>
    <p:sldId id="344" r:id="rId67"/>
    <p:sldId id="345" r:id="rId68"/>
    <p:sldId id="346" r:id="rId69"/>
    <p:sldId id="347" r:id="rId70"/>
    <p:sldId id="349" r:id="rId71"/>
    <p:sldId id="350" r:id="rId72"/>
    <p:sldId id="352" r:id="rId73"/>
    <p:sldId id="362" r:id="rId74"/>
    <p:sldId id="373" r:id="rId75"/>
    <p:sldId id="374" r:id="rId76"/>
    <p:sldId id="353" r:id="rId77"/>
    <p:sldId id="356" r:id="rId78"/>
    <p:sldId id="357" r:id="rId79"/>
    <p:sldId id="358" r:id="rId80"/>
    <p:sldId id="359" r:id="rId81"/>
    <p:sldId id="360" r:id="rId82"/>
    <p:sldId id="375" r:id="rId83"/>
    <p:sldId id="376" r:id="rId84"/>
    <p:sldId id="377" r:id="rId85"/>
    <p:sldId id="378" r:id="rId86"/>
    <p:sldId id="379" r:id="rId8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FD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1B4FB2B-85DD-41C0-AE3A-40F2D2921173}" type="datetimeFigureOut">
              <a:rPr lang="en-GB" smtClean="0"/>
              <a:t>24/08/2015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1024F47-8AED-4C0D-9A2B-06B04B8DB346}" type="slidenum">
              <a:rPr lang="en-GB" smtClean="0"/>
              <a:t>‹#›</a:t>
            </a:fld>
            <a:endParaRPr lang="en-GB"/>
          </a:p>
        </p:txBody>
      </p:sp>
    </p:spTree>
    <p:extLst>
      <p:ext uri="{BB962C8B-B14F-4D97-AF65-F5344CB8AC3E}">
        <p14:creationId xmlns:p14="http://schemas.microsoft.com/office/powerpoint/2010/main" val="3495785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7EEBE3B-A0CB-4BCD-927C-518206E0E93D}" type="datetimeFigureOut">
              <a:rPr lang="en-GB" smtClean="0"/>
              <a:t>24/08/2015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C1A3CFF-18C5-41BF-A366-56AF0B26535F}" type="slidenum">
              <a:rPr lang="en-GB" smtClean="0"/>
              <a:t>‹#›</a:t>
            </a:fld>
            <a:endParaRPr lang="en-GB"/>
          </a:p>
        </p:txBody>
      </p:sp>
    </p:spTree>
    <p:extLst>
      <p:ext uri="{BB962C8B-B14F-4D97-AF65-F5344CB8AC3E}">
        <p14:creationId xmlns:p14="http://schemas.microsoft.com/office/powerpoint/2010/main" val="340941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A39760-E612-4714-96D0-596FEF0944B9}" type="datetime1">
              <a:rPr lang="en-GB" smtClean="0"/>
              <a:t>24/08/2015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64E8EF-839F-4D35-87DA-60A772279522}"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00794-56C2-4598-A952-FBC2CFD89ACC}" type="datetime1">
              <a:rPr lang="en-GB" smtClean="0"/>
              <a:t>24/08/2015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64E8EF-839F-4D35-87DA-60A772279522}"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819814-8403-49E3-969F-63C237B642A6}" type="datetime1">
              <a:rPr lang="en-GB" smtClean="0"/>
              <a:t>24/08/2015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64E8EF-839F-4D35-87DA-60A772279522}"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04167F-8EC9-474A-B374-EF2F2677B75C}" type="datetime1">
              <a:rPr lang="en-GB" smtClean="0"/>
              <a:t>24/08/2015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64E8EF-839F-4D35-87DA-60A772279522}" type="slidenum">
              <a:rPr lang="en-GB" smtClean="0"/>
              <a:t>‹#›</a:t>
            </a:fld>
            <a:endParaRPr lang="en-GB"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9779A-9040-4427-B5F4-581DB84B6F96}" type="datetime1">
              <a:rPr lang="en-GB" smtClean="0"/>
              <a:t>24/08/2015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64E8EF-839F-4D35-87DA-60A772279522}"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536B57-5F87-4C7A-895B-6DEB8C2E3F2E}" type="datetime1">
              <a:rPr lang="en-GB" smtClean="0"/>
              <a:t>24/08/2015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64E8EF-839F-4D35-87DA-60A772279522}"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D04219-9A50-4CD2-8D51-546CD819C069}" type="datetime1">
              <a:rPr lang="en-GB" smtClean="0"/>
              <a:t>24/08/2015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64E8EF-839F-4D35-87DA-60A772279522}"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9EDECC-1666-4658-816B-7DF1A5AF388E}" type="datetime1">
              <a:rPr lang="en-GB" smtClean="0"/>
              <a:t>24/08/2015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64E8EF-839F-4D35-87DA-60A772279522}"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95846-C508-4140-B717-B33DA659125E}" type="datetime1">
              <a:rPr lang="en-GB" smtClean="0"/>
              <a:t>24/08/2015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64E8EF-839F-4D35-87DA-60A772279522}"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CC27F-D0F0-4F7A-BE0B-CB6EAA67FF39}" type="datetime1">
              <a:rPr lang="en-GB" smtClean="0"/>
              <a:t>24/08/2015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64E8EF-839F-4D35-87DA-60A772279522}"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83886-43E8-4E3E-99B2-77854927ADFD}" type="datetime1">
              <a:rPr lang="en-GB" smtClean="0"/>
              <a:t>24/08/2015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64E8EF-839F-4D35-87DA-60A772279522}"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98510E7-EABF-4BD0-8DBF-DD3F60389F79}" type="datetime1">
              <a:rPr lang="en-GB" smtClean="0"/>
              <a:t>24/08/2015</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D64E8EF-839F-4D35-87DA-60A77227952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google.co.uk/imgres?imgurl=http://www.sapdesignguild.org/editions/edition6/images/persil_uk_sm.gif&amp;imgrefurl=http://www.sapdesignguild.org/editions/edition6/gw.asp&amp;h=150&amp;w=150&amp;sz=11&amp;hl=en&amp;start=6&amp;sig2=xVFHLYZfZfwhIJ8SfgEfsA&amp;um=1&amp;usg=__eH8sHZ3S5tnsk_u2qY5tHYe3dqU=&amp;tbnid=IeVn6lmV7MvyUM:&amp;tbnh=96&amp;tbnw=96&amp;ei=vw_ESOO-LJPG0gT1tMD1Bw&amp;prev=/images?q=persil&amp;um=1&amp;hl=en"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uk/imgres?imgurl=http://bp1.blogger.com/_Gers_j962Jw/SCCTFAwTA4I/AAAAAAAAAzA/rdOdIeP4UcQ/s400/Coca-Cola-Tin-Sign-C11751051.jpg&amp;imgrefurl=http://lovemoz.blogspot.com/2008/05/coca-cola-motorbike-and-snake.html&amp;h=400&amp;w=400&amp;sz=55&amp;hl=en&amp;start=2&amp;sig2=uC9tr464zoN_qfmpRpm25w&amp;um=1&amp;usg=__6seO5KBM2W1Ph2Vk-uLfALN29rM=&amp;tbnid=Y21_AftRBnHgTM:&amp;tbnh=124&amp;tbnw=124&amp;ei=PRDESIPXCZi-0gTzwIHzBw&amp;prev=/images?q=coca+cola&amp;um=1&amp;hl=en" TargetMode="Externa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hyperlink" Target="http://images.google.co.uk/imgres?imgurl=http://www.flightline.co.uk/travelnews/wp-content/uploads/2008/04/photo002.jpg&amp;imgrefurl=http://www.flightline.co.uk/travelnews/passenger-growth-reported-by-easyjet/&amp;h=1016&amp;w=1000&amp;sz=784&amp;hl=en&amp;start=1&amp;sig2=uV3K9LK-tjKQ6ORXCmNlag&amp;um=1&amp;usg=__SY94xJ6L13Vy1bRujetz9TCPVKA=&amp;tbnid=-UF7DJDCEMEDTM:&amp;tbnh=150&amp;tbnw=148&amp;ei=kA7ESP-lB4uq0gSK0Pn5Bw&amp;prev=/images?q=easyjet&amp;um=1&amp;hl=en"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images.google.co.uk/imgres?imgurl=http://www.route66nokia.co.uk/products/2006/generic_s60/UK/Mobile%207%20S60%20V2_3%204.jpg&amp;imgrefurl=http://www.route66nokia.co.uk/\m7_s60_gbr_k.htm&amp;h=1138&amp;w=900&amp;sz=433&amp;hl=en&amp;start=16&amp;sig2=wktVEAsjvA31tOPLRcRPUw&amp;um=1&amp;usg=__8_QA8-OIi-BzBhQbRZwlxFdDfxA=&amp;tbnid=E4t3T8kcTRbhzM:&amp;tbnh=150&amp;tbnw=119&amp;ei=ow7ESPWrO5PA0wS6hLD7Bw&amp;prev=/images?q=mobile&amp;um=1&amp;hl=en"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hyperlink" Target="http://images.google.co.uk/imgres?imgurl=http://tre.ngfl.gov.uk/uploads/materials/15017/Shops%20-%20stationers%20-%20Smiths.JPG&amp;imgrefurl=http://tre.ngfl.gov.uk/server.php?request=cmVzb3VyY2UuZnVsbHZpZXc=&amp;resourceId=11350&amp;h=1200&amp;w=1600&amp;sz=903&amp;hl=en&amp;start=2&amp;um=1&amp;usg=__oqWw2R2HRVJBr0mUIRzHJ239BqA=&amp;tbnid=kYihB-O2FGHGWM:&amp;tbnh=113&amp;tbnw=150&amp;prev=/images?q=wh+smiths&amp;gbv=2&amp;um=1&amp;hl=en"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n-GB" dirty="0" smtClean="0"/>
              <a:t>Higher</a:t>
            </a:r>
            <a:endParaRPr lang="en-GB" dirty="0"/>
          </a:p>
          <a:p>
            <a:r>
              <a:rPr lang="en-GB" dirty="0"/>
              <a:t>Business Management</a:t>
            </a:r>
          </a:p>
          <a:p>
            <a:r>
              <a:rPr lang="en-GB" dirty="0" smtClean="0"/>
              <a:t>2015-2016</a:t>
            </a:r>
            <a:endParaRPr lang="en-GB" dirty="0"/>
          </a:p>
          <a:p>
            <a:endParaRPr lang="en-GB" dirty="0"/>
          </a:p>
        </p:txBody>
      </p:sp>
      <p:sp>
        <p:nvSpPr>
          <p:cNvPr id="2" name="Title 1"/>
          <p:cNvSpPr>
            <a:spLocks noGrp="1"/>
          </p:cNvSpPr>
          <p:nvPr>
            <p:ph type="ctrTitle"/>
          </p:nvPr>
        </p:nvSpPr>
        <p:spPr/>
        <p:txBody>
          <a:bodyPr/>
          <a:lstStyle/>
          <a:p>
            <a:r>
              <a:rPr lang="en-GB" dirty="0" smtClean="0"/>
              <a:t>Marketing</a:t>
            </a:r>
            <a:endParaRPr lang="en-GB" dirty="0"/>
          </a:p>
        </p:txBody>
      </p:sp>
      <p:sp>
        <p:nvSpPr>
          <p:cNvPr id="4" name="Slide Number Placeholder 3"/>
          <p:cNvSpPr>
            <a:spLocks noGrp="1"/>
          </p:cNvSpPr>
          <p:nvPr>
            <p:ph type="sldNum" sz="quarter" idx="12"/>
          </p:nvPr>
        </p:nvSpPr>
        <p:spPr/>
        <p:txBody>
          <a:bodyPr/>
          <a:lstStyle/>
          <a:p>
            <a:fld id="{DD64E8EF-839F-4D35-87DA-60A772279522}" type="slidenum">
              <a:rPr lang="en-GB" smtClean="0"/>
              <a:t>1</a:t>
            </a:fld>
            <a:endParaRPr lang="en-GB"/>
          </a:p>
        </p:txBody>
      </p:sp>
    </p:spTree>
    <p:extLst>
      <p:ext uri="{BB962C8B-B14F-4D97-AF65-F5344CB8AC3E}">
        <p14:creationId xmlns:p14="http://schemas.microsoft.com/office/powerpoint/2010/main" val="193837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43608" y="5301208"/>
            <a:ext cx="7550225" cy="1143000"/>
          </a:xfrm>
        </p:spPr>
        <p:txBody>
          <a:bodyPr/>
          <a:lstStyle/>
          <a:p>
            <a:pPr eaLnBrk="1" hangingPunct="1"/>
            <a:r>
              <a:rPr lang="en-GB" dirty="0" smtClean="0"/>
              <a:t>Market Research Methods</a:t>
            </a:r>
          </a:p>
        </p:txBody>
      </p:sp>
      <p:sp>
        <p:nvSpPr>
          <p:cNvPr id="44035" name="Rectangle 4"/>
          <p:cNvSpPr>
            <a:spLocks noGrp="1" noChangeArrowheads="1"/>
          </p:cNvSpPr>
          <p:nvPr>
            <p:ph type="body" sz="half" idx="4294967295"/>
          </p:nvPr>
        </p:nvSpPr>
        <p:spPr>
          <a:xfrm>
            <a:off x="539552" y="548680"/>
            <a:ext cx="4026024" cy="4114800"/>
          </a:xfrm>
          <a:prstGeom prst="rect">
            <a:avLst/>
          </a:prstGeom>
          <a:noFill/>
          <a:ln w="31750">
            <a:solidFill>
              <a:srgbClr val="FFFF00"/>
            </a:solidFill>
            <a:miter lim="800000"/>
            <a:headEnd/>
            <a:tailEnd/>
          </a:ln>
        </p:spPr>
        <p:txBody>
          <a:bodyPr/>
          <a:lstStyle/>
          <a:p>
            <a:pPr eaLnBrk="1" hangingPunct="1"/>
            <a:endParaRPr lang="en-GB" sz="4000" dirty="0" smtClean="0"/>
          </a:p>
          <a:p>
            <a:pPr eaLnBrk="1" hangingPunct="1"/>
            <a:r>
              <a:rPr lang="en-GB" sz="4000" dirty="0" smtClean="0"/>
              <a:t>Field Research</a:t>
            </a:r>
          </a:p>
          <a:p>
            <a:pPr eaLnBrk="1" hangingPunct="1"/>
            <a:endParaRPr lang="en-GB" sz="4000" dirty="0" smtClean="0"/>
          </a:p>
          <a:p>
            <a:pPr eaLnBrk="1" hangingPunct="1"/>
            <a:r>
              <a:rPr lang="en-GB" sz="4000" dirty="0" smtClean="0"/>
              <a:t>Primary Information</a:t>
            </a:r>
          </a:p>
        </p:txBody>
      </p:sp>
      <p:sp>
        <p:nvSpPr>
          <p:cNvPr id="44036" name="Rectangle 5"/>
          <p:cNvSpPr>
            <a:spLocks noGrp="1" noChangeArrowheads="1"/>
          </p:cNvSpPr>
          <p:nvPr>
            <p:ph type="body" sz="half" idx="4294967295"/>
          </p:nvPr>
        </p:nvSpPr>
        <p:spPr>
          <a:xfrm>
            <a:off x="4716016" y="548680"/>
            <a:ext cx="3810000" cy="4114800"/>
          </a:xfrm>
          <a:prstGeom prst="rect">
            <a:avLst/>
          </a:prstGeom>
          <a:noFill/>
          <a:ln w="31750">
            <a:solidFill>
              <a:srgbClr val="FFFF00"/>
            </a:solidFill>
            <a:miter lim="800000"/>
            <a:headEnd/>
            <a:tailEnd/>
          </a:ln>
        </p:spPr>
        <p:txBody>
          <a:bodyPr/>
          <a:lstStyle/>
          <a:p>
            <a:pPr eaLnBrk="1" hangingPunct="1"/>
            <a:endParaRPr lang="en-GB" sz="4000" dirty="0" smtClean="0"/>
          </a:p>
          <a:p>
            <a:pPr eaLnBrk="1" hangingPunct="1"/>
            <a:r>
              <a:rPr lang="en-GB" sz="4000" dirty="0" smtClean="0"/>
              <a:t>Desk Research</a:t>
            </a:r>
          </a:p>
          <a:p>
            <a:pPr eaLnBrk="1" hangingPunct="1"/>
            <a:endParaRPr lang="en-GB" sz="4000" dirty="0" smtClean="0"/>
          </a:p>
          <a:p>
            <a:pPr eaLnBrk="1" hangingPunct="1"/>
            <a:r>
              <a:rPr lang="en-GB" sz="4000" dirty="0" smtClean="0"/>
              <a:t>Secondary Information</a:t>
            </a:r>
          </a:p>
        </p:txBody>
      </p:sp>
      <p:sp>
        <p:nvSpPr>
          <p:cNvPr id="2" name="Slide Number Placeholder 1"/>
          <p:cNvSpPr>
            <a:spLocks noGrp="1"/>
          </p:cNvSpPr>
          <p:nvPr>
            <p:ph type="sldNum" sz="quarter" idx="12"/>
          </p:nvPr>
        </p:nvSpPr>
        <p:spPr/>
        <p:txBody>
          <a:bodyPr/>
          <a:lstStyle/>
          <a:p>
            <a:fld id="{DD64E8EF-839F-4D35-87DA-60A772279522}" type="slidenum">
              <a:rPr lang="en-GB" smtClean="0"/>
              <a:t>10</a:t>
            </a:fld>
            <a:endParaRPr lang="en-GB"/>
          </a:p>
        </p:txBody>
      </p:sp>
    </p:spTree>
    <p:extLst>
      <p:ext uri="{BB962C8B-B14F-4D97-AF65-F5344CB8AC3E}">
        <p14:creationId xmlns:p14="http://schemas.microsoft.com/office/powerpoint/2010/main" val="3301376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79712" y="5301208"/>
            <a:ext cx="6512511" cy="1143000"/>
          </a:xfrm>
        </p:spPr>
        <p:txBody>
          <a:bodyPr/>
          <a:lstStyle/>
          <a:p>
            <a:pPr eaLnBrk="1" hangingPunct="1"/>
            <a:r>
              <a:rPr lang="en-GB" dirty="0" smtClean="0"/>
              <a:t>Personal Interview</a:t>
            </a:r>
          </a:p>
        </p:txBody>
      </p:sp>
      <p:sp>
        <p:nvSpPr>
          <p:cNvPr id="45059" name="Rectangle 4"/>
          <p:cNvSpPr>
            <a:spLocks noGrp="1" noChangeArrowheads="1"/>
          </p:cNvSpPr>
          <p:nvPr>
            <p:ph type="body" sz="half" idx="4294967295"/>
          </p:nvPr>
        </p:nvSpPr>
        <p:spPr>
          <a:xfrm>
            <a:off x="683568" y="620688"/>
            <a:ext cx="3810000" cy="4114800"/>
          </a:xfrm>
          <a:prstGeom prst="rect">
            <a:avLst/>
          </a:prstGeom>
        </p:spPr>
        <p:txBody>
          <a:bodyPr>
            <a:normAutofit lnSpcReduction="10000"/>
          </a:bodyPr>
          <a:lstStyle/>
          <a:p>
            <a:pPr eaLnBrk="1" hangingPunct="1">
              <a:lnSpc>
                <a:spcPct val="90000"/>
              </a:lnSpc>
              <a:buFontTx/>
              <a:buNone/>
            </a:pPr>
            <a:r>
              <a:rPr lang="en-GB" sz="2800" dirty="0" smtClean="0"/>
              <a:t>	</a:t>
            </a:r>
            <a:r>
              <a:rPr lang="en-GB" sz="2800" b="1" u="sng" dirty="0" smtClean="0"/>
              <a:t>Advantages</a:t>
            </a:r>
          </a:p>
          <a:p>
            <a:pPr eaLnBrk="1" hangingPunct="1">
              <a:lnSpc>
                <a:spcPct val="90000"/>
              </a:lnSpc>
            </a:pPr>
            <a:endParaRPr lang="en-GB" sz="2800" dirty="0" smtClean="0"/>
          </a:p>
          <a:p>
            <a:pPr eaLnBrk="1" hangingPunct="1">
              <a:lnSpc>
                <a:spcPct val="90000"/>
              </a:lnSpc>
            </a:pPr>
            <a:r>
              <a:rPr lang="en-GB" sz="2800" dirty="0" smtClean="0"/>
              <a:t>2-way communication</a:t>
            </a:r>
          </a:p>
          <a:p>
            <a:pPr eaLnBrk="1" hangingPunct="1">
              <a:lnSpc>
                <a:spcPct val="90000"/>
              </a:lnSpc>
            </a:pPr>
            <a:endParaRPr lang="en-GB" sz="2800" dirty="0" smtClean="0"/>
          </a:p>
          <a:p>
            <a:pPr eaLnBrk="1" hangingPunct="1">
              <a:lnSpc>
                <a:spcPct val="90000"/>
              </a:lnSpc>
            </a:pPr>
            <a:r>
              <a:rPr lang="en-GB" sz="2800" dirty="0" smtClean="0"/>
              <a:t>Encourage answers</a:t>
            </a:r>
          </a:p>
          <a:p>
            <a:pPr eaLnBrk="1" hangingPunct="1">
              <a:lnSpc>
                <a:spcPct val="90000"/>
              </a:lnSpc>
            </a:pPr>
            <a:endParaRPr lang="en-GB" sz="2800" dirty="0" smtClean="0"/>
          </a:p>
          <a:p>
            <a:pPr eaLnBrk="1" hangingPunct="1">
              <a:lnSpc>
                <a:spcPct val="90000"/>
              </a:lnSpc>
            </a:pPr>
            <a:r>
              <a:rPr lang="en-GB" sz="2800" dirty="0" smtClean="0"/>
              <a:t>Misunderstandings resolved</a:t>
            </a:r>
          </a:p>
        </p:txBody>
      </p:sp>
      <p:sp>
        <p:nvSpPr>
          <p:cNvPr id="45060" name="Rectangle 5"/>
          <p:cNvSpPr>
            <a:spLocks noGrp="1" noChangeArrowheads="1"/>
          </p:cNvSpPr>
          <p:nvPr>
            <p:ph type="body" sz="half" idx="4294967295"/>
          </p:nvPr>
        </p:nvSpPr>
        <p:spPr>
          <a:xfrm>
            <a:off x="4644008" y="620688"/>
            <a:ext cx="3810000" cy="4114800"/>
          </a:xfrm>
          <a:prstGeom prst="rect">
            <a:avLst/>
          </a:prstGeom>
        </p:spPr>
        <p:txBody>
          <a:bodyPr/>
          <a:lstStyle/>
          <a:p>
            <a:pPr eaLnBrk="1" hangingPunct="1">
              <a:lnSpc>
                <a:spcPct val="90000"/>
              </a:lnSpc>
              <a:buFontTx/>
              <a:buNone/>
            </a:pPr>
            <a:r>
              <a:rPr lang="en-GB" sz="2800" dirty="0" smtClean="0"/>
              <a:t>	</a:t>
            </a:r>
            <a:r>
              <a:rPr lang="en-GB" sz="2800" b="1" u="sng" dirty="0" smtClean="0"/>
              <a:t>Disadvantages</a:t>
            </a:r>
          </a:p>
          <a:p>
            <a:pPr eaLnBrk="1" hangingPunct="1">
              <a:lnSpc>
                <a:spcPct val="90000"/>
              </a:lnSpc>
            </a:pPr>
            <a:endParaRPr lang="en-GB" sz="2800" dirty="0" smtClean="0"/>
          </a:p>
          <a:p>
            <a:pPr eaLnBrk="1" hangingPunct="1">
              <a:lnSpc>
                <a:spcPct val="90000"/>
              </a:lnSpc>
            </a:pPr>
            <a:r>
              <a:rPr lang="en-GB" sz="2800" dirty="0" smtClean="0"/>
              <a:t>Expensive (time and training)</a:t>
            </a:r>
          </a:p>
          <a:p>
            <a:pPr eaLnBrk="1" hangingPunct="1">
              <a:lnSpc>
                <a:spcPct val="90000"/>
              </a:lnSpc>
            </a:pPr>
            <a:endParaRPr lang="en-GB" sz="2800" dirty="0" smtClean="0"/>
          </a:p>
          <a:p>
            <a:pPr eaLnBrk="1" hangingPunct="1">
              <a:lnSpc>
                <a:spcPct val="90000"/>
              </a:lnSpc>
            </a:pPr>
            <a:r>
              <a:rPr lang="en-GB" sz="2800" dirty="0" smtClean="0"/>
              <a:t>Home interviews are unpopular</a:t>
            </a:r>
          </a:p>
        </p:txBody>
      </p:sp>
      <p:sp>
        <p:nvSpPr>
          <p:cNvPr id="2" name="Slide Number Placeholder 1"/>
          <p:cNvSpPr>
            <a:spLocks noGrp="1"/>
          </p:cNvSpPr>
          <p:nvPr>
            <p:ph type="sldNum" sz="quarter" idx="12"/>
          </p:nvPr>
        </p:nvSpPr>
        <p:spPr/>
        <p:txBody>
          <a:bodyPr/>
          <a:lstStyle/>
          <a:p>
            <a:fld id="{DD64E8EF-839F-4D35-87DA-60A772279522}" type="slidenum">
              <a:rPr lang="en-GB" smtClean="0"/>
              <a:t>11</a:t>
            </a:fld>
            <a:endParaRPr lang="en-GB"/>
          </a:p>
        </p:txBody>
      </p:sp>
    </p:spTree>
    <p:extLst>
      <p:ext uri="{BB962C8B-B14F-4D97-AF65-F5344CB8AC3E}">
        <p14:creationId xmlns:p14="http://schemas.microsoft.com/office/powerpoint/2010/main" val="1963818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051720" y="5301208"/>
            <a:ext cx="6512511" cy="1143000"/>
          </a:xfrm>
        </p:spPr>
        <p:txBody>
          <a:bodyPr/>
          <a:lstStyle/>
          <a:p>
            <a:pPr eaLnBrk="1" hangingPunct="1"/>
            <a:r>
              <a:rPr lang="en-GB" dirty="0" smtClean="0"/>
              <a:t>Focus Groups</a:t>
            </a:r>
          </a:p>
        </p:txBody>
      </p:sp>
      <p:sp>
        <p:nvSpPr>
          <p:cNvPr id="46083" name="Rectangle 3"/>
          <p:cNvSpPr>
            <a:spLocks noGrp="1" noChangeArrowheads="1"/>
          </p:cNvSpPr>
          <p:nvPr>
            <p:ph type="body" sz="half" idx="4294967295"/>
          </p:nvPr>
        </p:nvSpPr>
        <p:spPr>
          <a:xfrm>
            <a:off x="683568" y="476672"/>
            <a:ext cx="3810000" cy="4114800"/>
          </a:xfrm>
          <a:prstGeom prst="rect">
            <a:avLst/>
          </a:prstGeom>
        </p:spPr>
        <p:txBody>
          <a:bodyPr/>
          <a:lstStyle/>
          <a:p>
            <a:pPr eaLnBrk="1" hangingPunct="1">
              <a:buFontTx/>
              <a:buNone/>
            </a:pPr>
            <a:r>
              <a:rPr lang="en-GB" sz="3200" dirty="0" smtClean="0"/>
              <a:t>	</a:t>
            </a:r>
            <a:r>
              <a:rPr lang="en-GB" sz="3200" b="1" u="sng" dirty="0" smtClean="0"/>
              <a:t>Advantages</a:t>
            </a:r>
          </a:p>
          <a:p>
            <a:pPr eaLnBrk="1" hangingPunct="1"/>
            <a:endParaRPr lang="en-GB" sz="3200" dirty="0" smtClean="0"/>
          </a:p>
          <a:p>
            <a:pPr eaLnBrk="1" hangingPunct="1"/>
            <a:r>
              <a:rPr lang="en-GB" sz="3200" dirty="0" smtClean="0"/>
              <a:t>Qualitative information gained</a:t>
            </a:r>
          </a:p>
        </p:txBody>
      </p:sp>
      <p:sp>
        <p:nvSpPr>
          <p:cNvPr id="46084" name="Rectangle 4"/>
          <p:cNvSpPr>
            <a:spLocks noGrp="1" noChangeArrowheads="1"/>
          </p:cNvSpPr>
          <p:nvPr>
            <p:ph type="body" sz="half" idx="4294967295"/>
          </p:nvPr>
        </p:nvSpPr>
        <p:spPr>
          <a:xfrm>
            <a:off x="4644008" y="476672"/>
            <a:ext cx="3810000" cy="4114800"/>
          </a:xfrm>
          <a:prstGeom prst="rect">
            <a:avLst/>
          </a:prstGeom>
        </p:spPr>
        <p:txBody>
          <a:bodyPr/>
          <a:lstStyle/>
          <a:p>
            <a:pPr eaLnBrk="1" hangingPunct="1">
              <a:buFontTx/>
              <a:buNone/>
            </a:pPr>
            <a:r>
              <a:rPr lang="en-GB" sz="3200" dirty="0" smtClean="0"/>
              <a:t>	</a:t>
            </a:r>
            <a:r>
              <a:rPr lang="en-GB" sz="3200" b="1" u="sng" dirty="0" smtClean="0"/>
              <a:t>Disadvantages</a:t>
            </a:r>
          </a:p>
          <a:p>
            <a:pPr eaLnBrk="1" hangingPunct="1"/>
            <a:endParaRPr lang="en-GB" sz="3200" dirty="0" smtClean="0"/>
          </a:p>
          <a:p>
            <a:pPr eaLnBrk="1" hangingPunct="1"/>
            <a:r>
              <a:rPr lang="en-GB" sz="3200" dirty="0" smtClean="0"/>
              <a:t>Difficult to analyse</a:t>
            </a:r>
          </a:p>
          <a:p>
            <a:pPr eaLnBrk="1" hangingPunct="1"/>
            <a:r>
              <a:rPr lang="en-GB" sz="3200" dirty="0" smtClean="0"/>
              <a:t>May not reflect the views of the market</a:t>
            </a:r>
          </a:p>
        </p:txBody>
      </p:sp>
      <p:sp>
        <p:nvSpPr>
          <p:cNvPr id="2" name="Slide Number Placeholder 1"/>
          <p:cNvSpPr>
            <a:spLocks noGrp="1"/>
          </p:cNvSpPr>
          <p:nvPr>
            <p:ph type="sldNum" sz="quarter" idx="12"/>
          </p:nvPr>
        </p:nvSpPr>
        <p:spPr/>
        <p:txBody>
          <a:bodyPr/>
          <a:lstStyle/>
          <a:p>
            <a:fld id="{DD64E8EF-839F-4D35-87DA-60A772279522}" type="slidenum">
              <a:rPr lang="en-GB" smtClean="0"/>
              <a:t>12</a:t>
            </a:fld>
            <a:endParaRPr lang="en-GB"/>
          </a:p>
        </p:txBody>
      </p:sp>
      <p:pic>
        <p:nvPicPr>
          <p:cNvPr id="12290" name="Picture 2" descr="http://getpaidcentral.com/wp-content/uploads/2009/08/Focus-Group.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163500"/>
            <a:ext cx="3034705" cy="216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528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051720" y="5301208"/>
            <a:ext cx="6512511" cy="1143000"/>
          </a:xfrm>
        </p:spPr>
        <p:txBody>
          <a:bodyPr/>
          <a:lstStyle/>
          <a:p>
            <a:pPr eaLnBrk="1" hangingPunct="1"/>
            <a:r>
              <a:rPr lang="en-GB" dirty="0" smtClean="0"/>
              <a:t>Telephone Survey</a:t>
            </a:r>
          </a:p>
        </p:txBody>
      </p:sp>
      <p:sp>
        <p:nvSpPr>
          <p:cNvPr id="47107" name="Rectangle 3"/>
          <p:cNvSpPr>
            <a:spLocks noGrp="1" noChangeArrowheads="1"/>
          </p:cNvSpPr>
          <p:nvPr>
            <p:ph type="body" sz="half" idx="4294967295"/>
          </p:nvPr>
        </p:nvSpPr>
        <p:spPr>
          <a:xfrm>
            <a:off x="683568" y="404664"/>
            <a:ext cx="3810000" cy="4114800"/>
          </a:xfrm>
          <a:prstGeom prst="rect">
            <a:avLst/>
          </a:prstGeom>
        </p:spPr>
        <p:txBody>
          <a:bodyPr>
            <a:normAutofit fontScale="92500"/>
          </a:bodyPr>
          <a:lstStyle/>
          <a:p>
            <a:pPr eaLnBrk="1" hangingPunct="1">
              <a:buFontTx/>
              <a:buNone/>
            </a:pPr>
            <a:r>
              <a:rPr lang="en-GB" sz="2800" dirty="0" smtClean="0"/>
              <a:t>	</a:t>
            </a:r>
            <a:r>
              <a:rPr lang="en-GB" sz="2800" b="1" u="sng" dirty="0" smtClean="0"/>
              <a:t>Advantages</a:t>
            </a:r>
          </a:p>
          <a:p>
            <a:pPr eaLnBrk="1" hangingPunct="1"/>
            <a:endParaRPr lang="en-GB" sz="2800" dirty="0" smtClean="0"/>
          </a:p>
          <a:p>
            <a:pPr eaLnBrk="1" hangingPunct="1"/>
            <a:r>
              <a:rPr lang="en-GB" sz="2800" dirty="0" smtClean="0"/>
              <a:t>Relatively inexpensive</a:t>
            </a:r>
          </a:p>
          <a:p>
            <a:pPr eaLnBrk="1" hangingPunct="1"/>
            <a:endParaRPr lang="en-GB" sz="2800" dirty="0" smtClean="0"/>
          </a:p>
          <a:p>
            <a:pPr eaLnBrk="1" hangingPunct="1"/>
            <a:r>
              <a:rPr lang="en-GB" sz="2800" dirty="0" smtClean="0"/>
              <a:t>Immediate response</a:t>
            </a:r>
          </a:p>
          <a:p>
            <a:pPr eaLnBrk="1" hangingPunct="1"/>
            <a:endParaRPr lang="en-GB" sz="2800" dirty="0" smtClean="0"/>
          </a:p>
          <a:p>
            <a:pPr eaLnBrk="1" hangingPunct="1"/>
            <a:r>
              <a:rPr lang="en-GB" sz="2800" dirty="0" smtClean="0"/>
              <a:t>Large number can be surveyed quickly</a:t>
            </a:r>
          </a:p>
        </p:txBody>
      </p:sp>
      <p:sp>
        <p:nvSpPr>
          <p:cNvPr id="47108" name="Rectangle 4"/>
          <p:cNvSpPr>
            <a:spLocks noGrp="1" noChangeArrowheads="1"/>
          </p:cNvSpPr>
          <p:nvPr>
            <p:ph type="body" sz="half" idx="4294967295"/>
          </p:nvPr>
        </p:nvSpPr>
        <p:spPr>
          <a:xfrm>
            <a:off x="4716016" y="404664"/>
            <a:ext cx="3810000" cy="4114800"/>
          </a:xfrm>
          <a:prstGeom prst="rect">
            <a:avLst/>
          </a:prstGeom>
        </p:spPr>
        <p:txBody>
          <a:bodyPr/>
          <a:lstStyle/>
          <a:p>
            <a:pPr eaLnBrk="1" hangingPunct="1">
              <a:buFontTx/>
              <a:buNone/>
            </a:pPr>
            <a:r>
              <a:rPr lang="en-GB" sz="2800" dirty="0" smtClean="0"/>
              <a:t>	</a:t>
            </a:r>
            <a:r>
              <a:rPr lang="en-GB" sz="2800" b="1" u="sng" dirty="0" smtClean="0"/>
              <a:t>Disadvantages</a:t>
            </a:r>
          </a:p>
          <a:p>
            <a:pPr eaLnBrk="1" hangingPunct="1"/>
            <a:endParaRPr lang="en-GB" sz="2800" dirty="0" smtClean="0"/>
          </a:p>
          <a:p>
            <a:pPr eaLnBrk="1" hangingPunct="1"/>
            <a:r>
              <a:rPr lang="en-GB" sz="2800" dirty="0" smtClean="0"/>
              <a:t>Hostility can be encountered</a:t>
            </a:r>
          </a:p>
          <a:p>
            <a:pPr eaLnBrk="1" hangingPunct="1"/>
            <a:r>
              <a:rPr lang="en-GB" sz="2800" dirty="0" smtClean="0"/>
              <a:t>Only possible to ask short questions</a:t>
            </a:r>
          </a:p>
        </p:txBody>
      </p:sp>
      <p:sp>
        <p:nvSpPr>
          <p:cNvPr id="2" name="Slide Number Placeholder 1"/>
          <p:cNvSpPr>
            <a:spLocks noGrp="1"/>
          </p:cNvSpPr>
          <p:nvPr>
            <p:ph type="sldNum" sz="quarter" idx="12"/>
          </p:nvPr>
        </p:nvSpPr>
        <p:spPr/>
        <p:txBody>
          <a:bodyPr/>
          <a:lstStyle/>
          <a:p>
            <a:fld id="{DD64E8EF-839F-4D35-87DA-60A772279522}" type="slidenum">
              <a:rPr lang="en-GB" smtClean="0"/>
              <a:t>13</a:t>
            </a:fld>
            <a:endParaRPr lang="en-GB"/>
          </a:p>
        </p:txBody>
      </p:sp>
      <p:pic>
        <p:nvPicPr>
          <p:cNvPr id="13314" name="Picture 2" descr="http://4.bp.blogspot.com/-BMRMS5YGppg/TWFxRdb7X3I/AAAAAAAAB-U/WOYV4oXhy9s/s320/telemarketin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412762"/>
            <a:ext cx="2309440" cy="232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98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123728" y="5301208"/>
            <a:ext cx="6512511" cy="1143000"/>
          </a:xfrm>
        </p:spPr>
        <p:txBody>
          <a:bodyPr/>
          <a:lstStyle/>
          <a:p>
            <a:pPr eaLnBrk="1" hangingPunct="1"/>
            <a:r>
              <a:rPr lang="en-GB" dirty="0" smtClean="0"/>
              <a:t>Postal Survey</a:t>
            </a:r>
          </a:p>
        </p:txBody>
      </p:sp>
      <p:sp>
        <p:nvSpPr>
          <p:cNvPr id="48131" name="Rectangle 3"/>
          <p:cNvSpPr>
            <a:spLocks noGrp="1" noChangeArrowheads="1"/>
          </p:cNvSpPr>
          <p:nvPr>
            <p:ph type="body" sz="half" idx="4294967295"/>
          </p:nvPr>
        </p:nvSpPr>
        <p:spPr>
          <a:xfrm>
            <a:off x="683568" y="404664"/>
            <a:ext cx="3810000" cy="4114800"/>
          </a:xfrm>
          <a:prstGeom prst="rect">
            <a:avLst/>
          </a:prstGeom>
        </p:spPr>
        <p:txBody>
          <a:bodyPr/>
          <a:lstStyle/>
          <a:p>
            <a:pPr eaLnBrk="1" hangingPunct="1">
              <a:lnSpc>
                <a:spcPct val="90000"/>
              </a:lnSpc>
              <a:buFontTx/>
              <a:buNone/>
            </a:pPr>
            <a:r>
              <a:rPr lang="en-GB" sz="2800" dirty="0" smtClean="0"/>
              <a:t>	</a:t>
            </a:r>
            <a:r>
              <a:rPr lang="en-GB" sz="2800" b="1" u="sng" dirty="0" smtClean="0"/>
              <a:t>Advantages</a:t>
            </a:r>
          </a:p>
          <a:p>
            <a:pPr eaLnBrk="1" hangingPunct="1">
              <a:lnSpc>
                <a:spcPct val="90000"/>
              </a:lnSpc>
            </a:pPr>
            <a:endParaRPr lang="en-GB" sz="2800" dirty="0" smtClean="0"/>
          </a:p>
          <a:p>
            <a:pPr eaLnBrk="1" hangingPunct="1">
              <a:lnSpc>
                <a:spcPct val="90000"/>
              </a:lnSpc>
            </a:pPr>
            <a:r>
              <a:rPr lang="en-GB" sz="2800" dirty="0" smtClean="0"/>
              <a:t>Inexpensive – no trained interviewer</a:t>
            </a:r>
          </a:p>
        </p:txBody>
      </p:sp>
      <p:sp>
        <p:nvSpPr>
          <p:cNvPr id="48132" name="Rectangle 4"/>
          <p:cNvSpPr>
            <a:spLocks noGrp="1" noChangeArrowheads="1"/>
          </p:cNvSpPr>
          <p:nvPr>
            <p:ph type="body" sz="half" idx="4294967295"/>
          </p:nvPr>
        </p:nvSpPr>
        <p:spPr>
          <a:xfrm>
            <a:off x="4645968" y="404664"/>
            <a:ext cx="3958480" cy="4114800"/>
          </a:xfrm>
          <a:prstGeom prst="rect">
            <a:avLst/>
          </a:prstGeom>
        </p:spPr>
        <p:txBody>
          <a:bodyPr>
            <a:normAutofit fontScale="92500" lnSpcReduction="10000"/>
          </a:bodyPr>
          <a:lstStyle/>
          <a:p>
            <a:pPr eaLnBrk="1" hangingPunct="1">
              <a:lnSpc>
                <a:spcPct val="90000"/>
              </a:lnSpc>
              <a:buFontTx/>
              <a:buNone/>
            </a:pPr>
            <a:r>
              <a:rPr lang="en-GB" sz="2800" dirty="0" smtClean="0"/>
              <a:t>	</a:t>
            </a:r>
            <a:r>
              <a:rPr lang="en-GB" sz="2800" b="1" u="sng" dirty="0" smtClean="0"/>
              <a:t>Disadvantages</a:t>
            </a:r>
          </a:p>
          <a:p>
            <a:pPr eaLnBrk="1" hangingPunct="1">
              <a:lnSpc>
                <a:spcPct val="90000"/>
              </a:lnSpc>
            </a:pPr>
            <a:endParaRPr lang="en-GB" sz="2800" dirty="0" smtClean="0"/>
          </a:p>
          <a:p>
            <a:pPr eaLnBrk="1" hangingPunct="1">
              <a:lnSpc>
                <a:spcPct val="90000"/>
              </a:lnSpc>
            </a:pPr>
            <a:r>
              <a:rPr lang="en-GB" sz="2800" dirty="0" smtClean="0"/>
              <a:t>Questions must be simple to answer</a:t>
            </a:r>
          </a:p>
          <a:p>
            <a:pPr eaLnBrk="1" hangingPunct="1">
              <a:lnSpc>
                <a:spcPct val="90000"/>
              </a:lnSpc>
            </a:pPr>
            <a:endParaRPr lang="en-GB" sz="2800" dirty="0" smtClean="0"/>
          </a:p>
          <a:p>
            <a:pPr eaLnBrk="1" hangingPunct="1">
              <a:lnSpc>
                <a:spcPct val="90000"/>
              </a:lnSpc>
            </a:pPr>
            <a:r>
              <a:rPr lang="en-GB" sz="2800" dirty="0" smtClean="0"/>
              <a:t>Response rate is low</a:t>
            </a:r>
          </a:p>
          <a:p>
            <a:pPr eaLnBrk="1" hangingPunct="1">
              <a:lnSpc>
                <a:spcPct val="90000"/>
              </a:lnSpc>
            </a:pPr>
            <a:endParaRPr lang="en-GB" sz="2800" dirty="0" smtClean="0"/>
          </a:p>
          <a:p>
            <a:pPr eaLnBrk="1" hangingPunct="1">
              <a:lnSpc>
                <a:spcPct val="90000"/>
              </a:lnSpc>
            </a:pPr>
            <a:r>
              <a:rPr lang="en-GB" sz="2800" dirty="0" smtClean="0"/>
              <a:t>Often </a:t>
            </a:r>
            <a:r>
              <a:rPr lang="en-GB" sz="2800" smtClean="0"/>
              <a:t>need prize-draws </a:t>
            </a:r>
            <a:r>
              <a:rPr lang="en-GB" sz="2800" dirty="0" err="1" smtClean="0"/>
              <a:t>etc</a:t>
            </a:r>
            <a:r>
              <a:rPr lang="en-GB" sz="2800" dirty="0" smtClean="0"/>
              <a:t> to encourage response</a:t>
            </a:r>
          </a:p>
        </p:txBody>
      </p:sp>
      <p:sp>
        <p:nvSpPr>
          <p:cNvPr id="2" name="Slide Number Placeholder 1"/>
          <p:cNvSpPr>
            <a:spLocks noGrp="1"/>
          </p:cNvSpPr>
          <p:nvPr>
            <p:ph type="sldNum" sz="quarter" idx="12"/>
          </p:nvPr>
        </p:nvSpPr>
        <p:spPr/>
        <p:txBody>
          <a:bodyPr/>
          <a:lstStyle/>
          <a:p>
            <a:fld id="{DD64E8EF-839F-4D35-87DA-60A772279522}" type="slidenum">
              <a:rPr lang="en-GB" smtClean="0"/>
              <a:t>14</a:t>
            </a:fld>
            <a:endParaRPr lang="en-GB"/>
          </a:p>
        </p:txBody>
      </p:sp>
      <p:pic>
        <p:nvPicPr>
          <p:cNvPr id="14338" name="Picture 2" descr="http://www.visionone.co.uk/img/1/Client_survey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91516"/>
            <a:ext cx="3024336" cy="221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50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051720" y="5445224"/>
            <a:ext cx="6512511" cy="1143000"/>
          </a:xfrm>
        </p:spPr>
        <p:txBody>
          <a:bodyPr/>
          <a:lstStyle/>
          <a:p>
            <a:pPr eaLnBrk="1" hangingPunct="1"/>
            <a:r>
              <a:rPr lang="en-GB" dirty="0" smtClean="0"/>
              <a:t>Hall Test</a:t>
            </a:r>
          </a:p>
        </p:txBody>
      </p:sp>
      <p:sp>
        <p:nvSpPr>
          <p:cNvPr id="49155" name="Rectangle 3"/>
          <p:cNvSpPr>
            <a:spLocks noGrp="1" noChangeArrowheads="1"/>
          </p:cNvSpPr>
          <p:nvPr>
            <p:ph type="body" sz="half" idx="4294967295"/>
          </p:nvPr>
        </p:nvSpPr>
        <p:spPr>
          <a:xfrm>
            <a:off x="683568" y="476672"/>
            <a:ext cx="3810000" cy="4114800"/>
          </a:xfrm>
          <a:prstGeom prst="rect">
            <a:avLst/>
          </a:prstGeom>
        </p:spPr>
        <p:txBody>
          <a:bodyPr/>
          <a:lstStyle/>
          <a:p>
            <a:pPr eaLnBrk="1" hangingPunct="1">
              <a:buFontTx/>
              <a:buNone/>
            </a:pPr>
            <a:r>
              <a:rPr lang="en-GB" sz="2800" dirty="0" smtClean="0"/>
              <a:t>	</a:t>
            </a:r>
            <a:r>
              <a:rPr lang="en-GB" sz="2800" b="1" u="sng" dirty="0" smtClean="0"/>
              <a:t>Advantages</a:t>
            </a:r>
          </a:p>
          <a:p>
            <a:pPr eaLnBrk="1" hangingPunct="1"/>
            <a:endParaRPr lang="en-GB" sz="2800" dirty="0" smtClean="0"/>
          </a:p>
          <a:p>
            <a:pPr>
              <a:spcBef>
                <a:spcPct val="0"/>
              </a:spcBef>
            </a:pPr>
            <a:r>
              <a:rPr lang="en-GB" sz="2800" dirty="0" smtClean="0"/>
              <a:t>Qualitative information gained</a:t>
            </a:r>
          </a:p>
        </p:txBody>
      </p:sp>
      <p:sp>
        <p:nvSpPr>
          <p:cNvPr id="49156" name="Rectangle 4"/>
          <p:cNvSpPr>
            <a:spLocks noGrp="1" noChangeArrowheads="1"/>
          </p:cNvSpPr>
          <p:nvPr>
            <p:ph type="body" sz="half" idx="4294967295"/>
          </p:nvPr>
        </p:nvSpPr>
        <p:spPr>
          <a:xfrm>
            <a:off x="4645968" y="476672"/>
            <a:ext cx="3810000" cy="4114800"/>
          </a:xfrm>
          <a:prstGeom prst="rect">
            <a:avLst/>
          </a:prstGeom>
        </p:spPr>
        <p:txBody>
          <a:bodyPr>
            <a:normAutofit/>
          </a:bodyPr>
          <a:lstStyle/>
          <a:p>
            <a:pPr eaLnBrk="1" hangingPunct="1">
              <a:buFontTx/>
              <a:buNone/>
            </a:pPr>
            <a:r>
              <a:rPr lang="en-GB" sz="2800" dirty="0" smtClean="0"/>
              <a:t>	</a:t>
            </a:r>
            <a:r>
              <a:rPr lang="en-GB" sz="2800" b="1" u="sng" dirty="0" smtClean="0"/>
              <a:t>Disadvantages</a:t>
            </a:r>
          </a:p>
          <a:p>
            <a:pPr eaLnBrk="1" hangingPunct="1"/>
            <a:endParaRPr lang="en-GB" sz="2800" dirty="0" smtClean="0"/>
          </a:p>
          <a:p>
            <a:pPr eaLnBrk="1" hangingPunct="1"/>
            <a:r>
              <a:rPr lang="en-GB" sz="2800" dirty="0" smtClean="0"/>
              <a:t>Difficult to analyse</a:t>
            </a:r>
          </a:p>
          <a:p>
            <a:pPr eaLnBrk="1" hangingPunct="1"/>
            <a:endParaRPr lang="en-GB" sz="2800" dirty="0" smtClean="0"/>
          </a:p>
          <a:p>
            <a:pPr eaLnBrk="1" hangingPunct="1"/>
            <a:r>
              <a:rPr lang="en-GB" sz="2800" dirty="0" smtClean="0"/>
              <a:t>Results can be flawed – complimentary comments</a:t>
            </a:r>
          </a:p>
        </p:txBody>
      </p:sp>
      <p:sp>
        <p:nvSpPr>
          <p:cNvPr id="2" name="Slide Number Placeholder 1"/>
          <p:cNvSpPr>
            <a:spLocks noGrp="1"/>
          </p:cNvSpPr>
          <p:nvPr>
            <p:ph type="sldNum" sz="quarter" idx="12"/>
          </p:nvPr>
        </p:nvSpPr>
        <p:spPr/>
        <p:txBody>
          <a:bodyPr/>
          <a:lstStyle/>
          <a:p>
            <a:fld id="{DD64E8EF-839F-4D35-87DA-60A772279522}" type="slidenum">
              <a:rPr lang="en-GB" smtClean="0"/>
              <a:t>15</a:t>
            </a:fld>
            <a:endParaRPr lang="en-GB"/>
          </a:p>
        </p:txBody>
      </p:sp>
      <p:pic>
        <p:nvPicPr>
          <p:cNvPr id="15362" name="Picture 2" descr="http://www.foodgenerations.co.uk/images/Hall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84817"/>
            <a:ext cx="3934818" cy="175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973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75656" y="5301208"/>
            <a:ext cx="7262192" cy="1143000"/>
          </a:xfrm>
        </p:spPr>
        <p:txBody>
          <a:bodyPr/>
          <a:lstStyle/>
          <a:p>
            <a:pPr eaLnBrk="1" hangingPunct="1"/>
            <a:r>
              <a:rPr lang="en-GB" dirty="0" smtClean="0"/>
              <a:t>EPOS (</a:t>
            </a:r>
            <a:r>
              <a:rPr lang="en-GB" dirty="0" err="1" smtClean="0"/>
              <a:t>inc</a:t>
            </a:r>
            <a:r>
              <a:rPr lang="en-GB" dirty="0" smtClean="0"/>
              <a:t> Loyalty Cards)</a:t>
            </a:r>
          </a:p>
        </p:txBody>
      </p:sp>
      <p:sp>
        <p:nvSpPr>
          <p:cNvPr id="50179" name="Rectangle 3"/>
          <p:cNvSpPr>
            <a:spLocks noGrp="1" noChangeArrowheads="1"/>
          </p:cNvSpPr>
          <p:nvPr>
            <p:ph type="body" sz="half" idx="4294967295"/>
          </p:nvPr>
        </p:nvSpPr>
        <p:spPr>
          <a:xfrm>
            <a:off x="683568" y="332656"/>
            <a:ext cx="3810000" cy="4114800"/>
          </a:xfrm>
          <a:prstGeom prst="rect">
            <a:avLst/>
          </a:prstGeom>
        </p:spPr>
        <p:txBody>
          <a:bodyPr>
            <a:normAutofit fontScale="92500" lnSpcReduction="10000"/>
          </a:bodyPr>
          <a:lstStyle/>
          <a:p>
            <a:pPr eaLnBrk="1" hangingPunct="1">
              <a:lnSpc>
                <a:spcPct val="90000"/>
              </a:lnSpc>
              <a:buFontTx/>
              <a:buNone/>
            </a:pPr>
            <a:r>
              <a:rPr lang="en-GB" sz="2800" smtClean="0"/>
              <a:t>	</a:t>
            </a:r>
            <a:r>
              <a:rPr lang="en-GB" sz="2800" b="1" u="sng" smtClean="0"/>
              <a:t>Advantages</a:t>
            </a:r>
          </a:p>
          <a:p>
            <a:pPr eaLnBrk="1" hangingPunct="1">
              <a:lnSpc>
                <a:spcPct val="90000"/>
              </a:lnSpc>
            </a:pPr>
            <a:endParaRPr lang="en-GB" sz="2800" smtClean="0"/>
          </a:p>
          <a:p>
            <a:pPr eaLnBrk="1" hangingPunct="1">
              <a:lnSpc>
                <a:spcPct val="90000"/>
              </a:lnSpc>
            </a:pPr>
            <a:r>
              <a:rPr lang="en-GB" sz="2800" smtClean="0"/>
              <a:t>Accurate customer profiles</a:t>
            </a:r>
          </a:p>
          <a:p>
            <a:pPr eaLnBrk="1" hangingPunct="1">
              <a:lnSpc>
                <a:spcPct val="90000"/>
              </a:lnSpc>
            </a:pPr>
            <a:endParaRPr lang="en-GB" sz="2800" smtClean="0"/>
          </a:p>
          <a:p>
            <a:pPr eaLnBrk="1" hangingPunct="1">
              <a:lnSpc>
                <a:spcPct val="90000"/>
              </a:lnSpc>
            </a:pPr>
            <a:r>
              <a:rPr lang="en-GB" sz="2800" smtClean="0"/>
              <a:t>Offer promotions linked to customer needs</a:t>
            </a:r>
          </a:p>
          <a:p>
            <a:pPr eaLnBrk="1" hangingPunct="1">
              <a:lnSpc>
                <a:spcPct val="90000"/>
              </a:lnSpc>
            </a:pPr>
            <a:endParaRPr lang="en-GB" sz="2800" smtClean="0"/>
          </a:p>
          <a:p>
            <a:pPr eaLnBrk="1" hangingPunct="1">
              <a:lnSpc>
                <a:spcPct val="90000"/>
              </a:lnSpc>
            </a:pPr>
            <a:r>
              <a:rPr lang="en-GB" sz="2800" smtClean="0"/>
              <a:t>Monitors brand loyalty</a:t>
            </a:r>
          </a:p>
        </p:txBody>
      </p:sp>
      <p:sp>
        <p:nvSpPr>
          <p:cNvPr id="50180" name="Rectangle 4"/>
          <p:cNvSpPr>
            <a:spLocks noGrp="1" noChangeArrowheads="1"/>
          </p:cNvSpPr>
          <p:nvPr>
            <p:ph type="body" sz="half" idx="4294967295"/>
          </p:nvPr>
        </p:nvSpPr>
        <p:spPr>
          <a:xfrm>
            <a:off x="4645968" y="332656"/>
            <a:ext cx="3810000" cy="4114800"/>
          </a:xfrm>
          <a:prstGeom prst="rect">
            <a:avLst/>
          </a:prstGeom>
        </p:spPr>
        <p:txBody>
          <a:bodyPr/>
          <a:lstStyle/>
          <a:p>
            <a:pPr eaLnBrk="1" hangingPunct="1">
              <a:lnSpc>
                <a:spcPct val="90000"/>
              </a:lnSpc>
              <a:buFontTx/>
              <a:buNone/>
            </a:pPr>
            <a:r>
              <a:rPr lang="en-GB" sz="2800" smtClean="0"/>
              <a:t>	</a:t>
            </a:r>
            <a:r>
              <a:rPr lang="en-GB" sz="2800" b="1" u="sng" smtClean="0"/>
              <a:t>Disadvantages</a:t>
            </a:r>
          </a:p>
          <a:p>
            <a:pPr eaLnBrk="1" hangingPunct="1">
              <a:lnSpc>
                <a:spcPct val="90000"/>
              </a:lnSpc>
            </a:pPr>
            <a:endParaRPr lang="en-GB" sz="2800" smtClean="0"/>
          </a:p>
          <a:p>
            <a:pPr eaLnBrk="1" hangingPunct="1">
              <a:lnSpc>
                <a:spcPct val="90000"/>
              </a:lnSpc>
            </a:pPr>
            <a:r>
              <a:rPr lang="en-GB" sz="2800" smtClean="0"/>
              <a:t>Expensive to set up</a:t>
            </a:r>
          </a:p>
        </p:txBody>
      </p:sp>
      <p:sp>
        <p:nvSpPr>
          <p:cNvPr id="2" name="Slide Number Placeholder 1"/>
          <p:cNvSpPr>
            <a:spLocks noGrp="1"/>
          </p:cNvSpPr>
          <p:nvPr>
            <p:ph type="sldNum" sz="quarter" idx="12"/>
          </p:nvPr>
        </p:nvSpPr>
        <p:spPr/>
        <p:txBody>
          <a:bodyPr/>
          <a:lstStyle/>
          <a:p>
            <a:fld id="{DD64E8EF-839F-4D35-87DA-60A772279522}" type="slidenum">
              <a:rPr lang="en-GB" smtClean="0"/>
              <a:t>16</a:t>
            </a:fld>
            <a:endParaRPr lang="en-GB"/>
          </a:p>
        </p:txBody>
      </p:sp>
      <p:pic>
        <p:nvPicPr>
          <p:cNvPr id="16386" name="Picture 2" descr="http://www.thegrocer.co.uk/files/ImageGallery/Grocer.co.uk%20pics/loyalty%20ca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002096"/>
            <a:ext cx="2214659" cy="174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80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051720" y="5229200"/>
            <a:ext cx="6512511" cy="1143000"/>
          </a:xfrm>
        </p:spPr>
        <p:txBody>
          <a:bodyPr/>
          <a:lstStyle/>
          <a:p>
            <a:pPr eaLnBrk="1" hangingPunct="1"/>
            <a:r>
              <a:rPr lang="en-GB" smtClean="0"/>
              <a:t>Observation</a:t>
            </a:r>
          </a:p>
        </p:txBody>
      </p:sp>
      <p:sp>
        <p:nvSpPr>
          <p:cNvPr id="51203" name="Rectangle 3"/>
          <p:cNvSpPr>
            <a:spLocks noGrp="1" noChangeArrowheads="1"/>
          </p:cNvSpPr>
          <p:nvPr>
            <p:ph type="body" sz="half" idx="4294967295"/>
          </p:nvPr>
        </p:nvSpPr>
        <p:spPr>
          <a:xfrm>
            <a:off x="681608" y="476672"/>
            <a:ext cx="3810000" cy="4114800"/>
          </a:xfrm>
          <a:prstGeom prst="rect">
            <a:avLst/>
          </a:prstGeom>
        </p:spPr>
        <p:txBody>
          <a:bodyPr/>
          <a:lstStyle/>
          <a:p>
            <a:pPr eaLnBrk="1" hangingPunct="1">
              <a:buFontTx/>
              <a:buNone/>
            </a:pPr>
            <a:r>
              <a:rPr lang="en-GB" sz="2800" dirty="0" smtClean="0"/>
              <a:t>	</a:t>
            </a:r>
            <a:r>
              <a:rPr lang="en-GB" sz="2800" b="1" u="sng" dirty="0" smtClean="0"/>
              <a:t>Advantages</a:t>
            </a:r>
          </a:p>
          <a:p>
            <a:pPr eaLnBrk="1" hangingPunct="1"/>
            <a:endParaRPr lang="en-GB" sz="2800" dirty="0" smtClean="0"/>
          </a:p>
          <a:p>
            <a:pPr>
              <a:spcBef>
                <a:spcPct val="0"/>
              </a:spcBef>
            </a:pPr>
            <a:r>
              <a:rPr lang="en-GB" sz="2800" dirty="0" smtClean="0"/>
              <a:t>Qualitative information gained</a:t>
            </a:r>
          </a:p>
        </p:txBody>
      </p:sp>
      <p:sp>
        <p:nvSpPr>
          <p:cNvPr id="51204" name="Rectangle 4"/>
          <p:cNvSpPr>
            <a:spLocks noGrp="1" noChangeArrowheads="1"/>
          </p:cNvSpPr>
          <p:nvPr>
            <p:ph type="body" sz="half" idx="4294967295"/>
          </p:nvPr>
        </p:nvSpPr>
        <p:spPr>
          <a:xfrm>
            <a:off x="4644008" y="476672"/>
            <a:ext cx="3810000" cy="4114800"/>
          </a:xfrm>
          <a:prstGeom prst="rect">
            <a:avLst/>
          </a:prstGeom>
        </p:spPr>
        <p:txBody>
          <a:bodyPr/>
          <a:lstStyle/>
          <a:p>
            <a:pPr eaLnBrk="1" hangingPunct="1">
              <a:buFontTx/>
              <a:buNone/>
            </a:pPr>
            <a:r>
              <a:rPr lang="en-GB" sz="2800" smtClean="0"/>
              <a:t>	</a:t>
            </a:r>
            <a:r>
              <a:rPr lang="en-GB" sz="2800" b="1" u="sng" smtClean="0"/>
              <a:t>Disadvantages</a:t>
            </a:r>
          </a:p>
          <a:p>
            <a:pPr eaLnBrk="1" hangingPunct="1"/>
            <a:endParaRPr lang="en-GB" sz="2800" smtClean="0"/>
          </a:p>
          <a:p>
            <a:pPr eaLnBrk="1" hangingPunct="1"/>
            <a:r>
              <a:rPr lang="en-GB" sz="2800" smtClean="0"/>
              <a:t>Can’t ask questions that explain actions – no direct contact with customer</a:t>
            </a:r>
          </a:p>
        </p:txBody>
      </p:sp>
      <p:sp>
        <p:nvSpPr>
          <p:cNvPr id="2" name="Slide Number Placeholder 1"/>
          <p:cNvSpPr>
            <a:spLocks noGrp="1"/>
          </p:cNvSpPr>
          <p:nvPr>
            <p:ph type="sldNum" sz="quarter" idx="12"/>
          </p:nvPr>
        </p:nvSpPr>
        <p:spPr/>
        <p:txBody>
          <a:bodyPr/>
          <a:lstStyle/>
          <a:p>
            <a:fld id="{DD64E8EF-839F-4D35-87DA-60A772279522}" type="slidenum">
              <a:rPr lang="en-GB" smtClean="0"/>
              <a:t>17</a:t>
            </a:fld>
            <a:endParaRPr lang="en-GB"/>
          </a:p>
        </p:txBody>
      </p:sp>
    </p:spTree>
    <p:extLst>
      <p:ext uri="{BB962C8B-B14F-4D97-AF65-F5344CB8AC3E}">
        <p14:creationId xmlns:p14="http://schemas.microsoft.com/office/powerpoint/2010/main" val="570191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051720" y="5229200"/>
            <a:ext cx="6512511" cy="1143000"/>
          </a:xfrm>
        </p:spPr>
        <p:txBody>
          <a:bodyPr/>
          <a:lstStyle/>
          <a:p>
            <a:pPr eaLnBrk="1" hangingPunct="1"/>
            <a:r>
              <a:rPr lang="en-GB" smtClean="0"/>
              <a:t>Test Marketing</a:t>
            </a:r>
          </a:p>
        </p:txBody>
      </p:sp>
      <p:sp>
        <p:nvSpPr>
          <p:cNvPr id="53251" name="Rectangle 3"/>
          <p:cNvSpPr>
            <a:spLocks noGrp="1" noChangeArrowheads="1"/>
          </p:cNvSpPr>
          <p:nvPr>
            <p:ph type="body" sz="half" idx="4294967295"/>
          </p:nvPr>
        </p:nvSpPr>
        <p:spPr>
          <a:xfrm>
            <a:off x="681608" y="476672"/>
            <a:ext cx="3810000" cy="4114800"/>
          </a:xfrm>
          <a:prstGeom prst="rect">
            <a:avLst/>
          </a:prstGeom>
        </p:spPr>
        <p:txBody>
          <a:bodyPr/>
          <a:lstStyle/>
          <a:p>
            <a:pPr eaLnBrk="1" hangingPunct="1">
              <a:buFontTx/>
              <a:buNone/>
            </a:pPr>
            <a:r>
              <a:rPr lang="en-GB" sz="2800" smtClean="0"/>
              <a:t>	</a:t>
            </a:r>
            <a:r>
              <a:rPr lang="en-GB" sz="2800" b="1" u="sng" smtClean="0"/>
              <a:t>Advantages</a:t>
            </a:r>
          </a:p>
          <a:p>
            <a:pPr eaLnBrk="1" hangingPunct="1"/>
            <a:endParaRPr lang="en-GB" sz="2800" smtClean="0"/>
          </a:p>
          <a:p>
            <a:pPr>
              <a:spcBef>
                <a:spcPct val="0"/>
              </a:spcBef>
            </a:pPr>
            <a:r>
              <a:rPr lang="en-GB" sz="2800" smtClean="0"/>
              <a:t>Highlights aspects of product which are disliked</a:t>
            </a:r>
          </a:p>
          <a:p>
            <a:pPr>
              <a:spcBef>
                <a:spcPct val="0"/>
              </a:spcBef>
            </a:pPr>
            <a:endParaRPr lang="en-GB" sz="2800" smtClean="0"/>
          </a:p>
          <a:p>
            <a:pPr>
              <a:spcBef>
                <a:spcPct val="0"/>
              </a:spcBef>
            </a:pPr>
            <a:r>
              <a:rPr lang="en-GB" sz="2800" smtClean="0"/>
              <a:t>Saves expensive national launch</a:t>
            </a:r>
          </a:p>
        </p:txBody>
      </p:sp>
      <p:sp>
        <p:nvSpPr>
          <p:cNvPr id="53252" name="Rectangle 4"/>
          <p:cNvSpPr>
            <a:spLocks noGrp="1" noChangeArrowheads="1"/>
          </p:cNvSpPr>
          <p:nvPr>
            <p:ph type="body" sz="half" idx="4294967295"/>
          </p:nvPr>
        </p:nvSpPr>
        <p:spPr>
          <a:xfrm>
            <a:off x="4644008" y="476672"/>
            <a:ext cx="3810000" cy="4114800"/>
          </a:xfrm>
          <a:prstGeom prst="rect">
            <a:avLst/>
          </a:prstGeom>
        </p:spPr>
        <p:txBody>
          <a:bodyPr/>
          <a:lstStyle/>
          <a:p>
            <a:pPr eaLnBrk="1" hangingPunct="1">
              <a:buFontTx/>
              <a:buNone/>
            </a:pPr>
            <a:r>
              <a:rPr lang="en-GB" sz="2800" smtClean="0"/>
              <a:t>	</a:t>
            </a:r>
            <a:r>
              <a:rPr lang="en-GB" sz="2800" b="1" u="sng" smtClean="0"/>
              <a:t>Disadvantages</a:t>
            </a:r>
          </a:p>
          <a:p>
            <a:pPr eaLnBrk="1" hangingPunct="1"/>
            <a:endParaRPr lang="en-GB" sz="2800" smtClean="0"/>
          </a:p>
          <a:p>
            <a:pPr eaLnBrk="1" hangingPunct="1"/>
            <a:r>
              <a:rPr lang="en-GB" sz="2800" smtClean="0"/>
              <a:t>Regional tastes may not be representative</a:t>
            </a:r>
          </a:p>
        </p:txBody>
      </p:sp>
      <p:sp>
        <p:nvSpPr>
          <p:cNvPr id="2" name="Slide Number Placeholder 1"/>
          <p:cNvSpPr>
            <a:spLocks noGrp="1"/>
          </p:cNvSpPr>
          <p:nvPr>
            <p:ph type="sldNum" sz="quarter" idx="12"/>
          </p:nvPr>
        </p:nvSpPr>
        <p:spPr/>
        <p:txBody>
          <a:bodyPr/>
          <a:lstStyle/>
          <a:p>
            <a:fld id="{DD64E8EF-839F-4D35-87DA-60A772279522}" type="slidenum">
              <a:rPr lang="en-GB" smtClean="0"/>
              <a:t>18</a:t>
            </a:fld>
            <a:endParaRPr lang="en-GB"/>
          </a:p>
        </p:txBody>
      </p:sp>
    </p:spTree>
    <p:extLst>
      <p:ext uri="{BB962C8B-B14F-4D97-AF65-F5344CB8AC3E}">
        <p14:creationId xmlns:p14="http://schemas.microsoft.com/office/powerpoint/2010/main" val="2380156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301208"/>
            <a:ext cx="6512511" cy="1143000"/>
          </a:xfrm>
        </p:spPr>
        <p:txBody>
          <a:bodyPr/>
          <a:lstStyle/>
          <a:p>
            <a:r>
              <a:rPr lang="en-GB" dirty="0">
                <a:effectLst/>
              </a:rPr>
              <a:t>Electronic </a:t>
            </a:r>
            <a:r>
              <a:rPr lang="en-GB" dirty="0" smtClean="0">
                <a:effectLst/>
              </a:rPr>
              <a:t>Surveys</a:t>
            </a:r>
            <a:endParaRPr lang="en-GB" dirty="0"/>
          </a:p>
        </p:txBody>
      </p:sp>
      <p:sp>
        <p:nvSpPr>
          <p:cNvPr id="3" name="Content Placeholder 2"/>
          <p:cNvSpPr>
            <a:spLocks noGrp="1"/>
          </p:cNvSpPr>
          <p:nvPr>
            <p:ph sz="quarter" idx="13"/>
          </p:nvPr>
        </p:nvSpPr>
        <p:spPr>
          <a:xfrm>
            <a:off x="755576" y="731520"/>
            <a:ext cx="7776864" cy="4425672"/>
          </a:xfrm>
        </p:spPr>
        <p:txBody>
          <a:bodyPr>
            <a:normAutofit/>
          </a:bodyPr>
          <a:lstStyle/>
          <a:p>
            <a:r>
              <a:rPr lang="en-GB" b="1" dirty="0" smtClean="0"/>
              <a:t>Email Survey </a:t>
            </a:r>
            <a:r>
              <a:rPr lang="en-GB" dirty="0" smtClean="0"/>
              <a:t>- read </a:t>
            </a:r>
            <a:r>
              <a:rPr lang="en-GB" dirty="0"/>
              <a:t>the message, answer the questions and then reply to the researcher</a:t>
            </a:r>
            <a:r>
              <a:rPr lang="en-GB" dirty="0" smtClean="0"/>
              <a:t>.</a:t>
            </a:r>
          </a:p>
          <a:p>
            <a:pPr marL="45720" indent="0">
              <a:buNone/>
            </a:pPr>
            <a:endParaRPr lang="en-GB" dirty="0" smtClean="0"/>
          </a:p>
          <a:p>
            <a:r>
              <a:rPr lang="en-GB" b="1" dirty="0" smtClean="0"/>
              <a:t>Web based Survey </a:t>
            </a:r>
            <a:r>
              <a:rPr lang="en-GB" dirty="0" smtClean="0"/>
              <a:t>- </a:t>
            </a:r>
            <a:r>
              <a:rPr lang="en-GB" dirty="0"/>
              <a:t>sent an email containing a </a:t>
            </a:r>
            <a:r>
              <a:rPr lang="en-GB" dirty="0" smtClean="0"/>
              <a:t>link </a:t>
            </a:r>
            <a:r>
              <a:rPr lang="en-GB" dirty="0"/>
              <a:t>to the URL address for the </a:t>
            </a:r>
            <a:r>
              <a:rPr lang="en-GB" dirty="0" smtClean="0"/>
              <a:t>survey.</a:t>
            </a:r>
          </a:p>
          <a:p>
            <a:pPr lvl="1"/>
            <a:r>
              <a:rPr lang="en-GB" dirty="0"/>
              <a:t>wide variety of response options can be used, for example check boxes </a:t>
            </a:r>
            <a:endParaRPr lang="en-GB" dirty="0" smtClean="0"/>
          </a:p>
          <a:p>
            <a:pPr lvl="1"/>
            <a:r>
              <a:rPr lang="en-GB" dirty="0"/>
              <a:t>software is used to scrutinise the data and present </a:t>
            </a:r>
            <a:r>
              <a:rPr lang="en-GB" dirty="0" smtClean="0"/>
              <a:t>it as information</a:t>
            </a:r>
            <a:endParaRPr lang="en-GB" dirty="0"/>
          </a:p>
        </p:txBody>
      </p:sp>
    </p:spTree>
    <p:extLst>
      <p:ext uri="{BB962C8B-B14F-4D97-AF65-F5344CB8AC3E}">
        <p14:creationId xmlns:p14="http://schemas.microsoft.com/office/powerpoint/2010/main" val="1040733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t>Definition of Marketing</a:t>
            </a:r>
          </a:p>
        </p:txBody>
      </p:sp>
      <p:sp>
        <p:nvSpPr>
          <p:cNvPr id="6147" name="Rectangle 3"/>
          <p:cNvSpPr>
            <a:spLocks noGrp="1" noChangeArrowheads="1"/>
          </p:cNvSpPr>
          <p:nvPr>
            <p:ph type="body" idx="4294967295"/>
          </p:nvPr>
        </p:nvSpPr>
        <p:spPr>
          <a:xfrm>
            <a:off x="683568" y="1196752"/>
            <a:ext cx="7772400" cy="4114800"/>
          </a:xfrm>
          <a:prstGeom prst="rect">
            <a:avLst/>
          </a:prstGeom>
        </p:spPr>
        <p:txBody>
          <a:bodyPr/>
          <a:lstStyle/>
          <a:p>
            <a:pPr eaLnBrk="1" hangingPunct="1">
              <a:buFontTx/>
              <a:buNone/>
            </a:pPr>
            <a:r>
              <a:rPr lang="en-GB" dirty="0" smtClean="0"/>
              <a:t>	“The process involved in </a:t>
            </a:r>
            <a:r>
              <a:rPr lang="en-GB" b="1" dirty="0" smtClean="0"/>
              <a:t>identifying</a:t>
            </a:r>
            <a:r>
              <a:rPr lang="en-GB" dirty="0" smtClean="0"/>
              <a:t>, </a:t>
            </a:r>
            <a:r>
              <a:rPr lang="en-GB" b="1" dirty="0" smtClean="0"/>
              <a:t>anticipating</a:t>
            </a:r>
            <a:r>
              <a:rPr lang="en-GB" dirty="0" smtClean="0"/>
              <a:t> and </a:t>
            </a:r>
            <a:r>
              <a:rPr lang="en-GB" b="1" dirty="0" smtClean="0"/>
              <a:t>satisfying</a:t>
            </a:r>
            <a:r>
              <a:rPr lang="en-GB" dirty="0" smtClean="0"/>
              <a:t> consumer requirements </a:t>
            </a:r>
            <a:r>
              <a:rPr lang="en-GB" b="1" dirty="0" smtClean="0"/>
              <a:t>profitably.”</a:t>
            </a:r>
            <a:endParaRPr lang="en-GB" dirty="0" smtClean="0"/>
          </a:p>
          <a:p>
            <a:pPr eaLnBrk="1" hangingPunct="1"/>
            <a:endParaRPr lang="en-GB" dirty="0" smtClean="0"/>
          </a:p>
          <a:p>
            <a:pPr eaLnBrk="1" hangingPunct="1">
              <a:buFontTx/>
              <a:buNone/>
            </a:pPr>
            <a:r>
              <a:rPr lang="en-GB" dirty="0" smtClean="0"/>
              <a:t>	</a:t>
            </a:r>
            <a:r>
              <a:rPr lang="en-GB" sz="2800" i="1" dirty="0" smtClean="0"/>
              <a:t>The Chartered Institute of Marketing</a:t>
            </a:r>
            <a:endParaRPr lang="en-GB" dirty="0" smtClean="0"/>
          </a:p>
        </p:txBody>
      </p:sp>
      <p:sp>
        <p:nvSpPr>
          <p:cNvPr id="2" name="Slide Number Placeholder 1"/>
          <p:cNvSpPr>
            <a:spLocks noGrp="1"/>
          </p:cNvSpPr>
          <p:nvPr>
            <p:ph type="sldNum" sz="quarter" idx="12"/>
          </p:nvPr>
        </p:nvSpPr>
        <p:spPr/>
        <p:txBody>
          <a:bodyPr/>
          <a:lstStyle/>
          <a:p>
            <a:fld id="{DD64E8EF-839F-4D35-87DA-60A772279522}" type="slidenum">
              <a:rPr lang="en-GB" smtClean="0"/>
              <a:t>2</a:t>
            </a:fld>
            <a:endParaRPr lang="en-GB" dirty="0"/>
          </a:p>
        </p:txBody>
      </p:sp>
    </p:spTree>
    <p:extLst>
      <p:ext uri="{BB962C8B-B14F-4D97-AF65-F5344CB8AC3E}">
        <p14:creationId xmlns:p14="http://schemas.microsoft.com/office/powerpoint/2010/main" val="2618217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5696" y="5373216"/>
            <a:ext cx="6512511" cy="1143000"/>
          </a:xfrm>
        </p:spPr>
        <p:txBody>
          <a:bodyPr/>
          <a:lstStyle/>
          <a:p>
            <a:r>
              <a:rPr lang="en-GB" dirty="0" smtClean="0"/>
              <a:t>Electronic Surveys</a:t>
            </a:r>
            <a:endParaRPr lang="en-GB" dirty="0"/>
          </a:p>
        </p:txBody>
      </p:sp>
      <p:sp>
        <p:nvSpPr>
          <p:cNvPr id="5" name="Content Placeholder 4"/>
          <p:cNvSpPr>
            <a:spLocks noGrp="1"/>
          </p:cNvSpPr>
          <p:nvPr>
            <p:ph sz="quarter" idx="13"/>
          </p:nvPr>
        </p:nvSpPr>
        <p:spPr>
          <a:xfrm>
            <a:off x="755576" y="731518"/>
            <a:ext cx="3734127" cy="4497681"/>
          </a:xfrm>
        </p:spPr>
        <p:txBody>
          <a:bodyPr/>
          <a:lstStyle/>
          <a:p>
            <a:pPr marL="45720" indent="0">
              <a:buNone/>
            </a:pPr>
            <a:r>
              <a:rPr lang="en-GB" b="1" dirty="0" smtClean="0"/>
              <a:t>Advantages</a:t>
            </a:r>
          </a:p>
          <a:p>
            <a:r>
              <a:rPr lang="en-GB" dirty="0" smtClean="0"/>
              <a:t>Completed 24/7</a:t>
            </a:r>
          </a:p>
          <a:p>
            <a:r>
              <a:rPr lang="en-GB" dirty="0" smtClean="0"/>
              <a:t>Design is cost-effective</a:t>
            </a:r>
          </a:p>
          <a:p>
            <a:r>
              <a:rPr lang="en-GB" dirty="0" smtClean="0"/>
              <a:t>Sent to a large number of people</a:t>
            </a:r>
            <a:endParaRPr lang="en-GB" dirty="0"/>
          </a:p>
        </p:txBody>
      </p:sp>
      <p:sp>
        <p:nvSpPr>
          <p:cNvPr id="6" name="Content Placeholder 5"/>
          <p:cNvSpPr>
            <a:spLocks noGrp="1"/>
          </p:cNvSpPr>
          <p:nvPr>
            <p:ph sz="quarter" idx="14"/>
          </p:nvPr>
        </p:nvSpPr>
        <p:spPr>
          <a:xfrm>
            <a:off x="4645152" y="731520"/>
            <a:ext cx="3671264" cy="4497680"/>
          </a:xfrm>
        </p:spPr>
        <p:txBody>
          <a:bodyPr/>
          <a:lstStyle/>
          <a:p>
            <a:pPr marL="45720" indent="0">
              <a:buNone/>
            </a:pPr>
            <a:r>
              <a:rPr lang="en-GB" b="1" dirty="0" smtClean="0"/>
              <a:t>Disadvantages</a:t>
            </a:r>
          </a:p>
          <a:p>
            <a:r>
              <a:rPr lang="en-GB" dirty="0"/>
              <a:t>concerns over the privacy and anonymity </a:t>
            </a:r>
            <a:endParaRPr lang="en-GB" dirty="0" smtClean="0"/>
          </a:p>
          <a:p>
            <a:r>
              <a:rPr lang="en-GB" dirty="0"/>
              <a:t>reluctance of respondents </a:t>
            </a:r>
            <a:endParaRPr lang="en-GB" dirty="0" smtClean="0"/>
          </a:p>
          <a:p>
            <a:r>
              <a:rPr lang="en-GB" dirty="0"/>
              <a:t>messages may be deleted </a:t>
            </a:r>
            <a:endParaRPr lang="en-GB" dirty="0" smtClean="0"/>
          </a:p>
          <a:p>
            <a:r>
              <a:rPr lang="en-GB" dirty="0"/>
              <a:t>sample will contain bias </a:t>
            </a:r>
          </a:p>
        </p:txBody>
      </p:sp>
    </p:spTree>
    <p:extLst>
      <p:ext uri="{BB962C8B-B14F-4D97-AF65-F5344CB8AC3E}">
        <p14:creationId xmlns:p14="http://schemas.microsoft.com/office/powerpoint/2010/main" val="1740543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051720" y="5085184"/>
            <a:ext cx="6512511" cy="1143000"/>
          </a:xfrm>
        </p:spPr>
        <p:txBody>
          <a:bodyPr/>
          <a:lstStyle/>
          <a:p>
            <a:pPr eaLnBrk="1" hangingPunct="1"/>
            <a:r>
              <a:rPr lang="en-GB" dirty="0" smtClean="0"/>
              <a:t>Consumer Panel</a:t>
            </a:r>
          </a:p>
        </p:txBody>
      </p:sp>
      <p:sp>
        <p:nvSpPr>
          <p:cNvPr id="52227" name="Rectangle 3"/>
          <p:cNvSpPr>
            <a:spLocks noGrp="1" noChangeArrowheads="1"/>
          </p:cNvSpPr>
          <p:nvPr>
            <p:ph type="body" idx="4294967295"/>
          </p:nvPr>
        </p:nvSpPr>
        <p:spPr>
          <a:xfrm>
            <a:off x="683568" y="764704"/>
            <a:ext cx="7772400" cy="4114800"/>
          </a:xfrm>
          <a:prstGeom prst="rect">
            <a:avLst/>
          </a:prstGeom>
        </p:spPr>
        <p:txBody>
          <a:bodyPr/>
          <a:lstStyle/>
          <a:p>
            <a:pPr eaLnBrk="1" hangingPunct="1">
              <a:lnSpc>
                <a:spcPct val="90000"/>
              </a:lnSpc>
              <a:buFontTx/>
              <a:buNone/>
            </a:pPr>
            <a:r>
              <a:rPr lang="en-GB" sz="2800" dirty="0" smtClean="0"/>
              <a:t>	This is a group of people who are consulted on their reactions to a product over a period of time.</a:t>
            </a:r>
          </a:p>
          <a:p>
            <a:pPr eaLnBrk="1" hangingPunct="1">
              <a:lnSpc>
                <a:spcPct val="90000"/>
              </a:lnSpc>
            </a:pPr>
            <a:endParaRPr lang="en-GB" sz="2800" dirty="0" smtClean="0"/>
          </a:p>
          <a:p>
            <a:pPr eaLnBrk="1" hangingPunct="1">
              <a:lnSpc>
                <a:spcPct val="90000"/>
              </a:lnSpc>
              <a:buFontTx/>
              <a:buNone/>
            </a:pPr>
            <a:r>
              <a:rPr lang="en-GB" sz="2800" dirty="0" smtClean="0"/>
              <a:t>	</a:t>
            </a:r>
            <a:r>
              <a:rPr lang="en-GB" sz="2800" i="1" dirty="0" err="1" smtClean="0"/>
              <a:t>eg</a:t>
            </a:r>
            <a:r>
              <a:rPr lang="en-GB" sz="2800" i="1" dirty="0" smtClean="0"/>
              <a:t> a number of households throughout the country have the TV programmes they watch monitored electronically</a:t>
            </a:r>
          </a:p>
        </p:txBody>
      </p:sp>
      <p:sp>
        <p:nvSpPr>
          <p:cNvPr id="2" name="Slide Number Placeholder 1"/>
          <p:cNvSpPr>
            <a:spLocks noGrp="1"/>
          </p:cNvSpPr>
          <p:nvPr>
            <p:ph type="sldNum" sz="quarter" idx="12"/>
          </p:nvPr>
        </p:nvSpPr>
        <p:spPr/>
        <p:txBody>
          <a:bodyPr/>
          <a:lstStyle/>
          <a:p>
            <a:fld id="{DD64E8EF-839F-4D35-87DA-60A772279522}" type="slidenum">
              <a:rPr lang="en-GB" smtClean="0"/>
              <a:t>21</a:t>
            </a:fld>
            <a:endParaRPr lang="en-GB" dirty="0"/>
          </a:p>
        </p:txBody>
      </p:sp>
    </p:spTree>
    <p:extLst>
      <p:ext uri="{BB962C8B-B14F-4D97-AF65-F5344CB8AC3E}">
        <p14:creationId xmlns:p14="http://schemas.microsoft.com/office/powerpoint/2010/main" val="4203920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07704" y="5445224"/>
            <a:ext cx="6512511" cy="1143000"/>
          </a:xfrm>
        </p:spPr>
        <p:txBody>
          <a:bodyPr/>
          <a:lstStyle/>
          <a:p>
            <a:pPr eaLnBrk="1" hangingPunct="1"/>
            <a:r>
              <a:rPr lang="en-GB" dirty="0" smtClean="0"/>
              <a:t>Sampling</a:t>
            </a:r>
          </a:p>
        </p:txBody>
      </p:sp>
      <p:sp>
        <p:nvSpPr>
          <p:cNvPr id="55299" name="Rectangle 3"/>
          <p:cNvSpPr>
            <a:spLocks noGrp="1" noChangeArrowheads="1"/>
          </p:cNvSpPr>
          <p:nvPr>
            <p:ph type="body" idx="4294967295"/>
          </p:nvPr>
        </p:nvSpPr>
        <p:spPr>
          <a:xfrm>
            <a:off x="611560" y="404664"/>
            <a:ext cx="6120680" cy="4320480"/>
          </a:xfrm>
          <a:prstGeom prst="rect">
            <a:avLst/>
          </a:prstGeom>
        </p:spPr>
        <p:txBody>
          <a:bodyPr/>
          <a:lstStyle/>
          <a:p>
            <a:pPr eaLnBrk="1" hangingPunct="1"/>
            <a:r>
              <a:rPr lang="en-GB" sz="3200" dirty="0" smtClean="0"/>
              <a:t>When conducting market research it is often not feasible to question every potential respondent.</a:t>
            </a:r>
          </a:p>
          <a:p>
            <a:pPr eaLnBrk="1" hangingPunct="1"/>
            <a:endParaRPr lang="en-GB" sz="3200" dirty="0" smtClean="0"/>
          </a:p>
          <a:p>
            <a:pPr eaLnBrk="1" hangingPunct="1"/>
            <a:r>
              <a:rPr lang="en-GB" sz="2800" i="1" dirty="0" smtClean="0"/>
              <a:t>A </a:t>
            </a:r>
            <a:r>
              <a:rPr lang="en-GB" sz="2800" b="1" i="1" dirty="0" smtClean="0"/>
              <a:t>sample has to be selected</a:t>
            </a:r>
            <a:r>
              <a:rPr lang="en-GB" sz="2800" i="1" dirty="0" smtClean="0"/>
              <a:t> …</a:t>
            </a:r>
          </a:p>
          <a:p>
            <a:pPr eaLnBrk="1" hangingPunct="1">
              <a:buFontTx/>
              <a:buNone/>
            </a:pPr>
            <a:r>
              <a:rPr lang="en-GB" sz="2800" i="1" dirty="0" smtClean="0"/>
              <a:t>					</a:t>
            </a:r>
            <a:r>
              <a:rPr lang="en-GB" sz="2800" i="1" dirty="0"/>
              <a:t> </a:t>
            </a:r>
            <a:r>
              <a:rPr lang="en-GB" sz="2800" i="1" dirty="0" smtClean="0"/>
              <a:t>  but how?</a:t>
            </a:r>
          </a:p>
        </p:txBody>
      </p:sp>
      <p:pic>
        <p:nvPicPr>
          <p:cNvPr id="55300" name="Picture 7" descr="randomSampli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7520" y="1772816"/>
            <a:ext cx="19542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3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407951" y="5373216"/>
            <a:ext cx="6512511" cy="1143000"/>
          </a:xfrm>
        </p:spPr>
        <p:txBody>
          <a:bodyPr/>
          <a:lstStyle/>
          <a:p>
            <a:pPr eaLnBrk="1" hangingPunct="1"/>
            <a:r>
              <a:rPr lang="en-GB" dirty="0" smtClean="0"/>
              <a:t>Random Sampling</a:t>
            </a:r>
          </a:p>
        </p:txBody>
      </p:sp>
      <p:sp>
        <p:nvSpPr>
          <p:cNvPr id="56323" name="Rectangle 3"/>
          <p:cNvSpPr>
            <a:spLocks noGrp="1" noChangeArrowheads="1"/>
          </p:cNvSpPr>
          <p:nvPr>
            <p:ph type="body" idx="4294967295"/>
          </p:nvPr>
        </p:nvSpPr>
        <p:spPr>
          <a:xfrm>
            <a:off x="395536" y="332656"/>
            <a:ext cx="5686425" cy="4114800"/>
          </a:xfrm>
          <a:prstGeom prst="rect">
            <a:avLst/>
          </a:prstGeom>
        </p:spPr>
        <p:txBody>
          <a:bodyPr>
            <a:normAutofit lnSpcReduction="10000"/>
          </a:bodyPr>
          <a:lstStyle/>
          <a:p>
            <a:pPr eaLnBrk="1" hangingPunct="1">
              <a:lnSpc>
                <a:spcPct val="90000"/>
              </a:lnSpc>
            </a:pPr>
            <a:r>
              <a:rPr lang="en-GB" sz="2400" dirty="0" smtClean="0"/>
              <a:t>Individuals </a:t>
            </a:r>
            <a:r>
              <a:rPr lang="en-GB" sz="2400" b="1" dirty="0" smtClean="0"/>
              <a:t>preselected from a list</a:t>
            </a:r>
          </a:p>
          <a:p>
            <a:pPr eaLnBrk="1" hangingPunct="1">
              <a:lnSpc>
                <a:spcPct val="90000"/>
              </a:lnSpc>
            </a:pPr>
            <a:endParaRPr lang="en-GB" sz="2400" dirty="0" smtClean="0"/>
          </a:p>
          <a:p>
            <a:pPr eaLnBrk="1" hangingPunct="1">
              <a:lnSpc>
                <a:spcPct val="90000"/>
              </a:lnSpc>
            </a:pPr>
            <a:r>
              <a:rPr lang="en-GB" sz="2400" dirty="0" smtClean="0"/>
              <a:t>Each person has an </a:t>
            </a:r>
            <a:r>
              <a:rPr lang="en-GB" sz="2400" b="1" dirty="0" smtClean="0"/>
              <a:t>equal chance</a:t>
            </a:r>
            <a:r>
              <a:rPr lang="en-GB" sz="2400" dirty="0" smtClean="0"/>
              <a:t> of being chosen</a:t>
            </a:r>
          </a:p>
          <a:p>
            <a:pPr eaLnBrk="1" hangingPunct="1">
              <a:lnSpc>
                <a:spcPct val="90000"/>
              </a:lnSpc>
            </a:pPr>
            <a:endParaRPr lang="en-GB" sz="2400" dirty="0" smtClean="0"/>
          </a:p>
          <a:p>
            <a:pPr eaLnBrk="1" hangingPunct="1">
              <a:lnSpc>
                <a:spcPct val="90000"/>
              </a:lnSpc>
            </a:pPr>
            <a:r>
              <a:rPr lang="en-GB" sz="2400" b="1" dirty="0" smtClean="0"/>
              <a:t>No bias involved in selection</a:t>
            </a:r>
            <a:r>
              <a:rPr lang="en-GB" sz="2400" dirty="0" smtClean="0"/>
              <a:t> – however may be unrepresentative of population</a:t>
            </a:r>
          </a:p>
          <a:p>
            <a:pPr eaLnBrk="1" hangingPunct="1">
              <a:lnSpc>
                <a:spcPct val="90000"/>
              </a:lnSpc>
            </a:pPr>
            <a:endParaRPr lang="en-GB" sz="2400" dirty="0" smtClean="0"/>
          </a:p>
          <a:p>
            <a:pPr eaLnBrk="1" hangingPunct="1">
              <a:lnSpc>
                <a:spcPct val="90000"/>
              </a:lnSpc>
            </a:pPr>
            <a:r>
              <a:rPr lang="en-GB" sz="2400" dirty="0" smtClean="0"/>
              <a:t>Must interview people selected – </a:t>
            </a:r>
            <a:r>
              <a:rPr lang="en-GB" sz="2400" b="1" dirty="0" smtClean="0"/>
              <a:t>expense!</a:t>
            </a:r>
          </a:p>
          <a:p>
            <a:pPr eaLnBrk="1" hangingPunct="1">
              <a:lnSpc>
                <a:spcPct val="90000"/>
              </a:lnSpc>
            </a:pPr>
            <a:endParaRPr lang="en-GB" sz="2400" b="1" dirty="0" smtClean="0"/>
          </a:p>
          <a:p>
            <a:pPr eaLnBrk="1" hangingPunct="1">
              <a:lnSpc>
                <a:spcPct val="90000"/>
              </a:lnSpc>
            </a:pPr>
            <a:endParaRPr lang="en-GB" sz="2400" dirty="0" smtClean="0"/>
          </a:p>
        </p:txBody>
      </p:sp>
      <p:pic>
        <p:nvPicPr>
          <p:cNvPr id="56324" name="Picture 5" descr="jfa0302l"/>
          <p:cNvPicPr>
            <a:picLocks noChangeAspect="1" noChangeArrowheads="1"/>
          </p:cNvPicPr>
          <p:nvPr/>
        </p:nvPicPr>
        <p:blipFill>
          <a:blip r:embed="rId2">
            <a:extLst>
              <a:ext uri="{28A0092B-C50C-407E-A947-70E740481C1C}">
                <a14:useLocalDpi xmlns:a14="http://schemas.microsoft.com/office/drawing/2010/main" val="0"/>
              </a:ext>
            </a:extLst>
          </a:blip>
          <a:srcRect l="15678" t="15083" r="12242"/>
          <a:stretch>
            <a:fillRect/>
          </a:stretch>
        </p:blipFill>
        <p:spPr bwMode="auto">
          <a:xfrm>
            <a:off x="6228184" y="692696"/>
            <a:ext cx="266382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15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00965" y="5301208"/>
            <a:ext cx="8168695" cy="1143000"/>
          </a:xfrm>
        </p:spPr>
        <p:txBody>
          <a:bodyPr/>
          <a:lstStyle/>
          <a:p>
            <a:pPr eaLnBrk="1" hangingPunct="1"/>
            <a:r>
              <a:rPr lang="en-GB" dirty="0" smtClean="0"/>
              <a:t>Stratified Random Sampling</a:t>
            </a:r>
          </a:p>
        </p:txBody>
      </p:sp>
      <p:sp>
        <p:nvSpPr>
          <p:cNvPr id="57347" name="Rectangle 3"/>
          <p:cNvSpPr>
            <a:spLocks noGrp="1" noChangeArrowheads="1"/>
          </p:cNvSpPr>
          <p:nvPr>
            <p:ph type="body" idx="4294967295"/>
          </p:nvPr>
        </p:nvSpPr>
        <p:spPr>
          <a:xfrm>
            <a:off x="323528" y="620688"/>
            <a:ext cx="5686425" cy="4114800"/>
          </a:xfrm>
          <a:prstGeom prst="rect">
            <a:avLst/>
          </a:prstGeom>
        </p:spPr>
        <p:txBody>
          <a:bodyPr/>
          <a:lstStyle/>
          <a:p>
            <a:pPr eaLnBrk="1" hangingPunct="1">
              <a:lnSpc>
                <a:spcPct val="90000"/>
              </a:lnSpc>
            </a:pPr>
            <a:r>
              <a:rPr lang="en-GB" sz="2400" dirty="0" smtClean="0"/>
              <a:t>Makes a </a:t>
            </a:r>
            <a:r>
              <a:rPr lang="en-GB" sz="2400" b="1" dirty="0" smtClean="0"/>
              <a:t>random group more representative</a:t>
            </a:r>
          </a:p>
          <a:p>
            <a:pPr eaLnBrk="1" hangingPunct="1">
              <a:lnSpc>
                <a:spcPct val="90000"/>
              </a:lnSpc>
            </a:pPr>
            <a:endParaRPr lang="en-GB" sz="2400" dirty="0" smtClean="0"/>
          </a:p>
          <a:p>
            <a:pPr eaLnBrk="1" hangingPunct="1">
              <a:lnSpc>
                <a:spcPct val="90000"/>
              </a:lnSpc>
            </a:pPr>
            <a:r>
              <a:rPr lang="en-GB" sz="2400" dirty="0" smtClean="0"/>
              <a:t>Sample is </a:t>
            </a:r>
            <a:r>
              <a:rPr lang="en-GB" sz="2400" b="1" dirty="0" smtClean="0"/>
              <a:t>divided into segments</a:t>
            </a:r>
            <a:r>
              <a:rPr lang="en-GB" sz="2400" dirty="0" smtClean="0"/>
              <a:t> with a </a:t>
            </a:r>
            <a:r>
              <a:rPr lang="en-GB" sz="2400" b="1" dirty="0" smtClean="0"/>
              <a:t>representative sample then chosen</a:t>
            </a:r>
            <a:r>
              <a:rPr lang="en-GB" sz="2400" dirty="0" smtClean="0"/>
              <a:t> from each group</a:t>
            </a:r>
          </a:p>
          <a:p>
            <a:pPr eaLnBrk="1" hangingPunct="1">
              <a:lnSpc>
                <a:spcPct val="90000"/>
              </a:lnSpc>
            </a:pPr>
            <a:endParaRPr lang="en-GB" sz="2400" dirty="0" smtClean="0"/>
          </a:p>
          <a:p>
            <a:pPr eaLnBrk="1" hangingPunct="1">
              <a:lnSpc>
                <a:spcPct val="90000"/>
              </a:lnSpc>
            </a:pPr>
            <a:r>
              <a:rPr lang="en-GB" sz="2400" dirty="0" smtClean="0"/>
              <a:t>More </a:t>
            </a:r>
            <a:r>
              <a:rPr lang="en-GB" sz="2400" b="1" dirty="0" smtClean="0"/>
              <a:t>administration and effort</a:t>
            </a:r>
            <a:r>
              <a:rPr lang="en-GB" sz="2400" dirty="0" smtClean="0"/>
              <a:t> than simple random sampling</a:t>
            </a:r>
          </a:p>
        </p:txBody>
      </p:sp>
      <p:pic>
        <p:nvPicPr>
          <p:cNvPr id="57348" name="Picture 5" descr="A0218E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620688"/>
            <a:ext cx="28575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597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411760" y="5373216"/>
            <a:ext cx="6512511" cy="1143000"/>
          </a:xfrm>
        </p:spPr>
        <p:txBody>
          <a:bodyPr/>
          <a:lstStyle/>
          <a:p>
            <a:pPr eaLnBrk="1" hangingPunct="1"/>
            <a:r>
              <a:rPr lang="en-GB" dirty="0" smtClean="0"/>
              <a:t>Quota Sampling</a:t>
            </a:r>
          </a:p>
        </p:txBody>
      </p:sp>
      <p:sp>
        <p:nvSpPr>
          <p:cNvPr id="58371" name="Rectangle 3"/>
          <p:cNvSpPr>
            <a:spLocks noGrp="1" noChangeArrowheads="1"/>
          </p:cNvSpPr>
          <p:nvPr>
            <p:ph type="body" idx="4294967295"/>
          </p:nvPr>
        </p:nvSpPr>
        <p:spPr>
          <a:xfrm>
            <a:off x="323528" y="620688"/>
            <a:ext cx="5973763" cy="4114800"/>
          </a:xfrm>
          <a:prstGeom prst="rect">
            <a:avLst/>
          </a:prstGeom>
        </p:spPr>
        <p:txBody>
          <a:bodyPr>
            <a:normAutofit lnSpcReduction="10000"/>
          </a:bodyPr>
          <a:lstStyle/>
          <a:p>
            <a:pPr eaLnBrk="1" hangingPunct="1">
              <a:lnSpc>
                <a:spcPct val="90000"/>
              </a:lnSpc>
            </a:pPr>
            <a:r>
              <a:rPr lang="en-GB" sz="2800" dirty="0" smtClean="0"/>
              <a:t>Interviewers are given </a:t>
            </a:r>
            <a:r>
              <a:rPr lang="en-GB" sz="2800" b="1" dirty="0" smtClean="0"/>
              <a:t>targets for the number of people out of each segment</a:t>
            </a:r>
            <a:r>
              <a:rPr lang="en-GB" sz="2800" dirty="0" smtClean="0"/>
              <a:t> (</a:t>
            </a:r>
            <a:r>
              <a:rPr lang="en-GB" sz="2800" dirty="0" err="1" smtClean="0"/>
              <a:t>eg</a:t>
            </a:r>
            <a:r>
              <a:rPr lang="en-GB" sz="2800" dirty="0" smtClean="0"/>
              <a:t> age, sex, marital status) they must interview</a:t>
            </a:r>
          </a:p>
          <a:p>
            <a:pPr eaLnBrk="1" hangingPunct="1">
              <a:lnSpc>
                <a:spcPct val="90000"/>
              </a:lnSpc>
            </a:pPr>
            <a:endParaRPr lang="en-GB" sz="2800" dirty="0" smtClean="0"/>
          </a:p>
          <a:p>
            <a:pPr eaLnBrk="1" hangingPunct="1">
              <a:lnSpc>
                <a:spcPct val="90000"/>
              </a:lnSpc>
            </a:pPr>
            <a:r>
              <a:rPr lang="en-GB" sz="2800" dirty="0" smtClean="0"/>
              <a:t>More </a:t>
            </a:r>
            <a:r>
              <a:rPr lang="en-GB" sz="2800" b="1" dirty="0" smtClean="0"/>
              <a:t>targeted method of sampling</a:t>
            </a:r>
            <a:r>
              <a:rPr lang="en-GB" sz="2800" dirty="0" smtClean="0"/>
              <a:t> the population interested in particular goods/services</a:t>
            </a:r>
          </a:p>
        </p:txBody>
      </p:sp>
      <p:pic>
        <p:nvPicPr>
          <p:cNvPr id="58372" name="Picture 5" descr="jfa1316l"/>
          <p:cNvPicPr>
            <a:picLocks noChangeAspect="1" noChangeArrowheads="1"/>
          </p:cNvPicPr>
          <p:nvPr/>
        </p:nvPicPr>
        <p:blipFill>
          <a:blip r:embed="rId2">
            <a:extLst>
              <a:ext uri="{28A0092B-C50C-407E-A947-70E740481C1C}">
                <a14:useLocalDpi xmlns:a14="http://schemas.microsoft.com/office/drawing/2010/main" val="0"/>
              </a:ext>
            </a:extLst>
          </a:blip>
          <a:srcRect l="10715" t="17876" r="8279"/>
          <a:stretch>
            <a:fillRect/>
          </a:stretch>
        </p:blipFill>
        <p:spPr bwMode="auto">
          <a:xfrm>
            <a:off x="6588224" y="404664"/>
            <a:ext cx="2376487"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956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27098" y="5301208"/>
            <a:ext cx="7772400" cy="1143000"/>
          </a:xfrm>
        </p:spPr>
        <p:txBody>
          <a:bodyPr/>
          <a:lstStyle/>
          <a:p>
            <a:pPr eaLnBrk="1" hangingPunct="1"/>
            <a:r>
              <a:rPr lang="en-GB" dirty="0" smtClean="0"/>
              <a:t>Other Sampling Methods</a:t>
            </a:r>
          </a:p>
        </p:txBody>
      </p:sp>
      <p:sp>
        <p:nvSpPr>
          <p:cNvPr id="59395" name="Rectangle 3"/>
          <p:cNvSpPr>
            <a:spLocks noGrp="1" noChangeArrowheads="1"/>
          </p:cNvSpPr>
          <p:nvPr>
            <p:ph type="body" idx="4294967295"/>
          </p:nvPr>
        </p:nvSpPr>
        <p:spPr>
          <a:xfrm>
            <a:off x="395536" y="332656"/>
            <a:ext cx="7772400" cy="4114800"/>
          </a:xfrm>
          <a:prstGeom prst="rect">
            <a:avLst/>
          </a:prstGeom>
        </p:spPr>
        <p:txBody>
          <a:bodyPr/>
          <a:lstStyle/>
          <a:p>
            <a:pPr marL="45720" indent="0" eaLnBrk="1" hangingPunct="1">
              <a:buNone/>
            </a:pPr>
            <a:endParaRPr lang="en-GB" dirty="0" smtClean="0"/>
          </a:p>
          <a:p>
            <a:pPr lvl="1" eaLnBrk="1" hangingPunct="1"/>
            <a:r>
              <a:rPr lang="en-GB" sz="3600" dirty="0" smtClean="0"/>
              <a:t>Cluster Sampling</a:t>
            </a:r>
          </a:p>
          <a:p>
            <a:pPr lvl="1" eaLnBrk="1" hangingPunct="1"/>
            <a:r>
              <a:rPr lang="en-GB" sz="3600" dirty="0" smtClean="0"/>
              <a:t>Multi-Stage Sampling</a:t>
            </a:r>
          </a:p>
          <a:p>
            <a:pPr lvl="1" eaLnBrk="1" hangingPunct="1"/>
            <a:r>
              <a:rPr lang="en-GB" sz="3600" dirty="0" smtClean="0"/>
              <a:t>Snowballing</a:t>
            </a:r>
          </a:p>
        </p:txBody>
      </p:sp>
      <p:pic>
        <p:nvPicPr>
          <p:cNvPr id="59396" name="Picture 5" descr="Snowba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20888"/>
            <a:ext cx="35639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34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54182" y="5373216"/>
            <a:ext cx="7772400" cy="1143000"/>
          </a:xfrm>
        </p:spPr>
        <p:txBody>
          <a:bodyPr/>
          <a:lstStyle/>
          <a:p>
            <a:pPr eaLnBrk="1" hangingPunct="1"/>
            <a:r>
              <a:rPr lang="en-GB" sz="4000" dirty="0" smtClean="0"/>
              <a:t>Benefits of Market Research</a:t>
            </a:r>
          </a:p>
        </p:txBody>
      </p:sp>
      <p:sp>
        <p:nvSpPr>
          <p:cNvPr id="61443" name="Rectangle 3"/>
          <p:cNvSpPr>
            <a:spLocks noGrp="1" noChangeArrowheads="1"/>
          </p:cNvSpPr>
          <p:nvPr>
            <p:ph type="body" idx="4294967295"/>
          </p:nvPr>
        </p:nvSpPr>
        <p:spPr>
          <a:xfrm>
            <a:off x="539552" y="548680"/>
            <a:ext cx="7772400" cy="4114800"/>
          </a:xfrm>
          <a:prstGeom prst="rect">
            <a:avLst/>
          </a:prstGeom>
        </p:spPr>
        <p:txBody>
          <a:bodyPr/>
          <a:lstStyle/>
          <a:p>
            <a:pPr lvl="1"/>
            <a:r>
              <a:rPr lang="en-GB" sz="3200" dirty="0" smtClean="0"/>
              <a:t>Decision Making</a:t>
            </a:r>
          </a:p>
          <a:p>
            <a:pPr lvl="1" eaLnBrk="1" hangingPunct="1"/>
            <a:r>
              <a:rPr lang="en-GB" sz="3200" dirty="0" smtClean="0"/>
              <a:t>Reducing Risk</a:t>
            </a:r>
          </a:p>
          <a:p>
            <a:pPr lvl="1" eaLnBrk="1" hangingPunct="1"/>
            <a:r>
              <a:rPr lang="en-GB" sz="3200" dirty="0" smtClean="0"/>
              <a:t>Link with the Outside World</a:t>
            </a:r>
          </a:p>
          <a:p>
            <a:pPr lvl="1" eaLnBrk="1" hangingPunct="1"/>
            <a:r>
              <a:rPr lang="en-GB" sz="3200" dirty="0" smtClean="0"/>
              <a:t>Size of Markets</a:t>
            </a:r>
          </a:p>
          <a:p>
            <a:pPr lvl="1" eaLnBrk="1" hangingPunct="1"/>
            <a:r>
              <a:rPr lang="en-GB" sz="3200" dirty="0" smtClean="0"/>
              <a:t>Public Relations</a:t>
            </a:r>
          </a:p>
        </p:txBody>
      </p:sp>
      <p:pic>
        <p:nvPicPr>
          <p:cNvPr id="61444" name="Picture 6" descr="marketresearc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80112" y="2564904"/>
            <a:ext cx="2627312"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53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11560" y="5517232"/>
            <a:ext cx="8240703" cy="1143000"/>
          </a:xfrm>
        </p:spPr>
        <p:txBody>
          <a:bodyPr/>
          <a:lstStyle/>
          <a:p>
            <a:pPr eaLnBrk="1" hangingPunct="1"/>
            <a:r>
              <a:rPr lang="en-GB" sz="4000" dirty="0" smtClean="0"/>
              <a:t>Problems with Market Research</a:t>
            </a:r>
          </a:p>
        </p:txBody>
      </p:sp>
      <p:sp>
        <p:nvSpPr>
          <p:cNvPr id="60419" name="Rectangle 3"/>
          <p:cNvSpPr>
            <a:spLocks noGrp="1" noChangeArrowheads="1"/>
          </p:cNvSpPr>
          <p:nvPr>
            <p:ph type="body" idx="4294967295"/>
          </p:nvPr>
        </p:nvSpPr>
        <p:spPr>
          <a:xfrm>
            <a:off x="683568" y="404664"/>
            <a:ext cx="7772400" cy="4114800"/>
          </a:xfrm>
          <a:prstGeom prst="rect">
            <a:avLst/>
          </a:prstGeom>
        </p:spPr>
        <p:txBody>
          <a:bodyPr>
            <a:normAutofit lnSpcReduction="10000"/>
          </a:bodyPr>
          <a:lstStyle/>
          <a:p>
            <a:pPr eaLnBrk="1" hangingPunct="1"/>
            <a:r>
              <a:rPr lang="en-GB" sz="2800" dirty="0" smtClean="0"/>
              <a:t>No Guarantees </a:t>
            </a:r>
          </a:p>
          <a:p>
            <a:pPr lvl="1" eaLnBrk="1" hangingPunct="1"/>
            <a:r>
              <a:rPr lang="en-GB" sz="2400" dirty="0" err="1" smtClean="0"/>
              <a:t>eg</a:t>
            </a:r>
            <a:r>
              <a:rPr lang="en-GB" sz="2400" dirty="0" smtClean="0"/>
              <a:t> New Coke – returned to original recipe</a:t>
            </a:r>
          </a:p>
          <a:p>
            <a:pPr lvl="1" eaLnBrk="1" hangingPunct="1"/>
            <a:r>
              <a:rPr lang="en-GB" sz="2400" dirty="0" err="1" smtClean="0"/>
              <a:t>eg</a:t>
            </a:r>
            <a:r>
              <a:rPr lang="en-GB" sz="2400" dirty="0" smtClean="0"/>
              <a:t> Levi’s failed to enter men’s suit market</a:t>
            </a:r>
          </a:p>
          <a:p>
            <a:pPr eaLnBrk="1" hangingPunct="1"/>
            <a:r>
              <a:rPr lang="en-GB" sz="2800" dirty="0" smtClean="0"/>
              <a:t>Sampling Bias</a:t>
            </a:r>
          </a:p>
          <a:p>
            <a:pPr eaLnBrk="1" hangingPunct="1"/>
            <a:r>
              <a:rPr lang="en-GB" sz="2800" dirty="0" smtClean="0"/>
              <a:t>Human Behaviour</a:t>
            </a:r>
          </a:p>
          <a:p>
            <a:pPr eaLnBrk="1" hangingPunct="1"/>
            <a:r>
              <a:rPr lang="en-GB" sz="2800" dirty="0" smtClean="0"/>
              <a:t>Interviewer Bias</a:t>
            </a:r>
          </a:p>
          <a:p>
            <a:pPr eaLnBrk="1" hangingPunct="1"/>
            <a:r>
              <a:rPr lang="en-GB" sz="2800" dirty="0" smtClean="0"/>
              <a:t>Size of Sample</a:t>
            </a:r>
          </a:p>
          <a:p>
            <a:pPr eaLnBrk="1" hangingPunct="1"/>
            <a:r>
              <a:rPr lang="en-GB" sz="2800" dirty="0" smtClean="0"/>
              <a:t>Expense of gathering information</a:t>
            </a:r>
          </a:p>
        </p:txBody>
      </p:sp>
      <p:pic>
        <p:nvPicPr>
          <p:cNvPr id="60420" name="Picture 5" descr="probl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794515"/>
            <a:ext cx="247332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357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67744" y="5381109"/>
            <a:ext cx="6512511" cy="1143000"/>
          </a:xfrm>
        </p:spPr>
        <p:txBody>
          <a:bodyPr/>
          <a:lstStyle/>
          <a:p>
            <a:pPr eaLnBrk="1" hangingPunct="1"/>
            <a:r>
              <a:rPr lang="en-GB" dirty="0" smtClean="0"/>
              <a:t>The Marketing Mix</a:t>
            </a:r>
          </a:p>
        </p:txBody>
      </p:sp>
      <p:sp>
        <p:nvSpPr>
          <p:cNvPr id="62467" name="AutoShape 4"/>
          <p:cNvSpPr>
            <a:spLocks noChangeArrowheads="1"/>
          </p:cNvSpPr>
          <p:nvPr/>
        </p:nvSpPr>
        <p:spPr bwMode="auto">
          <a:xfrm>
            <a:off x="235763" y="292100"/>
            <a:ext cx="2374900" cy="3024187"/>
          </a:xfrm>
          <a:prstGeom prst="verticalScroll">
            <a:avLst>
              <a:gd name="adj" fmla="val 12500"/>
            </a:avLst>
          </a:prstGeom>
          <a:solidFill>
            <a:schemeClr val="folHlink"/>
          </a:solidFill>
          <a:ln w="9525">
            <a:solidFill>
              <a:schemeClr val="tx1"/>
            </a:solidFill>
            <a:round/>
            <a:headEnd/>
            <a:tailEnd/>
          </a:ln>
        </p:spPr>
        <p:txBody>
          <a:bodyPr wrap="none" anchor="ctr"/>
          <a:lstStyle/>
          <a:p>
            <a:pPr algn="ctr"/>
            <a:r>
              <a:rPr lang="en-GB" sz="3200" b="1">
                <a:latin typeface="Comic Sans MS" pitchFamily="66" charset="0"/>
              </a:rPr>
              <a:t>Product</a:t>
            </a:r>
          </a:p>
        </p:txBody>
      </p:sp>
      <p:sp>
        <p:nvSpPr>
          <p:cNvPr id="62468" name="AutoShape 6"/>
          <p:cNvSpPr>
            <a:spLocks noChangeArrowheads="1"/>
          </p:cNvSpPr>
          <p:nvPr/>
        </p:nvSpPr>
        <p:spPr bwMode="auto">
          <a:xfrm>
            <a:off x="1423213" y="2323564"/>
            <a:ext cx="2374900" cy="3024187"/>
          </a:xfrm>
          <a:prstGeom prst="verticalScroll">
            <a:avLst>
              <a:gd name="adj" fmla="val 12500"/>
            </a:avLst>
          </a:prstGeom>
          <a:solidFill>
            <a:schemeClr val="hlink"/>
          </a:solidFill>
          <a:ln w="9525">
            <a:solidFill>
              <a:schemeClr val="tx1"/>
            </a:solidFill>
            <a:round/>
            <a:headEnd/>
            <a:tailEnd/>
          </a:ln>
        </p:spPr>
        <p:txBody>
          <a:bodyPr wrap="none" anchor="ctr"/>
          <a:lstStyle/>
          <a:p>
            <a:pPr algn="ctr"/>
            <a:r>
              <a:rPr lang="en-GB" sz="3200" b="1">
                <a:latin typeface="Comic Sans MS" pitchFamily="66" charset="0"/>
              </a:rPr>
              <a:t>Price</a:t>
            </a:r>
          </a:p>
        </p:txBody>
      </p:sp>
      <p:sp>
        <p:nvSpPr>
          <p:cNvPr id="62469" name="AutoShape 7"/>
          <p:cNvSpPr>
            <a:spLocks noChangeArrowheads="1"/>
          </p:cNvSpPr>
          <p:nvPr/>
        </p:nvSpPr>
        <p:spPr bwMode="auto">
          <a:xfrm>
            <a:off x="2833549" y="292099"/>
            <a:ext cx="2879725" cy="3024188"/>
          </a:xfrm>
          <a:prstGeom prst="verticalScroll">
            <a:avLst>
              <a:gd name="adj" fmla="val 12500"/>
            </a:avLst>
          </a:prstGeom>
          <a:solidFill>
            <a:srgbClr val="FF0000"/>
          </a:solidFill>
          <a:ln w="9525">
            <a:solidFill>
              <a:schemeClr val="tx1"/>
            </a:solidFill>
            <a:round/>
            <a:headEnd/>
            <a:tailEnd/>
          </a:ln>
        </p:spPr>
        <p:txBody>
          <a:bodyPr wrap="none" anchor="ctr"/>
          <a:lstStyle/>
          <a:p>
            <a:pPr algn="ctr"/>
            <a:r>
              <a:rPr lang="en-GB" sz="3200" b="1" dirty="0">
                <a:latin typeface="Comic Sans MS" pitchFamily="66" charset="0"/>
              </a:rPr>
              <a:t>Promotion</a:t>
            </a:r>
          </a:p>
        </p:txBody>
      </p:sp>
      <p:sp>
        <p:nvSpPr>
          <p:cNvPr id="62470" name="AutoShape 8"/>
          <p:cNvSpPr>
            <a:spLocks noChangeArrowheads="1"/>
          </p:cNvSpPr>
          <p:nvPr/>
        </p:nvSpPr>
        <p:spPr bwMode="auto">
          <a:xfrm>
            <a:off x="4525825" y="2323563"/>
            <a:ext cx="2374900" cy="3024187"/>
          </a:xfrm>
          <a:prstGeom prst="verticalScroll">
            <a:avLst>
              <a:gd name="adj" fmla="val 12500"/>
            </a:avLst>
          </a:prstGeom>
          <a:solidFill>
            <a:srgbClr val="FFFF00"/>
          </a:solidFill>
          <a:ln w="9525">
            <a:solidFill>
              <a:schemeClr val="tx1"/>
            </a:solidFill>
            <a:round/>
            <a:headEnd/>
            <a:tailEnd/>
          </a:ln>
        </p:spPr>
        <p:txBody>
          <a:bodyPr wrap="none" anchor="ctr"/>
          <a:lstStyle/>
          <a:p>
            <a:pPr algn="ctr"/>
            <a:r>
              <a:rPr lang="en-GB" sz="3200" b="1">
                <a:latin typeface="Comic Sans MS" pitchFamily="66" charset="0"/>
              </a:rPr>
              <a:t>Place</a:t>
            </a:r>
          </a:p>
        </p:txBody>
      </p:sp>
    </p:spTree>
    <p:extLst>
      <p:ext uri="{BB962C8B-B14F-4D97-AF65-F5344CB8AC3E}">
        <p14:creationId xmlns:p14="http://schemas.microsoft.com/office/powerpoint/2010/main" val="355872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63688" y="5301208"/>
            <a:ext cx="7016567" cy="1143000"/>
          </a:xfrm>
        </p:spPr>
        <p:txBody>
          <a:bodyPr/>
          <a:lstStyle/>
          <a:p>
            <a:pPr eaLnBrk="1" hangingPunct="1"/>
            <a:r>
              <a:rPr lang="en-US" dirty="0" smtClean="0"/>
              <a:t>American Car Industry</a:t>
            </a:r>
          </a:p>
        </p:txBody>
      </p:sp>
      <p:sp>
        <p:nvSpPr>
          <p:cNvPr id="14339" name="Rectangle 3"/>
          <p:cNvSpPr>
            <a:spLocks noGrp="1" noChangeArrowheads="1"/>
          </p:cNvSpPr>
          <p:nvPr>
            <p:ph type="body" idx="4294967295"/>
          </p:nvPr>
        </p:nvSpPr>
        <p:spPr>
          <a:xfrm>
            <a:off x="539552" y="548680"/>
            <a:ext cx="7772400" cy="4114800"/>
          </a:xfrm>
          <a:prstGeom prst="rect">
            <a:avLst/>
          </a:prstGeom>
        </p:spPr>
        <p:txBody>
          <a:bodyPr>
            <a:noAutofit/>
          </a:bodyPr>
          <a:lstStyle/>
          <a:p>
            <a:pPr eaLnBrk="1" hangingPunct="1">
              <a:lnSpc>
                <a:spcPct val="90000"/>
              </a:lnSpc>
            </a:pPr>
            <a:r>
              <a:rPr lang="en-US" sz="2000" dirty="0" smtClean="0"/>
              <a:t>American manufacturers tended to ignore trends taking place in the rest of the world where small, economical vehicles with lower engine capacities were capturing an ever-increasing share of the market.</a:t>
            </a:r>
          </a:p>
          <a:p>
            <a:pPr eaLnBrk="1" hangingPunct="1">
              <a:lnSpc>
                <a:spcPct val="90000"/>
              </a:lnSpc>
            </a:pPr>
            <a:endParaRPr lang="en-US" sz="2000" dirty="0" smtClean="0"/>
          </a:p>
          <a:p>
            <a:pPr eaLnBrk="1" hangingPunct="1">
              <a:lnSpc>
                <a:spcPct val="90000"/>
              </a:lnSpc>
            </a:pPr>
            <a:r>
              <a:rPr lang="en-US" sz="2000" dirty="0" smtClean="0"/>
              <a:t>American </a:t>
            </a:r>
            <a:r>
              <a:rPr lang="en-US" sz="2000" dirty="0" err="1" smtClean="0"/>
              <a:t>vs</a:t>
            </a:r>
            <a:r>
              <a:rPr lang="en-US" sz="2000" dirty="0" smtClean="0"/>
              <a:t> Japanese beliefs over the market in America</a:t>
            </a:r>
          </a:p>
          <a:p>
            <a:pPr eaLnBrk="1" hangingPunct="1">
              <a:lnSpc>
                <a:spcPct val="90000"/>
              </a:lnSpc>
            </a:pPr>
            <a:endParaRPr lang="en-US" sz="2000" dirty="0" smtClean="0"/>
          </a:p>
          <a:p>
            <a:pPr eaLnBrk="1" hangingPunct="1">
              <a:lnSpc>
                <a:spcPct val="90000"/>
              </a:lnSpc>
            </a:pPr>
            <a:r>
              <a:rPr lang="en-US" sz="2000" dirty="0" smtClean="0"/>
              <a:t>1970s - fuel, </a:t>
            </a:r>
            <a:r>
              <a:rPr lang="en-US" sz="2000" dirty="0" err="1" smtClean="0"/>
              <a:t>labour</a:t>
            </a:r>
            <a:r>
              <a:rPr lang="en-US" sz="2000" dirty="0" smtClean="0"/>
              <a:t> and raw material costs made American cars expensive to buy and run.</a:t>
            </a:r>
          </a:p>
        </p:txBody>
      </p:sp>
      <p:sp>
        <p:nvSpPr>
          <p:cNvPr id="2" name="Slide Number Placeholder 1"/>
          <p:cNvSpPr>
            <a:spLocks noGrp="1"/>
          </p:cNvSpPr>
          <p:nvPr>
            <p:ph type="sldNum" sz="quarter" idx="12"/>
          </p:nvPr>
        </p:nvSpPr>
        <p:spPr/>
        <p:txBody>
          <a:bodyPr/>
          <a:lstStyle/>
          <a:p>
            <a:fld id="{DD64E8EF-839F-4D35-87DA-60A772279522}" type="slidenum">
              <a:rPr lang="en-GB" smtClean="0"/>
              <a:t>3</a:t>
            </a:fld>
            <a:endParaRPr lang="en-GB" dirty="0"/>
          </a:p>
        </p:txBody>
      </p:sp>
      <p:pic>
        <p:nvPicPr>
          <p:cNvPr id="3076" name="Picture 4" descr="http://1.bp.blogspot.com/_kgMm4oXQsns/TJi1AQYBWVI/AAAAAAAAACQ/sza1vPH9xG0/s1600/Toyota+Yari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3956226"/>
            <a:ext cx="1935357" cy="11289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1866cars.com/productimages/277/dodgenitr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3683828"/>
            <a:ext cx="2808312" cy="167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84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411760" y="5575548"/>
            <a:ext cx="6512511" cy="1143000"/>
          </a:xfrm>
        </p:spPr>
        <p:txBody>
          <a:bodyPr/>
          <a:lstStyle/>
          <a:p>
            <a:pPr eaLnBrk="1" hangingPunct="1"/>
            <a:r>
              <a:rPr lang="en-GB" dirty="0" smtClean="0"/>
              <a:t>Product Life Cycle</a:t>
            </a:r>
          </a:p>
        </p:txBody>
      </p:sp>
      <p:sp>
        <p:nvSpPr>
          <p:cNvPr id="67587" name="Rectangle 3"/>
          <p:cNvSpPr>
            <a:spLocks noGrp="1" noChangeArrowheads="1"/>
          </p:cNvSpPr>
          <p:nvPr>
            <p:ph type="body" idx="4294967295"/>
          </p:nvPr>
        </p:nvSpPr>
        <p:spPr>
          <a:xfrm>
            <a:off x="467544" y="476672"/>
            <a:ext cx="7772400" cy="4114800"/>
          </a:xfrm>
          <a:prstGeom prst="rect">
            <a:avLst/>
          </a:prstGeom>
        </p:spPr>
        <p:txBody>
          <a:bodyPr/>
          <a:lstStyle/>
          <a:p>
            <a:pPr eaLnBrk="1" hangingPunct="1">
              <a:buFontTx/>
              <a:buNone/>
            </a:pPr>
            <a:r>
              <a:rPr lang="en-GB" sz="2400" i="1" dirty="0" smtClean="0"/>
              <a:t>	</a:t>
            </a:r>
            <a:r>
              <a:rPr lang="en-GB" sz="2800" i="1" dirty="0" smtClean="0"/>
              <a:t>Shows the different stages a new product passes through over time and the sales expected.</a:t>
            </a:r>
          </a:p>
        </p:txBody>
      </p:sp>
      <p:sp>
        <p:nvSpPr>
          <p:cNvPr id="67588" name="AutoShape 4"/>
          <p:cNvSpPr>
            <a:spLocks noChangeArrowheads="1"/>
          </p:cNvSpPr>
          <p:nvPr/>
        </p:nvSpPr>
        <p:spPr bwMode="auto">
          <a:xfrm>
            <a:off x="23308" y="3861048"/>
            <a:ext cx="9144000" cy="1485900"/>
          </a:xfrm>
          <a:prstGeom prst="ellipseRibbon">
            <a:avLst>
              <a:gd name="adj1" fmla="val 25000"/>
              <a:gd name="adj2" fmla="val 75000"/>
              <a:gd name="adj3" fmla="val 12500"/>
            </a:avLst>
          </a:prstGeom>
          <a:solidFill>
            <a:srgbClr val="FF00FF"/>
          </a:solidFill>
          <a:ln w="9525">
            <a:solidFill>
              <a:schemeClr val="tx1"/>
            </a:solidFill>
            <a:round/>
            <a:headEnd/>
            <a:tailEnd/>
          </a:ln>
        </p:spPr>
        <p:txBody>
          <a:bodyPr wrap="none" anchor="ctr"/>
          <a:lstStyle/>
          <a:p>
            <a:pPr algn="ctr"/>
            <a:r>
              <a:rPr lang="en-GB" sz="1600" b="1" dirty="0">
                <a:solidFill>
                  <a:schemeClr val="bg1"/>
                </a:solidFill>
              </a:rPr>
              <a:t>Include any relevant diagrams in product life-cycle or </a:t>
            </a:r>
          </a:p>
          <a:p>
            <a:pPr algn="ctr"/>
            <a:r>
              <a:rPr lang="en-GB" sz="1600" b="1" dirty="0">
                <a:solidFill>
                  <a:schemeClr val="bg1"/>
                </a:solidFill>
              </a:rPr>
              <a:t>product mix questions.  Remember to label your diagrams.</a:t>
            </a:r>
          </a:p>
        </p:txBody>
      </p:sp>
      <p:pic>
        <p:nvPicPr>
          <p:cNvPr id="67589" name="Picture 5" descr="qqqqqqq"/>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332"/>
          <a:stretch>
            <a:fillRect/>
          </a:stretch>
        </p:blipFill>
        <p:spPr bwMode="auto">
          <a:xfrm>
            <a:off x="2699792" y="1340768"/>
            <a:ext cx="3456384" cy="298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459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9552" y="5517232"/>
            <a:ext cx="8276456" cy="1143000"/>
          </a:xfrm>
        </p:spPr>
        <p:txBody>
          <a:bodyPr/>
          <a:lstStyle/>
          <a:p>
            <a:pPr eaLnBrk="1" hangingPunct="1"/>
            <a:r>
              <a:rPr lang="en-GB" dirty="0" smtClean="0"/>
              <a:t>Stages of Product Life Cycle</a:t>
            </a:r>
          </a:p>
        </p:txBody>
      </p:sp>
      <p:sp>
        <p:nvSpPr>
          <p:cNvPr id="68611" name="Rectangle 3"/>
          <p:cNvSpPr>
            <a:spLocks noGrp="1" noChangeArrowheads="1"/>
          </p:cNvSpPr>
          <p:nvPr>
            <p:ph type="body" idx="4294967295"/>
          </p:nvPr>
        </p:nvSpPr>
        <p:spPr>
          <a:xfrm>
            <a:off x="539552" y="548680"/>
            <a:ext cx="7772400" cy="4114800"/>
          </a:xfrm>
          <a:prstGeom prst="rect">
            <a:avLst/>
          </a:prstGeom>
        </p:spPr>
        <p:txBody>
          <a:bodyPr/>
          <a:lstStyle/>
          <a:p>
            <a:r>
              <a:rPr lang="en-GB" sz="3200" dirty="0" smtClean="0"/>
              <a:t>Research and Development</a:t>
            </a:r>
          </a:p>
          <a:p>
            <a:r>
              <a:rPr lang="en-GB" sz="3200" dirty="0" smtClean="0"/>
              <a:t>Introduction</a:t>
            </a:r>
          </a:p>
          <a:p>
            <a:pPr eaLnBrk="1" hangingPunct="1"/>
            <a:r>
              <a:rPr lang="en-GB" sz="3200" dirty="0" smtClean="0"/>
              <a:t>Growth</a:t>
            </a:r>
          </a:p>
          <a:p>
            <a:pPr eaLnBrk="1" hangingPunct="1"/>
            <a:r>
              <a:rPr lang="en-GB" sz="3200" dirty="0" smtClean="0"/>
              <a:t>Maturity</a:t>
            </a:r>
          </a:p>
          <a:p>
            <a:pPr eaLnBrk="1" hangingPunct="1"/>
            <a:r>
              <a:rPr lang="en-GB" sz="3200" dirty="0" smtClean="0"/>
              <a:t>Saturation</a:t>
            </a:r>
          </a:p>
          <a:p>
            <a:pPr eaLnBrk="1" hangingPunct="1"/>
            <a:r>
              <a:rPr lang="en-GB" sz="3200" dirty="0" smtClean="0"/>
              <a:t>Decline</a:t>
            </a:r>
          </a:p>
        </p:txBody>
      </p:sp>
    </p:spTree>
    <p:extLst>
      <p:ext uri="{BB962C8B-B14F-4D97-AF65-F5344CB8AC3E}">
        <p14:creationId xmlns:p14="http://schemas.microsoft.com/office/powerpoint/2010/main" val="168514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25059" y="5301208"/>
            <a:ext cx="8137436" cy="1143000"/>
          </a:xfrm>
        </p:spPr>
        <p:txBody>
          <a:bodyPr/>
          <a:lstStyle/>
          <a:p>
            <a:pPr eaLnBrk="1" hangingPunct="1"/>
            <a:r>
              <a:rPr lang="en-GB" dirty="0" smtClean="0"/>
              <a:t>Research and Development</a:t>
            </a:r>
          </a:p>
        </p:txBody>
      </p:sp>
      <p:sp>
        <p:nvSpPr>
          <p:cNvPr id="69635" name="Rectangle 3"/>
          <p:cNvSpPr>
            <a:spLocks noGrp="1" noChangeArrowheads="1"/>
          </p:cNvSpPr>
          <p:nvPr>
            <p:ph type="body" idx="4294967295"/>
          </p:nvPr>
        </p:nvSpPr>
        <p:spPr>
          <a:xfrm>
            <a:off x="611560" y="398605"/>
            <a:ext cx="7772400" cy="4114800"/>
          </a:xfrm>
          <a:prstGeom prst="rect">
            <a:avLst/>
          </a:prstGeom>
        </p:spPr>
        <p:txBody>
          <a:bodyPr>
            <a:normAutofit fontScale="85000" lnSpcReduction="20000"/>
          </a:bodyPr>
          <a:lstStyle/>
          <a:p>
            <a:pPr eaLnBrk="1" hangingPunct="1"/>
            <a:r>
              <a:rPr lang="en-GB" sz="2800" dirty="0" smtClean="0"/>
              <a:t>Undergoing </a:t>
            </a:r>
            <a:r>
              <a:rPr lang="en-GB" sz="2800" b="1" dirty="0" smtClean="0"/>
              <a:t>R&amp;D</a:t>
            </a:r>
            <a:r>
              <a:rPr lang="en-GB" sz="2800" dirty="0" smtClean="0"/>
              <a:t> during this initial stage</a:t>
            </a:r>
          </a:p>
          <a:p>
            <a:pPr eaLnBrk="1" hangingPunct="1"/>
            <a:endParaRPr lang="en-GB" sz="2800" dirty="0" smtClean="0"/>
          </a:p>
          <a:p>
            <a:pPr eaLnBrk="1" hangingPunct="1"/>
            <a:r>
              <a:rPr lang="en-GB" sz="2800" b="1" dirty="0" smtClean="0"/>
              <a:t>Costly</a:t>
            </a:r>
            <a:r>
              <a:rPr lang="en-GB" sz="2800" dirty="0" smtClean="0"/>
              <a:t> and </a:t>
            </a:r>
            <a:r>
              <a:rPr lang="en-GB" sz="2800" b="1" dirty="0" smtClean="0"/>
              <a:t>time-consuming</a:t>
            </a:r>
          </a:p>
          <a:p>
            <a:pPr eaLnBrk="1" hangingPunct="1"/>
            <a:endParaRPr lang="en-GB" sz="2800" b="1" dirty="0" smtClean="0"/>
          </a:p>
          <a:p>
            <a:pPr eaLnBrk="1" hangingPunct="1"/>
            <a:r>
              <a:rPr lang="en-GB" sz="2800" b="1" dirty="0" smtClean="0"/>
              <a:t>Prototypes</a:t>
            </a:r>
          </a:p>
          <a:p>
            <a:pPr eaLnBrk="1" hangingPunct="1"/>
            <a:endParaRPr lang="en-GB" sz="2800" dirty="0" smtClean="0"/>
          </a:p>
          <a:p>
            <a:pPr eaLnBrk="1" hangingPunct="1"/>
            <a:r>
              <a:rPr lang="en-GB" sz="2800" dirty="0" smtClean="0"/>
              <a:t>Extensive </a:t>
            </a:r>
            <a:r>
              <a:rPr lang="en-GB" sz="2800" b="1" dirty="0" smtClean="0"/>
              <a:t>testing</a:t>
            </a:r>
          </a:p>
          <a:p>
            <a:pPr eaLnBrk="1" hangingPunct="1"/>
            <a:endParaRPr lang="en-GB" sz="2800" b="1" dirty="0"/>
          </a:p>
          <a:p>
            <a:pPr eaLnBrk="1" hangingPunct="1"/>
            <a:r>
              <a:rPr lang="en-GB" sz="2800" b="1" dirty="0" smtClean="0"/>
              <a:t>Firm is making a loss at this stage due to high initial costs.</a:t>
            </a:r>
          </a:p>
        </p:txBody>
      </p:sp>
      <p:pic>
        <p:nvPicPr>
          <p:cNvPr id="69636" name="Picture 5" descr="marketing_usability_main"/>
          <p:cNvPicPr>
            <a:picLocks noChangeAspect="1" noChangeArrowheads="1"/>
          </p:cNvPicPr>
          <p:nvPr/>
        </p:nvPicPr>
        <p:blipFill>
          <a:blip r:embed="rId2">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5652120" y="1064480"/>
            <a:ext cx="3285956" cy="2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576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64E8EF-839F-4D35-87DA-60A772279522}" type="slidenum">
              <a:rPr lang="en-GB" smtClean="0"/>
              <a:t>33</a:t>
            </a:fld>
            <a:endParaRPr lang="en-GB" dirty="0"/>
          </a:p>
        </p:txBody>
      </p:sp>
      <p:sp>
        <p:nvSpPr>
          <p:cNvPr id="3" name="Title 2"/>
          <p:cNvSpPr>
            <a:spLocks noGrp="1"/>
          </p:cNvSpPr>
          <p:nvPr>
            <p:ph type="title"/>
          </p:nvPr>
        </p:nvSpPr>
        <p:spPr>
          <a:xfrm>
            <a:off x="827584" y="5301208"/>
            <a:ext cx="7982273" cy="1143000"/>
          </a:xfrm>
        </p:spPr>
        <p:txBody>
          <a:bodyPr/>
          <a:lstStyle/>
          <a:p>
            <a:r>
              <a:rPr lang="en-GB" dirty="0" smtClean="0"/>
              <a:t>Research and Development</a:t>
            </a:r>
            <a:endParaRPr lang="en-GB" dirty="0"/>
          </a:p>
        </p:txBody>
      </p:sp>
      <p:sp>
        <p:nvSpPr>
          <p:cNvPr id="4" name="Content Placeholder 3"/>
          <p:cNvSpPr>
            <a:spLocks noGrp="1"/>
          </p:cNvSpPr>
          <p:nvPr>
            <p:ph sz="quarter" idx="13"/>
          </p:nvPr>
        </p:nvSpPr>
        <p:spPr>
          <a:xfrm>
            <a:off x="1097394" y="188640"/>
            <a:ext cx="6400800" cy="4070212"/>
          </a:xfrm>
        </p:spPr>
        <p:txBody>
          <a:bodyPr>
            <a:normAutofit/>
          </a:bodyPr>
          <a:lstStyle/>
          <a:p>
            <a:pPr marL="45720" indent="0">
              <a:buNone/>
            </a:pPr>
            <a:r>
              <a:rPr lang="en-GB" sz="2800" dirty="0" smtClean="0"/>
              <a:t>Benefits</a:t>
            </a:r>
          </a:p>
          <a:p>
            <a:pPr lvl="0"/>
            <a:endParaRPr lang="en-GB" dirty="0" smtClean="0"/>
          </a:p>
          <a:p>
            <a:pPr lvl="0"/>
            <a:r>
              <a:rPr lang="en-GB" dirty="0" smtClean="0"/>
              <a:t>Allows </a:t>
            </a:r>
            <a:r>
              <a:rPr lang="en-GB" dirty="0"/>
              <a:t>them to gain a competitive edge </a:t>
            </a:r>
          </a:p>
          <a:p>
            <a:pPr lvl="0"/>
            <a:r>
              <a:rPr lang="en-GB" dirty="0"/>
              <a:t>Able to improve product quality </a:t>
            </a:r>
          </a:p>
          <a:p>
            <a:pPr lvl="0"/>
            <a:r>
              <a:rPr lang="en-GB" dirty="0"/>
              <a:t>Able to improve product safety </a:t>
            </a:r>
          </a:p>
          <a:p>
            <a:pPr lvl="0"/>
            <a:r>
              <a:rPr lang="en-GB" dirty="0"/>
              <a:t>Allows them to hold monopoly position for a period of time </a:t>
            </a:r>
          </a:p>
          <a:p>
            <a:pPr lvl="0"/>
            <a:r>
              <a:rPr lang="en-GB" dirty="0"/>
              <a:t>Allows them to meet changing consumer demand to ensure a new product does not fail</a:t>
            </a:r>
          </a:p>
          <a:p>
            <a:endParaRPr lang="en-GB" dirty="0"/>
          </a:p>
        </p:txBody>
      </p:sp>
      <p:pic>
        <p:nvPicPr>
          <p:cNvPr id="5" name="Picture 5" descr="marketing_usability_main"/>
          <p:cNvPicPr>
            <a:picLocks noChangeAspect="1" noChangeArrowheads="1"/>
          </p:cNvPicPr>
          <p:nvPr/>
        </p:nvPicPr>
        <p:blipFill>
          <a:blip r:embed="rId2">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5855216" y="3212975"/>
            <a:ext cx="3285956" cy="2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044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195736" y="5229200"/>
            <a:ext cx="6512511" cy="1143000"/>
          </a:xfrm>
        </p:spPr>
        <p:txBody>
          <a:bodyPr/>
          <a:lstStyle/>
          <a:p>
            <a:pPr eaLnBrk="1" hangingPunct="1"/>
            <a:r>
              <a:rPr lang="en-GB" dirty="0" smtClean="0"/>
              <a:t>Introduction</a:t>
            </a:r>
          </a:p>
        </p:txBody>
      </p:sp>
      <p:sp>
        <p:nvSpPr>
          <p:cNvPr id="70659" name="Rectangle 3"/>
          <p:cNvSpPr>
            <a:spLocks noGrp="1" noChangeArrowheads="1"/>
          </p:cNvSpPr>
          <p:nvPr>
            <p:ph type="body" idx="4294967295"/>
          </p:nvPr>
        </p:nvSpPr>
        <p:spPr>
          <a:xfrm>
            <a:off x="611560" y="548680"/>
            <a:ext cx="7772400" cy="4114800"/>
          </a:xfrm>
          <a:prstGeom prst="rect">
            <a:avLst/>
          </a:prstGeom>
        </p:spPr>
        <p:txBody>
          <a:bodyPr>
            <a:normAutofit fontScale="70000" lnSpcReduction="20000"/>
          </a:bodyPr>
          <a:lstStyle/>
          <a:p>
            <a:pPr eaLnBrk="1" hangingPunct="1"/>
            <a:r>
              <a:rPr lang="en-GB" sz="3200" dirty="0" smtClean="0"/>
              <a:t>Product is </a:t>
            </a:r>
            <a:r>
              <a:rPr lang="en-GB" sz="3200" b="1" dirty="0" smtClean="0"/>
              <a:t>launched</a:t>
            </a:r>
            <a:r>
              <a:rPr lang="en-GB" sz="3200" dirty="0" smtClean="0"/>
              <a:t> onto the market</a:t>
            </a:r>
          </a:p>
          <a:p>
            <a:pPr eaLnBrk="1" hangingPunct="1"/>
            <a:endParaRPr lang="en-GB" sz="3200" dirty="0" smtClean="0"/>
          </a:p>
          <a:p>
            <a:pPr eaLnBrk="1" hangingPunct="1"/>
            <a:r>
              <a:rPr lang="en-GB" sz="3200" b="1" dirty="0" smtClean="0"/>
              <a:t>Costs</a:t>
            </a:r>
            <a:r>
              <a:rPr lang="en-GB" sz="3200" dirty="0" smtClean="0"/>
              <a:t> of </a:t>
            </a:r>
            <a:r>
              <a:rPr lang="en-GB" sz="3200" b="1" dirty="0" smtClean="0"/>
              <a:t>holding stock</a:t>
            </a:r>
            <a:r>
              <a:rPr lang="en-GB" sz="3200" dirty="0" smtClean="0"/>
              <a:t>, </a:t>
            </a:r>
            <a:r>
              <a:rPr lang="en-GB" sz="3200" b="1" dirty="0" smtClean="0"/>
              <a:t>advertising</a:t>
            </a:r>
            <a:r>
              <a:rPr lang="en-GB" sz="3200" dirty="0" smtClean="0"/>
              <a:t> and </a:t>
            </a:r>
            <a:r>
              <a:rPr lang="en-GB" sz="3200" b="1" dirty="0" smtClean="0"/>
              <a:t>promoting</a:t>
            </a:r>
            <a:r>
              <a:rPr lang="en-GB" sz="3200" dirty="0" smtClean="0"/>
              <a:t> the product high.</a:t>
            </a:r>
          </a:p>
          <a:p>
            <a:pPr eaLnBrk="1" hangingPunct="1"/>
            <a:endParaRPr lang="en-GB" sz="3200" dirty="0"/>
          </a:p>
          <a:p>
            <a:pPr eaLnBrk="1" hangingPunct="1"/>
            <a:r>
              <a:rPr lang="en-GB" sz="3200" dirty="0" smtClean="0"/>
              <a:t>The firm is still making a loss at this stage.</a:t>
            </a:r>
          </a:p>
          <a:p>
            <a:pPr eaLnBrk="1" hangingPunct="1"/>
            <a:endParaRPr lang="en-GB" sz="3200" dirty="0" smtClean="0"/>
          </a:p>
          <a:p>
            <a:r>
              <a:rPr lang="en-GB" sz="3200" dirty="0" smtClean="0"/>
              <a:t>Few competitors exist and usually a high price is charged to recover costs.</a:t>
            </a:r>
          </a:p>
          <a:p>
            <a:pPr eaLnBrk="1" hangingPunct="1"/>
            <a:endParaRPr lang="en-GB" sz="3200" dirty="0" smtClean="0"/>
          </a:p>
          <a:p>
            <a:pPr eaLnBrk="1" hangingPunct="1"/>
            <a:r>
              <a:rPr lang="en-GB" sz="3200" dirty="0" smtClean="0"/>
              <a:t>Sales are low.</a:t>
            </a:r>
          </a:p>
        </p:txBody>
      </p:sp>
      <p:pic>
        <p:nvPicPr>
          <p:cNvPr id="2050" name="Picture 2" descr="http://randallbeard.files.wordpress.com/2010/09/3dglass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25144"/>
            <a:ext cx="2880320" cy="192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085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195736" y="5301208"/>
            <a:ext cx="6512511" cy="1143000"/>
          </a:xfrm>
        </p:spPr>
        <p:txBody>
          <a:bodyPr/>
          <a:lstStyle/>
          <a:p>
            <a:pPr eaLnBrk="1" hangingPunct="1"/>
            <a:r>
              <a:rPr lang="en-GB" dirty="0" smtClean="0"/>
              <a:t>Growth</a:t>
            </a:r>
          </a:p>
        </p:txBody>
      </p:sp>
      <p:sp>
        <p:nvSpPr>
          <p:cNvPr id="71683" name="Rectangle 3"/>
          <p:cNvSpPr>
            <a:spLocks noGrp="1" noChangeArrowheads="1"/>
          </p:cNvSpPr>
          <p:nvPr>
            <p:ph type="body" idx="4294967295"/>
          </p:nvPr>
        </p:nvSpPr>
        <p:spPr>
          <a:xfrm>
            <a:off x="467544" y="548680"/>
            <a:ext cx="7772400" cy="4114800"/>
          </a:xfrm>
          <a:prstGeom prst="rect">
            <a:avLst/>
          </a:prstGeom>
        </p:spPr>
        <p:txBody>
          <a:bodyPr>
            <a:normAutofit fontScale="85000" lnSpcReduction="20000"/>
          </a:bodyPr>
          <a:lstStyle/>
          <a:p>
            <a:pPr eaLnBrk="1" hangingPunct="1"/>
            <a:r>
              <a:rPr lang="en-GB" sz="3200" b="1" dirty="0" smtClean="0"/>
              <a:t>Sales increase</a:t>
            </a:r>
            <a:r>
              <a:rPr lang="en-GB" sz="3200" dirty="0" smtClean="0"/>
              <a:t> significantly</a:t>
            </a:r>
          </a:p>
          <a:p>
            <a:pPr eaLnBrk="1" hangingPunct="1"/>
            <a:endParaRPr lang="en-GB" sz="3200" dirty="0" smtClean="0"/>
          </a:p>
          <a:p>
            <a:pPr eaLnBrk="1" hangingPunct="1"/>
            <a:r>
              <a:rPr lang="en-GB" sz="3200" b="1" dirty="0" smtClean="0"/>
              <a:t>Customer knowledge</a:t>
            </a:r>
            <a:r>
              <a:rPr lang="en-GB" sz="3200" dirty="0" smtClean="0"/>
              <a:t> of product and Word-of -Mouth increases.</a:t>
            </a:r>
          </a:p>
          <a:p>
            <a:pPr eaLnBrk="1" hangingPunct="1"/>
            <a:endParaRPr lang="en-GB" sz="3200" dirty="0" smtClean="0"/>
          </a:p>
          <a:p>
            <a:pPr eaLnBrk="1" hangingPunct="1"/>
            <a:r>
              <a:rPr lang="en-GB" sz="3200" dirty="0" smtClean="0"/>
              <a:t>A </a:t>
            </a:r>
            <a:r>
              <a:rPr lang="en-GB" sz="3200" b="1" dirty="0" smtClean="0"/>
              <a:t>few competitors </a:t>
            </a:r>
            <a:r>
              <a:rPr lang="en-GB" sz="3200" dirty="0" smtClean="0"/>
              <a:t>begin to launch products</a:t>
            </a:r>
          </a:p>
          <a:p>
            <a:pPr eaLnBrk="1" hangingPunct="1"/>
            <a:endParaRPr lang="en-GB" sz="3200" dirty="0"/>
          </a:p>
          <a:p>
            <a:pPr eaLnBrk="1" hangingPunct="1"/>
            <a:r>
              <a:rPr lang="en-GB" sz="3200" dirty="0" smtClean="0"/>
              <a:t>Firm begins to make a profit, which continually increases.</a:t>
            </a:r>
          </a:p>
        </p:txBody>
      </p:sp>
      <p:pic>
        <p:nvPicPr>
          <p:cNvPr id="3074" name="Picture 2" descr="http://www.techdigest.tv/assets_c/2009/04/hd-dvd-bluray-thumb-300x225-87654.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4167970"/>
            <a:ext cx="3312368"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81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051720" y="5301208"/>
            <a:ext cx="6512511" cy="1143000"/>
          </a:xfrm>
        </p:spPr>
        <p:txBody>
          <a:bodyPr/>
          <a:lstStyle/>
          <a:p>
            <a:pPr eaLnBrk="1" hangingPunct="1"/>
            <a:r>
              <a:rPr lang="en-GB" dirty="0" smtClean="0"/>
              <a:t>Maturity</a:t>
            </a:r>
          </a:p>
        </p:txBody>
      </p:sp>
      <p:sp>
        <p:nvSpPr>
          <p:cNvPr id="72707" name="Rectangle 3"/>
          <p:cNvSpPr>
            <a:spLocks noGrp="1" noChangeArrowheads="1"/>
          </p:cNvSpPr>
          <p:nvPr>
            <p:ph type="body" idx="4294967295"/>
          </p:nvPr>
        </p:nvSpPr>
        <p:spPr>
          <a:xfrm>
            <a:off x="467544" y="548680"/>
            <a:ext cx="7772400" cy="4114800"/>
          </a:xfrm>
          <a:prstGeom prst="rect">
            <a:avLst/>
          </a:prstGeom>
        </p:spPr>
        <p:txBody>
          <a:bodyPr>
            <a:normAutofit fontScale="77500" lnSpcReduction="20000"/>
          </a:bodyPr>
          <a:lstStyle/>
          <a:p>
            <a:pPr eaLnBrk="1" hangingPunct="1"/>
            <a:r>
              <a:rPr lang="en-GB" sz="3200" b="1" dirty="0" smtClean="0"/>
              <a:t>Product becomes commonplace</a:t>
            </a:r>
          </a:p>
          <a:p>
            <a:pPr eaLnBrk="1" hangingPunct="1"/>
            <a:endParaRPr lang="en-GB" sz="3200" b="1" dirty="0" smtClean="0"/>
          </a:p>
          <a:p>
            <a:pPr eaLnBrk="1" hangingPunct="1"/>
            <a:r>
              <a:rPr lang="en-GB" sz="3200" b="1" dirty="0" smtClean="0"/>
              <a:t>Growth begins to slow</a:t>
            </a:r>
            <a:r>
              <a:rPr lang="en-GB" sz="3200" dirty="0" smtClean="0"/>
              <a:t> down, however sales are at their peak.</a:t>
            </a:r>
          </a:p>
          <a:p>
            <a:pPr eaLnBrk="1" hangingPunct="1"/>
            <a:endParaRPr lang="en-GB" sz="3200" dirty="0" smtClean="0"/>
          </a:p>
          <a:p>
            <a:pPr eaLnBrk="1" hangingPunct="1"/>
            <a:r>
              <a:rPr lang="en-GB" sz="3200" b="1" dirty="0" smtClean="0"/>
              <a:t>Competition</a:t>
            </a:r>
            <a:r>
              <a:rPr lang="en-GB" sz="3200" dirty="0" smtClean="0"/>
              <a:t> increases</a:t>
            </a:r>
          </a:p>
          <a:p>
            <a:pPr eaLnBrk="1" hangingPunct="1"/>
            <a:endParaRPr lang="en-GB" sz="3200" dirty="0" smtClean="0"/>
          </a:p>
          <a:p>
            <a:pPr eaLnBrk="1" hangingPunct="1"/>
            <a:r>
              <a:rPr lang="en-GB" sz="3200" b="1" dirty="0" smtClean="0"/>
              <a:t>Price falls</a:t>
            </a:r>
          </a:p>
          <a:p>
            <a:pPr eaLnBrk="1" hangingPunct="1"/>
            <a:endParaRPr lang="en-GB" sz="3200" b="1" dirty="0"/>
          </a:p>
          <a:p>
            <a:pPr eaLnBrk="1" hangingPunct="1"/>
            <a:r>
              <a:rPr lang="en-GB" sz="3200" b="1" dirty="0" smtClean="0"/>
              <a:t>Profits are high and remain steady</a:t>
            </a:r>
          </a:p>
        </p:txBody>
      </p:sp>
      <p:pic>
        <p:nvPicPr>
          <p:cNvPr id="4100" name="Picture 4" descr="http://upload.wikimedia.org/wikipedia/en/thumb/1/18/Dvd-video-logo.svg/210px-Dvd-video-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869160"/>
            <a:ext cx="2520280" cy="156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221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123728" y="5301208"/>
            <a:ext cx="6512511" cy="1143000"/>
          </a:xfrm>
        </p:spPr>
        <p:txBody>
          <a:bodyPr/>
          <a:lstStyle/>
          <a:p>
            <a:pPr eaLnBrk="1" hangingPunct="1"/>
            <a:r>
              <a:rPr lang="en-GB" dirty="0" smtClean="0"/>
              <a:t>Saturation</a:t>
            </a:r>
          </a:p>
        </p:txBody>
      </p:sp>
      <p:sp>
        <p:nvSpPr>
          <p:cNvPr id="73731" name="Rectangle 3"/>
          <p:cNvSpPr>
            <a:spLocks noGrp="1" noChangeArrowheads="1"/>
          </p:cNvSpPr>
          <p:nvPr>
            <p:ph type="body" idx="4294967295"/>
          </p:nvPr>
        </p:nvSpPr>
        <p:spPr>
          <a:xfrm>
            <a:off x="467544" y="548680"/>
            <a:ext cx="7772400" cy="4114800"/>
          </a:xfrm>
          <a:prstGeom prst="rect">
            <a:avLst/>
          </a:prstGeom>
        </p:spPr>
        <p:txBody>
          <a:bodyPr>
            <a:normAutofit lnSpcReduction="10000"/>
          </a:bodyPr>
          <a:lstStyle/>
          <a:p>
            <a:pPr eaLnBrk="1" hangingPunct="1"/>
            <a:r>
              <a:rPr lang="en-GB" sz="3200" b="1" dirty="0" smtClean="0"/>
              <a:t>Competition</a:t>
            </a:r>
            <a:r>
              <a:rPr lang="en-GB" sz="3200" dirty="0" smtClean="0"/>
              <a:t> becomes </a:t>
            </a:r>
            <a:r>
              <a:rPr lang="en-GB" sz="3200" b="1" dirty="0" smtClean="0"/>
              <a:t>fierce</a:t>
            </a:r>
          </a:p>
          <a:p>
            <a:pPr eaLnBrk="1" hangingPunct="1"/>
            <a:endParaRPr lang="en-GB" sz="3200" dirty="0" smtClean="0"/>
          </a:p>
          <a:p>
            <a:pPr eaLnBrk="1" hangingPunct="1"/>
            <a:r>
              <a:rPr lang="en-GB" sz="3200" b="1" dirty="0" smtClean="0"/>
              <a:t>Prices tumble</a:t>
            </a:r>
          </a:p>
          <a:p>
            <a:pPr eaLnBrk="1" hangingPunct="1"/>
            <a:endParaRPr lang="en-GB" sz="3200" b="1" dirty="0" smtClean="0"/>
          </a:p>
          <a:p>
            <a:pPr eaLnBrk="1" hangingPunct="1"/>
            <a:r>
              <a:rPr lang="en-GB" sz="3200" dirty="0" smtClean="0"/>
              <a:t>Customer </a:t>
            </a:r>
            <a:r>
              <a:rPr lang="en-GB" sz="3200" b="1" dirty="0" smtClean="0"/>
              <a:t>tastes begin to change</a:t>
            </a:r>
          </a:p>
          <a:p>
            <a:pPr eaLnBrk="1" hangingPunct="1"/>
            <a:endParaRPr lang="en-GB" sz="3200" b="1" dirty="0" smtClean="0"/>
          </a:p>
          <a:p>
            <a:pPr eaLnBrk="1" hangingPunct="1"/>
            <a:r>
              <a:rPr lang="en-GB" sz="3200" b="1" dirty="0" smtClean="0"/>
              <a:t>Not all competing products survive</a:t>
            </a:r>
          </a:p>
        </p:txBody>
      </p:sp>
      <p:pic>
        <p:nvPicPr>
          <p:cNvPr id="5122" name="Picture 2" descr="http://upload.wikimedia.org/wikipedia/en/thumb/1/18/Dvd-video-logo.svg/210px-Dvd-video-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083395"/>
            <a:ext cx="2304256" cy="142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547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195736" y="5301208"/>
            <a:ext cx="6512511" cy="1143000"/>
          </a:xfrm>
        </p:spPr>
        <p:txBody>
          <a:bodyPr/>
          <a:lstStyle/>
          <a:p>
            <a:pPr eaLnBrk="1" hangingPunct="1"/>
            <a:r>
              <a:rPr lang="en-GB" dirty="0" smtClean="0"/>
              <a:t>Decline</a:t>
            </a:r>
          </a:p>
        </p:txBody>
      </p:sp>
      <p:sp>
        <p:nvSpPr>
          <p:cNvPr id="74755" name="Rectangle 3"/>
          <p:cNvSpPr>
            <a:spLocks noGrp="1" noChangeArrowheads="1"/>
          </p:cNvSpPr>
          <p:nvPr>
            <p:ph type="body" idx="4294967295"/>
          </p:nvPr>
        </p:nvSpPr>
        <p:spPr>
          <a:xfrm>
            <a:off x="539552" y="476672"/>
            <a:ext cx="7772400" cy="4114800"/>
          </a:xfrm>
          <a:prstGeom prst="rect">
            <a:avLst/>
          </a:prstGeom>
        </p:spPr>
        <p:txBody>
          <a:bodyPr>
            <a:normAutofit lnSpcReduction="10000"/>
          </a:bodyPr>
          <a:lstStyle/>
          <a:p>
            <a:pPr eaLnBrk="1" hangingPunct="1"/>
            <a:r>
              <a:rPr lang="en-GB" sz="2800" dirty="0" smtClean="0"/>
              <a:t>Other </a:t>
            </a:r>
            <a:r>
              <a:rPr lang="en-GB" sz="2800" b="1" dirty="0" smtClean="0"/>
              <a:t>new advanced products are launched</a:t>
            </a:r>
          </a:p>
          <a:p>
            <a:pPr eaLnBrk="1" hangingPunct="1"/>
            <a:endParaRPr lang="en-GB" sz="2800" dirty="0" smtClean="0"/>
          </a:p>
          <a:p>
            <a:pPr eaLnBrk="1" hangingPunct="1"/>
            <a:r>
              <a:rPr lang="en-GB" sz="2800" b="1" dirty="0" smtClean="0"/>
              <a:t>Sales fall</a:t>
            </a:r>
          </a:p>
          <a:p>
            <a:pPr eaLnBrk="1" hangingPunct="1"/>
            <a:endParaRPr lang="en-GB" sz="2800" b="1" dirty="0" smtClean="0"/>
          </a:p>
          <a:p>
            <a:pPr eaLnBrk="1" hangingPunct="1"/>
            <a:r>
              <a:rPr lang="en-GB" sz="2800" b="1" dirty="0" smtClean="0"/>
              <a:t>Prices</a:t>
            </a:r>
            <a:r>
              <a:rPr lang="en-GB" sz="2800" dirty="0" smtClean="0"/>
              <a:t> become </a:t>
            </a:r>
            <a:r>
              <a:rPr lang="en-GB" sz="2800" b="1" dirty="0" smtClean="0"/>
              <a:t>very low</a:t>
            </a:r>
          </a:p>
          <a:p>
            <a:pPr marL="45720" indent="0" eaLnBrk="1" hangingPunct="1">
              <a:buNone/>
            </a:pPr>
            <a:endParaRPr lang="en-GB" sz="2800" b="1" dirty="0"/>
          </a:p>
          <a:p>
            <a:pPr eaLnBrk="1" hangingPunct="1"/>
            <a:r>
              <a:rPr lang="en-GB" sz="2800" b="1" dirty="0" smtClean="0"/>
              <a:t>Profits begin to fall, product should be withdrawn before a loss is made.</a:t>
            </a:r>
          </a:p>
        </p:txBody>
      </p:sp>
      <p:pic>
        <p:nvPicPr>
          <p:cNvPr id="6146" name="Picture 2" descr="http://www.timeless-moments.co.uk/assets/images/VHS-C_ful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901" y="4725144"/>
            <a:ext cx="2671589" cy="194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99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301208"/>
            <a:ext cx="6512511" cy="1143000"/>
          </a:xfrm>
        </p:spPr>
        <p:txBody>
          <a:bodyPr/>
          <a:lstStyle/>
          <a:p>
            <a:r>
              <a:rPr lang="en-GB" dirty="0" smtClean="0"/>
              <a:t>Product Life Cycle</a:t>
            </a:r>
            <a:endParaRPr lang="en-GB"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46854440"/>
              </p:ext>
            </p:extLst>
          </p:nvPr>
        </p:nvGraphicFramePr>
        <p:xfrm>
          <a:off x="539552" y="548681"/>
          <a:ext cx="8197554" cy="4557660"/>
        </p:xfrm>
        <a:graphic>
          <a:graphicData uri="http://schemas.openxmlformats.org/drawingml/2006/table">
            <a:tbl>
              <a:tblPr firstRow="1" firstCol="1" bandRow="1">
                <a:tableStyleId>{5C22544A-7EE6-4342-B048-85BDC9FD1C3A}</a:tableStyleId>
              </a:tblPr>
              <a:tblGrid>
                <a:gridCol w="1243272"/>
                <a:gridCol w="1529805"/>
                <a:gridCol w="1391445"/>
                <a:gridCol w="1390464"/>
                <a:gridCol w="1252104"/>
                <a:gridCol w="1390464"/>
              </a:tblGrid>
              <a:tr h="911532">
                <a:tc>
                  <a:txBody>
                    <a:bodyPr/>
                    <a:lstStyle/>
                    <a:p>
                      <a:pPr>
                        <a:lnSpc>
                          <a:spcPts val="1420"/>
                        </a:lnSpc>
                        <a:spcAft>
                          <a:spcPts val="0"/>
                        </a:spcAft>
                      </a:pPr>
                      <a:r>
                        <a:rPr lang="en-GB" sz="1000">
                          <a:effectLst/>
                        </a:rPr>
                        <a:t> </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Development</a:t>
                      </a:r>
                      <a:endParaRPr lang="en-GB" sz="1100">
                        <a:effectLst/>
                      </a:endParaRPr>
                    </a:p>
                    <a:p>
                      <a:pPr>
                        <a:lnSpc>
                          <a:spcPts val="1420"/>
                        </a:lnSpc>
                        <a:spcAft>
                          <a:spcPts val="0"/>
                        </a:spcAft>
                      </a:pPr>
                      <a:r>
                        <a:rPr lang="en-GB" sz="1000">
                          <a:effectLst/>
                        </a:rPr>
                        <a:t> </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Introduction</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Growth</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Maturity</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Decline</a:t>
                      </a:r>
                      <a:endParaRPr lang="en-GB" sz="1100">
                        <a:effectLst/>
                        <a:latin typeface="Calibri"/>
                        <a:ea typeface="Times New Roman"/>
                        <a:cs typeface="Times New Roman"/>
                      </a:endParaRPr>
                    </a:p>
                  </a:txBody>
                  <a:tcPr marL="68580" marR="68580" marT="0" marB="0"/>
                </a:tc>
              </a:tr>
              <a:tr h="911532">
                <a:tc>
                  <a:txBody>
                    <a:bodyPr/>
                    <a:lstStyle/>
                    <a:p>
                      <a:pPr>
                        <a:lnSpc>
                          <a:spcPts val="1420"/>
                        </a:lnSpc>
                        <a:spcAft>
                          <a:spcPts val="0"/>
                        </a:spcAft>
                      </a:pPr>
                      <a:r>
                        <a:rPr lang="en-GB" sz="1000">
                          <a:effectLst/>
                        </a:rPr>
                        <a:t>Audience</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None</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Early adopters</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Mainstream</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Late adopters</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Laggards</a:t>
                      </a:r>
                      <a:endParaRPr lang="en-GB" sz="1100">
                        <a:effectLst/>
                        <a:latin typeface="Calibri"/>
                        <a:ea typeface="Times New Roman"/>
                        <a:cs typeface="Times New Roman"/>
                      </a:endParaRPr>
                    </a:p>
                  </a:txBody>
                  <a:tcPr marL="68580" marR="68580" marT="0" marB="0"/>
                </a:tc>
              </a:tr>
              <a:tr h="911532">
                <a:tc>
                  <a:txBody>
                    <a:bodyPr/>
                    <a:lstStyle/>
                    <a:p>
                      <a:pPr>
                        <a:lnSpc>
                          <a:spcPts val="1420"/>
                        </a:lnSpc>
                        <a:spcAft>
                          <a:spcPts val="0"/>
                        </a:spcAft>
                      </a:pPr>
                      <a:r>
                        <a:rPr lang="en-GB" sz="1000">
                          <a:effectLst/>
                        </a:rPr>
                        <a:t>Market</a:t>
                      </a:r>
                      <a:endParaRPr lang="en-GB" sz="1100">
                        <a:effectLst/>
                      </a:endParaRPr>
                    </a:p>
                    <a:p>
                      <a:pPr>
                        <a:lnSpc>
                          <a:spcPts val="1420"/>
                        </a:lnSpc>
                        <a:spcAft>
                          <a:spcPts val="0"/>
                        </a:spcAft>
                      </a:pPr>
                      <a:r>
                        <a:rPr lang="en-GB" sz="1000">
                          <a:effectLst/>
                        </a:rPr>
                        <a:t> </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Test </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Small</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Growing</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Large</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Contracting</a:t>
                      </a:r>
                      <a:endParaRPr lang="en-GB" sz="1100">
                        <a:effectLst/>
                        <a:latin typeface="Calibri"/>
                        <a:ea typeface="Times New Roman"/>
                        <a:cs typeface="Times New Roman"/>
                      </a:endParaRPr>
                    </a:p>
                  </a:txBody>
                  <a:tcPr marL="68580" marR="68580" marT="0" marB="0"/>
                </a:tc>
              </a:tr>
              <a:tr h="911532">
                <a:tc>
                  <a:txBody>
                    <a:bodyPr/>
                    <a:lstStyle/>
                    <a:p>
                      <a:pPr>
                        <a:lnSpc>
                          <a:spcPts val="1420"/>
                        </a:lnSpc>
                        <a:spcAft>
                          <a:spcPts val="0"/>
                        </a:spcAft>
                      </a:pPr>
                      <a:r>
                        <a:rPr lang="en-GB" sz="1000">
                          <a:effectLst/>
                        </a:rPr>
                        <a:t>Sales</a:t>
                      </a:r>
                      <a:endParaRPr lang="en-GB" sz="1100">
                        <a:effectLst/>
                      </a:endParaRPr>
                    </a:p>
                    <a:p>
                      <a:pPr>
                        <a:lnSpc>
                          <a:spcPts val="1420"/>
                        </a:lnSpc>
                        <a:spcAft>
                          <a:spcPts val="0"/>
                        </a:spcAft>
                      </a:pPr>
                      <a:r>
                        <a:rPr lang="en-GB" sz="1000">
                          <a:effectLst/>
                        </a:rPr>
                        <a:t> </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None</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Low </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High</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Maximum</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Decline</a:t>
                      </a:r>
                      <a:endParaRPr lang="en-GB" sz="1100">
                        <a:effectLst/>
                        <a:latin typeface="Calibri"/>
                        <a:ea typeface="Times New Roman"/>
                        <a:cs typeface="Times New Roman"/>
                      </a:endParaRPr>
                    </a:p>
                  </a:txBody>
                  <a:tcPr marL="68580" marR="68580" marT="0" marB="0"/>
                </a:tc>
              </a:tr>
              <a:tr h="911532">
                <a:tc>
                  <a:txBody>
                    <a:bodyPr/>
                    <a:lstStyle/>
                    <a:p>
                      <a:pPr>
                        <a:lnSpc>
                          <a:spcPts val="1420"/>
                        </a:lnSpc>
                        <a:spcAft>
                          <a:spcPts val="0"/>
                        </a:spcAft>
                      </a:pPr>
                      <a:r>
                        <a:rPr lang="en-GB" sz="1000">
                          <a:effectLst/>
                        </a:rPr>
                        <a:t>Profit</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None</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None</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Growing</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a:effectLst/>
                        </a:rPr>
                        <a:t>Maximised</a:t>
                      </a:r>
                      <a:endParaRPr lang="en-GB" sz="1100">
                        <a:effectLst/>
                        <a:latin typeface="Calibri"/>
                        <a:ea typeface="Times New Roman"/>
                        <a:cs typeface="Times New Roman"/>
                      </a:endParaRPr>
                    </a:p>
                  </a:txBody>
                  <a:tcPr marL="68580" marR="68580" marT="0" marB="0"/>
                </a:tc>
                <a:tc>
                  <a:txBody>
                    <a:bodyPr/>
                    <a:lstStyle/>
                    <a:p>
                      <a:pPr>
                        <a:lnSpc>
                          <a:spcPts val="1420"/>
                        </a:lnSpc>
                        <a:spcAft>
                          <a:spcPts val="0"/>
                        </a:spcAft>
                      </a:pPr>
                      <a:r>
                        <a:rPr lang="en-GB" sz="1000" dirty="0">
                          <a:effectLst/>
                        </a:rPr>
                        <a:t>Diminishing to a loss</a:t>
                      </a:r>
                      <a:endParaRPr lang="en-GB"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93885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07704" y="5373216"/>
            <a:ext cx="6512511" cy="1143000"/>
          </a:xfrm>
        </p:spPr>
        <p:txBody>
          <a:bodyPr/>
          <a:lstStyle/>
          <a:p>
            <a:pPr eaLnBrk="1" hangingPunct="1"/>
            <a:r>
              <a:rPr lang="en-US" dirty="0" smtClean="0"/>
              <a:t>Swatch</a:t>
            </a:r>
          </a:p>
        </p:txBody>
      </p:sp>
      <p:sp>
        <p:nvSpPr>
          <p:cNvPr id="15363" name="Rectangle 3"/>
          <p:cNvSpPr>
            <a:spLocks noGrp="1" noChangeArrowheads="1"/>
          </p:cNvSpPr>
          <p:nvPr>
            <p:ph type="body" idx="4294967295"/>
          </p:nvPr>
        </p:nvSpPr>
        <p:spPr>
          <a:xfrm>
            <a:off x="683568" y="692696"/>
            <a:ext cx="7772400" cy="4114800"/>
          </a:xfrm>
          <a:prstGeom prst="rect">
            <a:avLst/>
          </a:prstGeom>
        </p:spPr>
        <p:txBody>
          <a:bodyPr>
            <a:normAutofit fontScale="92500" lnSpcReduction="20000"/>
          </a:bodyPr>
          <a:lstStyle/>
          <a:p>
            <a:pPr eaLnBrk="1" hangingPunct="1">
              <a:lnSpc>
                <a:spcPct val="90000"/>
              </a:lnSpc>
            </a:pPr>
            <a:r>
              <a:rPr lang="en-US" sz="2400" dirty="0" smtClean="0"/>
              <a:t>1980s - well executed marketing plan</a:t>
            </a:r>
          </a:p>
          <a:p>
            <a:pPr eaLnBrk="1" hangingPunct="1">
              <a:lnSpc>
                <a:spcPct val="90000"/>
              </a:lnSpc>
            </a:pPr>
            <a:endParaRPr lang="en-US" sz="2400" dirty="0" smtClean="0"/>
          </a:p>
          <a:p>
            <a:pPr eaLnBrk="1" hangingPunct="1">
              <a:lnSpc>
                <a:spcPct val="90000"/>
              </a:lnSpc>
            </a:pPr>
            <a:r>
              <a:rPr lang="en-US" sz="2400" dirty="0" smtClean="0"/>
              <a:t>An inexpensive, good-quality quartz analog watch could rival the saturated digital market</a:t>
            </a:r>
          </a:p>
          <a:p>
            <a:pPr eaLnBrk="1" hangingPunct="1">
              <a:lnSpc>
                <a:spcPct val="90000"/>
              </a:lnSpc>
            </a:pPr>
            <a:endParaRPr lang="en-US" sz="2400" dirty="0" smtClean="0"/>
          </a:p>
          <a:p>
            <a:pPr eaLnBrk="1" hangingPunct="1">
              <a:lnSpc>
                <a:spcPct val="90000"/>
              </a:lnSpc>
            </a:pPr>
            <a:r>
              <a:rPr lang="en-US" sz="2400" dirty="0" smtClean="0"/>
              <a:t>Watches were to be a fashion accessory first and a watch second</a:t>
            </a:r>
          </a:p>
          <a:p>
            <a:pPr eaLnBrk="1" hangingPunct="1">
              <a:lnSpc>
                <a:spcPct val="90000"/>
              </a:lnSpc>
            </a:pPr>
            <a:endParaRPr lang="en-US" sz="2400" dirty="0" smtClean="0"/>
          </a:p>
          <a:p>
            <a:pPr eaLnBrk="1" hangingPunct="1">
              <a:lnSpc>
                <a:spcPct val="90000"/>
              </a:lnSpc>
            </a:pPr>
            <a:r>
              <a:rPr lang="en-US" sz="2400" dirty="0" smtClean="0"/>
              <a:t>Repeat purchasing was encouraged</a:t>
            </a:r>
          </a:p>
          <a:p>
            <a:pPr eaLnBrk="1" hangingPunct="1">
              <a:lnSpc>
                <a:spcPct val="90000"/>
              </a:lnSpc>
            </a:pPr>
            <a:endParaRPr lang="en-US" sz="2400" dirty="0" smtClean="0"/>
          </a:p>
          <a:p>
            <a:pPr eaLnBrk="1" hangingPunct="1">
              <a:lnSpc>
                <a:spcPct val="90000"/>
              </a:lnSpc>
            </a:pPr>
            <a:r>
              <a:rPr lang="en-US" sz="2400" dirty="0" smtClean="0"/>
              <a:t>Point of Sale was chosen carefully - not to flood the market</a:t>
            </a:r>
          </a:p>
        </p:txBody>
      </p:sp>
      <p:sp>
        <p:nvSpPr>
          <p:cNvPr id="2" name="Slide Number Placeholder 1"/>
          <p:cNvSpPr>
            <a:spLocks noGrp="1"/>
          </p:cNvSpPr>
          <p:nvPr>
            <p:ph type="sldNum" sz="quarter" idx="12"/>
          </p:nvPr>
        </p:nvSpPr>
        <p:spPr/>
        <p:txBody>
          <a:bodyPr/>
          <a:lstStyle/>
          <a:p>
            <a:fld id="{DD64E8EF-839F-4D35-87DA-60A772279522}" type="slidenum">
              <a:rPr lang="en-GB" smtClean="0"/>
              <a:t>4</a:t>
            </a:fld>
            <a:endParaRPr lang="en-GB" dirty="0"/>
          </a:p>
        </p:txBody>
      </p:sp>
      <p:pic>
        <p:nvPicPr>
          <p:cNvPr id="2050" name="Picture 2" descr="http://www.watchbox.org.uk/WebRoot/BT3/Shops/BT2881/48FF/670E/1640/EE0D/33A3/0A0A/33E7/2FAA/swatch-logo.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402" y="5301208"/>
            <a:ext cx="252539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94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87624" y="5445224"/>
            <a:ext cx="7772400" cy="1143000"/>
          </a:xfrm>
        </p:spPr>
        <p:txBody>
          <a:bodyPr/>
          <a:lstStyle/>
          <a:p>
            <a:pPr eaLnBrk="1" hangingPunct="1"/>
            <a:r>
              <a:rPr lang="en-GB" dirty="0" smtClean="0"/>
              <a:t>… going on forever?</a:t>
            </a:r>
          </a:p>
        </p:txBody>
      </p:sp>
      <p:sp>
        <p:nvSpPr>
          <p:cNvPr id="75779" name="Rectangle 3"/>
          <p:cNvSpPr>
            <a:spLocks noGrp="1" noChangeArrowheads="1"/>
          </p:cNvSpPr>
          <p:nvPr>
            <p:ph type="body" idx="4294967295"/>
          </p:nvPr>
        </p:nvSpPr>
        <p:spPr>
          <a:xfrm>
            <a:off x="323528" y="457200"/>
            <a:ext cx="7772400" cy="4114800"/>
          </a:xfrm>
          <a:prstGeom prst="rect">
            <a:avLst/>
          </a:prstGeom>
        </p:spPr>
        <p:txBody>
          <a:bodyPr>
            <a:normAutofit lnSpcReduction="10000"/>
          </a:bodyPr>
          <a:lstStyle/>
          <a:p>
            <a:pPr eaLnBrk="1" hangingPunct="1"/>
            <a:r>
              <a:rPr lang="en-GB" sz="2800" dirty="0" smtClean="0"/>
              <a:t>Mars, Persil, Heinz Baked Beans, Coca-Cola </a:t>
            </a:r>
            <a:r>
              <a:rPr lang="en-GB" sz="2800" b="1" dirty="0" smtClean="0"/>
              <a:t>appear to never reach the decline stage</a:t>
            </a:r>
          </a:p>
          <a:p>
            <a:pPr eaLnBrk="1" hangingPunct="1"/>
            <a:endParaRPr lang="en-GB" sz="2800" dirty="0" smtClean="0"/>
          </a:p>
          <a:p>
            <a:pPr eaLnBrk="1" hangingPunct="1"/>
            <a:r>
              <a:rPr lang="en-GB" sz="2800" dirty="0" smtClean="0"/>
              <a:t>Successful </a:t>
            </a:r>
            <a:r>
              <a:rPr lang="en-GB" sz="2800" b="1" dirty="0" smtClean="0"/>
              <a:t>extension strategies</a:t>
            </a:r>
          </a:p>
          <a:p>
            <a:pPr eaLnBrk="1" hangingPunct="1"/>
            <a:endParaRPr lang="en-GB" sz="2800" dirty="0" smtClean="0"/>
          </a:p>
          <a:p>
            <a:pPr eaLnBrk="1" hangingPunct="1"/>
            <a:r>
              <a:rPr lang="en-GB" sz="2800" dirty="0" smtClean="0"/>
              <a:t>Constant </a:t>
            </a:r>
            <a:r>
              <a:rPr lang="en-GB" sz="2800" b="1" dirty="0" smtClean="0"/>
              <a:t>brand promotion</a:t>
            </a:r>
          </a:p>
          <a:p>
            <a:pPr eaLnBrk="1" hangingPunct="1"/>
            <a:endParaRPr lang="en-GB" sz="2800" dirty="0" smtClean="0"/>
          </a:p>
          <a:p>
            <a:pPr eaLnBrk="1" hangingPunct="1"/>
            <a:r>
              <a:rPr lang="en-GB" sz="2800" b="1" dirty="0" smtClean="0"/>
              <a:t>No close rivals</a:t>
            </a:r>
          </a:p>
        </p:txBody>
      </p:sp>
      <p:pic>
        <p:nvPicPr>
          <p:cNvPr id="75780" name="Picture 7" descr="persil_uk_s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224" y="0"/>
            <a:ext cx="1412776"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13" descr="marsbarMS1205_468x272"/>
          <p:cNvPicPr>
            <a:picLocks noChangeAspect="1" noChangeArrowheads="1"/>
          </p:cNvPicPr>
          <p:nvPr/>
        </p:nvPicPr>
        <p:blipFill>
          <a:blip r:embed="rId4">
            <a:clrChange>
              <a:clrFrom>
                <a:srgbClr val="E4F4F3"/>
              </a:clrFrom>
              <a:clrTo>
                <a:srgbClr val="E4F4F3">
                  <a:alpha val="0"/>
                </a:srgbClr>
              </a:clrTo>
            </a:clrChange>
            <a:extLst>
              <a:ext uri="{28A0092B-C50C-407E-A947-70E740481C1C}">
                <a14:useLocalDpi xmlns:a14="http://schemas.microsoft.com/office/drawing/2010/main" val="0"/>
              </a:ext>
            </a:extLst>
          </a:blip>
          <a:srcRect/>
          <a:stretch>
            <a:fillRect/>
          </a:stretch>
        </p:blipFill>
        <p:spPr bwMode="auto">
          <a:xfrm>
            <a:off x="5508104" y="2708920"/>
            <a:ext cx="3348037"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5" descr="Coca-Cola-Tin-Sign-C11751051">
            <a:hlinkClick r:id="rId5"/>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5022304"/>
            <a:ext cx="1835696" cy="183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603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67544" y="5229200"/>
            <a:ext cx="7910265" cy="1143000"/>
          </a:xfrm>
        </p:spPr>
        <p:txBody>
          <a:bodyPr/>
          <a:lstStyle/>
          <a:p>
            <a:pPr eaLnBrk="1" hangingPunct="1"/>
            <a:r>
              <a:rPr lang="en-GB" sz="4000" dirty="0" smtClean="0"/>
              <a:t>Extension …………….. Strategies</a:t>
            </a:r>
          </a:p>
        </p:txBody>
      </p:sp>
      <p:sp>
        <p:nvSpPr>
          <p:cNvPr id="76803" name="Rectangle 3"/>
          <p:cNvSpPr>
            <a:spLocks noGrp="1" noChangeArrowheads="1"/>
          </p:cNvSpPr>
          <p:nvPr>
            <p:ph type="body" sz="half" idx="4294967295"/>
          </p:nvPr>
        </p:nvSpPr>
        <p:spPr>
          <a:xfrm>
            <a:off x="539552" y="332656"/>
            <a:ext cx="3960440" cy="4536504"/>
          </a:xfrm>
          <a:prstGeom prst="rect">
            <a:avLst/>
          </a:prstGeom>
        </p:spPr>
        <p:txBody>
          <a:bodyPr/>
          <a:lstStyle/>
          <a:p>
            <a:pPr eaLnBrk="1" hangingPunct="1">
              <a:lnSpc>
                <a:spcPct val="90000"/>
              </a:lnSpc>
            </a:pPr>
            <a:r>
              <a:rPr lang="en-GB" sz="2400" b="1" dirty="0" smtClean="0"/>
              <a:t>Improve</a:t>
            </a:r>
            <a:r>
              <a:rPr lang="en-GB" sz="2400" dirty="0" smtClean="0"/>
              <a:t> the product</a:t>
            </a:r>
          </a:p>
          <a:p>
            <a:pPr eaLnBrk="1" hangingPunct="1">
              <a:lnSpc>
                <a:spcPct val="90000"/>
              </a:lnSpc>
            </a:pPr>
            <a:endParaRPr lang="en-GB" sz="2400" dirty="0" smtClean="0"/>
          </a:p>
          <a:p>
            <a:pPr eaLnBrk="1" hangingPunct="1">
              <a:lnSpc>
                <a:spcPct val="90000"/>
              </a:lnSpc>
            </a:pPr>
            <a:r>
              <a:rPr lang="en-GB" sz="2400" dirty="0" smtClean="0"/>
              <a:t>Change the </a:t>
            </a:r>
            <a:r>
              <a:rPr lang="en-GB" sz="2400" b="1" dirty="0" smtClean="0"/>
              <a:t>packaging</a:t>
            </a:r>
          </a:p>
          <a:p>
            <a:pPr eaLnBrk="1" hangingPunct="1">
              <a:lnSpc>
                <a:spcPct val="90000"/>
              </a:lnSpc>
            </a:pPr>
            <a:endParaRPr lang="en-GB" sz="2400" dirty="0" smtClean="0"/>
          </a:p>
          <a:p>
            <a:pPr eaLnBrk="1" hangingPunct="1">
              <a:lnSpc>
                <a:spcPct val="90000"/>
              </a:lnSpc>
            </a:pPr>
            <a:r>
              <a:rPr lang="en-GB" sz="2400" dirty="0" smtClean="0"/>
              <a:t>Change the </a:t>
            </a:r>
            <a:r>
              <a:rPr lang="en-GB" sz="2400" b="1" dirty="0" smtClean="0"/>
              <a:t>channel of distribution</a:t>
            </a:r>
          </a:p>
          <a:p>
            <a:pPr eaLnBrk="1" hangingPunct="1">
              <a:lnSpc>
                <a:spcPct val="90000"/>
              </a:lnSpc>
            </a:pPr>
            <a:endParaRPr lang="en-GB" sz="2400" b="1" dirty="0" smtClean="0"/>
          </a:p>
          <a:p>
            <a:pPr eaLnBrk="1" hangingPunct="1">
              <a:lnSpc>
                <a:spcPct val="90000"/>
              </a:lnSpc>
            </a:pPr>
            <a:r>
              <a:rPr lang="en-GB" sz="2400" dirty="0" smtClean="0"/>
              <a:t>Change product </a:t>
            </a:r>
            <a:r>
              <a:rPr lang="en-GB" sz="2400" b="1" dirty="0" smtClean="0"/>
              <a:t>prices</a:t>
            </a:r>
          </a:p>
          <a:p>
            <a:pPr eaLnBrk="1" hangingPunct="1">
              <a:lnSpc>
                <a:spcPct val="90000"/>
              </a:lnSpc>
            </a:pPr>
            <a:endParaRPr lang="en-GB" sz="2400" dirty="0" smtClean="0"/>
          </a:p>
          <a:p>
            <a:pPr eaLnBrk="1" hangingPunct="1">
              <a:lnSpc>
                <a:spcPct val="90000"/>
              </a:lnSpc>
            </a:pPr>
            <a:r>
              <a:rPr lang="en-GB" sz="2400" dirty="0" smtClean="0"/>
              <a:t>Change the </a:t>
            </a:r>
            <a:r>
              <a:rPr lang="en-GB" sz="2400" b="1" dirty="0" smtClean="0"/>
              <a:t>promotion</a:t>
            </a:r>
          </a:p>
        </p:txBody>
      </p:sp>
      <p:sp>
        <p:nvSpPr>
          <p:cNvPr id="76804" name="Rectangle 4"/>
          <p:cNvSpPr>
            <a:spLocks noGrp="1" noChangeArrowheads="1"/>
          </p:cNvSpPr>
          <p:nvPr>
            <p:ph type="body" sz="half" idx="4294967295"/>
          </p:nvPr>
        </p:nvSpPr>
        <p:spPr>
          <a:xfrm>
            <a:off x="4644008" y="332656"/>
            <a:ext cx="4032448" cy="4536504"/>
          </a:xfrm>
          <a:prstGeom prst="rect">
            <a:avLst/>
          </a:prstGeom>
        </p:spPr>
        <p:txBody>
          <a:bodyPr/>
          <a:lstStyle/>
          <a:p>
            <a:pPr eaLnBrk="1" hangingPunct="1">
              <a:lnSpc>
                <a:spcPct val="90000"/>
              </a:lnSpc>
            </a:pPr>
            <a:r>
              <a:rPr lang="en-GB" sz="2400" dirty="0" smtClean="0"/>
              <a:t>Change the </a:t>
            </a:r>
            <a:r>
              <a:rPr lang="en-GB" sz="2400" b="1" dirty="0" smtClean="0"/>
              <a:t>use </a:t>
            </a:r>
            <a:r>
              <a:rPr lang="en-GB" sz="2400" dirty="0" smtClean="0"/>
              <a:t>customers have for a product</a:t>
            </a:r>
          </a:p>
          <a:p>
            <a:pPr eaLnBrk="1" hangingPunct="1">
              <a:lnSpc>
                <a:spcPct val="90000"/>
              </a:lnSpc>
            </a:pPr>
            <a:endParaRPr lang="en-GB" sz="2400" dirty="0" smtClean="0"/>
          </a:p>
          <a:p>
            <a:pPr eaLnBrk="1" hangingPunct="1">
              <a:lnSpc>
                <a:spcPct val="90000"/>
              </a:lnSpc>
            </a:pPr>
            <a:r>
              <a:rPr lang="en-GB" sz="2400" b="1" dirty="0" smtClean="0"/>
              <a:t>Rebrand</a:t>
            </a:r>
            <a:r>
              <a:rPr lang="en-GB" sz="2400" dirty="0" smtClean="0"/>
              <a:t> the name of the product</a:t>
            </a:r>
          </a:p>
          <a:p>
            <a:pPr eaLnBrk="1" hangingPunct="1">
              <a:lnSpc>
                <a:spcPct val="90000"/>
              </a:lnSpc>
            </a:pPr>
            <a:endParaRPr lang="en-GB" sz="2400" dirty="0" smtClean="0"/>
          </a:p>
          <a:p>
            <a:pPr eaLnBrk="1" hangingPunct="1">
              <a:lnSpc>
                <a:spcPct val="90000"/>
              </a:lnSpc>
            </a:pPr>
            <a:r>
              <a:rPr lang="en-GB" sz="2400" dirty="0" smtClean="0"/>
              <a:t>Produce line </a:t>
            </a:r>
            <a:r>
              <a:rPr lang="en-GB" sz="2400" b="1" dirty="0" smtClean="0"/>
              <a:t>extensions</a:t>
            </a:r>
          </a:p>
          <a:p>
            <a:pPr eaLnBrk="1" hangingPunct="1">
              <a:lnSpc>
                <a:spcPct val="90000"/>
              </a:lnSpc>
            </a:pPr>
            <a:endParaRPr lang="en-GB" sz="2400" dirty="0" smtClean="0"/>
          </a:p>
        </p:txBody>
      </p:sp>
    </p:spTree>
    <p:extLst>
      <p:ext uri="{BB962C8B-B14F-4D97-AF65-F5344CB8AC3E}">
        <p14:creationId xmlns:p14="http://schemas.microsoft.com/office/powerpoint/2010/main" val="1916030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51520" y="5422107"/>
            <a:ext cx="8622605" cy="1143000"/>
          </a:xfrm>
        </p:spPr>
        <p:txBody>
          <a:bodyPr/>
          <a:lstStyle/>
          <a:p>
            <a:pPr eaLnBrk="1" hangingPunct="1"/>
            <a:r>
              <a:rPr lang="en-GB" dirty="0" smtClean="0"/>
              <a:t>Extension ….. </a:t>
            </a:r>
            <a:r>
              <a:rPr lang="en-GB" sz="4000" dirty="0" smtClean="0"/>
              <a:t>Examples</a:t>
            </a:r>
          </a:p>
        </p:txBody>
      </p:sp>
      <p:sp>
        <p:nvSpPr>
          <p:cNvPr id="77827" name="Rectangle 3"/>
          <p:cNvSpPr>
            <a:spLocks noGrp="1" noChangeArrowheads="1"/>
          </p:cNvSpPr>
          <p:nvPr>
            <p:ph type="body" idx="4294967295"/>
          </p:nvPr>
        </p:nvSpPr>
        <p:spPr>
          <a:xfrm>
            <a:off x="251520" y="511173"/>
            <a:ext cx="7772400" cy="4114800"/>
          </a:xfrm>
          <a:prstGeom prst="rect">
            <a:avLst/>
          </a:prstGeom>
        </p:spPr>
        <p:txBody>
          <a:bodyPr>
            <a:normAutofit lnSpcReduction="10000"/>
          </a:bodyPr>
          <a:lstStyle/>
          <a:p>
            <a:pPr eaLnBrk="1" hangingPunct="1">
              <a:lnSpc>
                <a:spcPct val="80000"/>
              </a:lnSpc>
            </a:pPr>
            <a:r>
              <a:rPr lang="en-GB" sz="2400" dirty="0" smtClean="0"/>
              <a:t>More </a:t>
            </a:r>
            <a:r>
              <a:rPr lang="en-GB" sz="2400" b="1" dirty="0" smtClean="0"/>
              <a:t>frequent use</a:t>
            </a:r>
            <a:r>
              <a:rPr lang="en-GB" sz="2400" dirty="0" smtClean="0"/>
              <a:t> was made of airlines with reduced cost carriers </a:t>
            </a:r>
            <a:r>
              <a:rPr lang="en-GB" sz="2400" dirty="0" err="1" smtClean="0"/>
              <a:t>eg</a:t>
            </a:r>
            <a:r>
              <a:rPr lang="en-GB" sz="2400" dirty="0" smtClean="0"/>
              <a:t>  </a:t>
            </a:r>
            <a:r>
              <a:rPr lang="en-GB" sz="2400" dirty="0" err="1" smtClean="0"/>
              <a:t>Easyjet</a:t>
            </a:r>
            <a:r>
              <a:rPr lang="en-GB" sz="2400" dirty="0" smtClean="0"/>
              <a:t>.</a:t>
            </a:r>
          </a:p>
          <a:p>
            <a:pPr eaLnBrk="1" hangingPunct="1">
              <a:lnSpc>
                <a:spcPct val="80000"/>
              </a:lnSpc>
            </a:pPr>
            <a:endParaRPr lang="en-GB" sz="2400" dirty="0" smtClean="0"/>
          </a:p>
          <a:p>
            <a:pPr eaLnBrk="1" hangingPunct="1">
              <a:lnSpc>
                <a:spcPct val="80000"/>
              </a:lnSpc>
            </a:pPr>
            <a:r>
              <a:rPr lang="en-GB" sz="2400" dirty="0" smtClean="0"/>
              <a:t>Selling </a:t>
            </a:r>
            <a:r>
              <a:rPr lang="en-GB" sz="2400" b="1" dirty="0" smtClean="0"/>
              <a:t>mobiles and computers</a:t>
            </a:r>
            <a:r>
              <a:rPr lang="en-GB" sz="2400" dirty="0" smtClean="0"/>
              <a:t> to the home market.</a:t>
            </a:r>
          </a:p>
          <a:p>
            <a:pPr eaLnBrk="1" hangingPunct="1">
              <a:lnSpc>
                <a:spcPct val="80000"/>
              </a:lnSpc>
            </a:pPr>
            <a:endParaRPr lang="en-GB" sz="2400" dirty="0" smtClean="0"/>
          </a:p>
          <a:p>
            <a:pPr eaLnBrk="1" hangingPunct="1">
              <a:lnSpc>
                <a:spcPct val="80000"/>
              </a:lnSpc>
            </a:pPr>
            <a:r>
              <a:rPr lang="en-GB" sz="2400" b="1" dirty="0" smtClean="0"/>
              <a:t>Firelighters</a:t>
            </a:r>
            <a:r>
              <a:rPr lang="en-GB" sz="2400" dirty="0" smtClean="0"/>
              <a:t> now used for barbecues.</a:t>
            </a:r>
          </a:p>
          <a:p>
            <a:pPr eaLnBrk="1" hangingPunct="1">
              <a:lnSpc>
                <a:spcPct val="80000"/>
              </a:lnSpc>
            </a:pPr>
            <a:endParaRPr lang="en-GB" sz="2400" dirty="0" smtClean="0"/>
          </a:p>
          <a:p>
            <a:pPr eaLnBrk="1" hangingPunct="1">
              <a:lnSpc>
                <a:spcPct val="80000"/>
              </a:lnSpc>
            </a:pPr>
            <a:r>
              <a:rPr lang="en-GB" sz="2400" dirty="0" smtClean="0"/>
              <a:t>New versions e.g. </a:t>
            </a:r>
            <a:r>
              <a:rPr lang="en-GB" sz="2400" b="1" dirty="0" smtClean="0"/>
              <a:t>Irn-Bru: fruit chews and alcho-pops</a:t>
            </a:r>
          </a:p>
          <a:p>
            <a:pPr eaLnBrk="1" hangingPunct="1">
              <a:lnSpc>
                <a:spcPct val="80000"/>
              </a:lnSpc>
            </a:pPr>
            <a:endParaRPr lang="en-GB" sz="2400" dirty="0" smtClean="0"/>
          </a:p>
          <a:p>
            <a:pPr eaLnBrk="1" hangingPunct="1">
              <a:lnSpc>
                <a:spcPct val="80000"/>
              </a:lnSpc>
            </a:pPr>
            <a:r>
              <a:rPr lang="en-GB" sz="2400" dirty="0" smtClean="0"/>
              <a:t>Styling changes e.g. </a:t>
            </a:r>
            <a:r>
              <a:rPr lang="en-GB" sz="2400" b="1" dirty="0" smtClean="0"/>
              <a:t>football strips</a:t>
            </a:r>
            <a:endParaRPr lang="en-GB" sz="2400" dirty="0" smtClean="0"/>
          </a:p>
        </p:txBody>
      </p:sp>
      <p:pic>
        <p:nvPicPr>
          <p:cNvPr id="77828" name="Picture 5" descr="photo0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8" y="-21704"/>
            <a:ext cx="1524252" cy="15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7" descr="Mobile%25207%2520S60%2520V2_3%25204">
            <a:hlinkClick r:id="rId4"/>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26098" y="2060848"/>
            <a:ext cx="154766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9" descr="irnbru_l"/>
          <p:cNvPicPr>
            <a:picLocks noChangeAspect="1" noChangeArrowheads="1"/>
          </p:cNvPicPr>
          <p:nvPr/>
        </p:nvPicPr>
        <p:blipFill>
          <a:blip r:embed="rId6">
            <a:clrChange>
              <a:clrFrom>
                <a:srgbClr val="FFFFCE"/>
              </a:clrFrom>
              <a:clrTo>
                <a:srgbClr val="FFFFCE">
                  <a:alpha val="0"/>
                </a:srgbClr>
              </a:clrTo>
            </a:clrChange>
            <a:extLst>
              <a:ext uri="{28A0092B-C50C-407E-A947-70E740481C1C}">
                <a14:useLocalDpi xmlns:a14="http://schemas.microsoft.com/office/drawing/2010/main" val="0"/>
              </a:ext>
            </a:extLst>
          </a:blip>
          <a:srcRect/>
          <a:stretch>
            <a:fillRect/>
          </a:stretch>
        </p:blipFill>
        <p:spPr bwMode="auto">
          <a:xfrm>
            <a:off x="6214956" y="3780991"/>
            <a:ext cx="2029451" cy="15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footballkitnews.com/wp-content/uploads/2011/07/New-Manchester-United-Away-Kit-2012.jpeg"/>
          <p:cNvPicPr/>
          <p:nvPr/>
        </p:nvPicPr>
        <p:blipFill rotWithShape="1">
          <a:blip r:embed="rId7">
            <a:extLst>
              <a:ext uri="{28A0092B-C50C-407E-A947-70E740481C1C}">
                <a14:useLocalDpi xmlns:a14="http://schemas.microsoft.com/office/drawing/2010/main" val="0"/>
              </a:ext>
            </a:extLst>
          </a:blip>
          <a:srcRect l="25710" t="2143" r="28213"/>
          <a:stretch/>
        </p:blipFill>
        <p:spPr bwMode="auto">
          <a:xfrm>
            <a:off x="0" y="4437112"/>
            <a:ext cx="1907704" cy="2420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9092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195736" y="4941168"/>
            <a:ext cx="6512511" cy="1143000"/>
          </a:xfrm>
        </p:spPr>
        <p:txBody>
          <a:bodyPr/>
          <a:lstStyle/>
          <a:p>
            <a:pPr eaLnBrk="1" hangingPunct="1"/>
            <a:r>
              <a:rPr lang="en-GB" dirty="0" smtClean="0"/>
              <a:t>Product Mix (Portfolio)</a:t>
            </a:r>
          </a:p>
        </p:txBody>
      </p:sp>
      <p:sp>
        <p:nvSpPr>
          <p:cNvPr id="78851" name="Rectangle 3"/>
          <p:cNvSpPr>
            <a:spLocks noGrp="1" noChangeArrowheads="1"/>
          </p:cNvSpPr>
          <p:nvPr>
            <p:ph type="body" idx="4294967295"/>
          </p:nvPr>
        </p:nvSpPr>
        <p:spPr>
          <a:xfrm>
            <a:off x="323528" y="614473"/>
            <a:ext cx="7772400" cy="4114800"/>
          </a:xfrm>
          <a:prstGeom prst="rect">
            <a:avLst/>
          </a:prstGeom>
        </p:spPr>
        <p:txBody>
          <a:bodyPr/>
          <a:lstStyle/>
          <a:p>
            <a:pPr eaLnBrk="1" hangingPunct="1">
              <a:lnSpc>
                <a:spcPct val="90000"/>
              </a:lnSpc>
            </a:pPr>
            <a:r>
              <a:rPr lang="en-GB" sz="2800" dirty="0" smtClean="0"/>
              <a:t>Businesses plan the </a:t>
            </a:r>
            <a:r>
              <a:rPr lang="en-GB" sz="2800" b="1" dirty="0" smtClean="0"/>
              <a:t>introduction of new products to replace existing ones</a:t>
            </a:r>
            <a:r>
              <a:rPr lang="en-GB" sz="2800" dirty="0" smtClean="0"/>
              <a:t> before they become unprofitable</a:t>
            </a:r>
          </a:p>
          <a:p>
            <a:pPr eaLnBrk="1" hangingPunct="1">
              <a:lnSpc>
                <a:spcPct val="90000"/>
              </a:lnSpc>
            </a:pPr>
            <a:endParaRPr lang="en-GB" sz="2800" dirty="0" smtClean="0"/>
          </a:p>
          <a:p>
            <a:pPr eaLnBrk="1" hangingPunct="1">
              <a:lnSpc>
                <a:spcPct val="90000"/>
              </a:lnSpc>
            </a:pPr>
            <a:r>
              <a:rPr lang="en-GB" sz="2800" dirty="0" smtClean="0"/>
              <a:t>Products at different stages on PLC</a:t>
            </a:r>
          </a:p>
          <a:p>
            <a:pPr eaLnBrk="1" hangingPunct="1">
              <a:lnSpc>
                <a:spcPct val="90000"/>
              </a:lnSpc>
            </a:pPr>
            <a:endParaRPr lang="en-GB" sz="2800" dirty="0" smtClean="0"/>
          </a:p>
          <a:p>
            <a:pPr eaLnBrk="1" hangingPunct="1">
              <a:lnSpc>
                <a:spcPct val="90000"/>
              </a:lnSpc>
            </a:pPr>
            <a:r>
              <a:rPr lang="en-GB" sz="2800" dirty="0" smtClean="0"/>
              <a:t>Keeps profits stable</a:t>
            </a:r>
          </a:p>
        </p:txBody>
      </p:sp>
      <p:pic>
        <p:nvPicPr>
          <p:cNvPr id="78852" name="Picture 5" descr="SeriesseProductMi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436824"/>
            <a:ext cx="3744416" cy="207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865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070308" y="5085184"/>
            <a:ext cx="6512511" cy="1143000"/>
          </a:xfrm>
        </p:spPr>
        <p:txBody>
          <a:bodyPr/>
          <a:lstStyle/>
          <a:p>
            <a:pPr eaLnBrk="1" hangingPunct="1"/>
            <a:r>
              <a:rPr lang="en-GB" dirty="0" smtClean="0"/>
              <a:t>Product Mix (Portfolio)</a:t>
            </a:r>
          </a:p>
        </p:txBody>
      </p:sp>
      <p:sp>
        <p:nvSpPr>
          <p:cNvPr id="79875" name="Rectangle 3"/>
          <p:cNvSpPr>
            <a:spLocks noGrp="1" noChangeArrowheads="1"/>
          </p:cNvSpPr>
          <p:nvPr>
            <p:ph type="body" idx="4294967295"/>
          </p:nvPr>
        </p:nvSpPr>
        <p:spPr>
          <a:xfrm>
            <a:off x="467544" y="404664"/>
            <a:ext cx="7772400" cy="4114800"/>
          </a:xfrm>
          <a:prstGeom prst="rect">
            <a:avLst/>
          </a:prstGeom>
        </p:spPr>
        <p:txBody>
          <a:bodyPr/>
          <a:lstStyle/>
          <a:p>
            <a:pPr eaLnBrk="1" hangingPunct="1">
              <a:lnSpc>
                <a:spcPct val="90000"/>
              </a:lnSpc>
            </a:pPr>
            <a:r>
              <a:rPr lang="en-GB" sz="2800" b="1" dirty="0" err="1" smtClean="0"/>
              <a:t>Baxters</a:t>
            </a:r>
            <a:r>
              <a:rPr lang="en-GB" sz="2800" b="1" dirty="0" smtClean="0"/>
              <a:t> Food Group</a:t>
            </a:r>
            <a:r>
              <a:rPr lang="en-GB" sz="2800" dirty="0" smtClean="0"/>
              <a:t> have a product portfolio which includes </a:t>
            </a:r>
            <a:r>
              <a:rPr lang="en-GB" sz="2800" b="1" dirty="0" smtClean="0"/>
              <a:t>jams</a:t>
            </a:r>
            <a:r>
              <a:rPr lang="en-GB" sz="2800" dirty="0" smtClean="0"/>
              <a:t>, </a:t>
            </a:r>
            <a:r>
              <a:rPr lang="en-GB" sz="2800" b="1" dirty="0" smtClean="0"/>
              <a:t>sauces</a:t>
            </a:r>
            <a:r>
              <a:rPr lang="en-GB" sz="2800" dirty="0" smtClean="0"/>
              <a:t>, </a:t>
            </a:r>
            <a:r>
              <a:rPr lang="en-GB" sz="2800" b="1" dirty="0" smtClean="0"/>
              <a:t>pickles</a:t>
            </a:r>
            <a:r>
              <a:rPr lang="en-GB" sz="2800" dirty="0" smtClean="0"/>
              <a:t> and </a:t>
            </a:r>
            <a:r>
              <a:rPr lang="en-GB" sz="2800" b="1" dirty="0" smtClean="0"/>
              <a:t>soups</a:t>
            </a:r>
            <a:r>
              <a:rPr lang="en-GB" sz="2800" dirty="0" smtClean="0"/>
              <a:t>.</a:t>
            </a:r>
          </a:p>
          <a:p>
            <a:pPr eaLnBrk="1" hangingPunct="1">
              <a:lnSpc>
                <a:spcPct val="90000"/>
              </a:lnSpc>
            </a:pPr>
            <a:endParaRPr lang="en-GB" sz="2800" dirty="0" smtClean="0"/>
          </a:p>
          <a:p>
            <a:pPr eaLnBrk="1" hangingPunct="1">
              <a:lnSpc>
                <a:spcPct val="90000"/>
              </a:lnSpc>
            </a:pPr>
            <a:r>
              <a:rPr lang="en-GB" sz="2800" dirty="0" smtClean="0"/>
              <a:t>Allows </a:t>
            </a:r>
            <a:r>
              <a:rPr lang="en-GB" sz="2800" dirty="0" err="1" smtClean="0"/>
              <a:t>Baxters</a:t>
            </a:r>
            <a:r>
              <a:rPr lang="en-GB" sz="2800" dirty="0" smtClean="0"/>
              <a:t> to </a:t>
            </a:r>
            <a:r>
              <a:rPr lang="en-GB" sz="2800" b="1" dirty="0" smtClean="0"/>
              <a:t>reduce risk</a:t>
            </a:r>
          </a:p>
          <a:p>
            <a:pPr eaLnBrk="1" hangingPunct="1">
              <a:lnSpc>
                <a:spcPct val="90000"/>
              </a:lnSpc>
            </a:pPr>
            <a:endParaRPr lang="en-GB" sz="2800" b="1" dirty="0" smtClean="0"/>
          </a:p>
          <a:p>
            <a:pPr eaLnBrk="1" hangingPunct="1">
              <a:lnSpc>
                <a:spcPct val="90000"/>
              </a:lnSpc>
            </a:pPr>
            <a:r>
              <a:rPr lang="en-GB" sz="2800" dirty="0" err="1" smtClean="0"/>
              <a:t>Baxters</a:t>
            </a:r>
            <a:r>
              <a:rPr lang="en-GB" sz="2800" dirty="0" smtClean="0"/>
              <a:t> can also meet the </a:t>
            </a:r>
            <a:r>
              <a:rPr lang="en-GB" sz="2800" b="1" dirty="0" smtClean="0"/>
              <a:t>different needs of consumers</a:t>
            </a:r>
            <a:r>
              <a:rPr lang="en-GB" sz="2800" dirty="0" smtClean="0"/>
              <a:t>, </a:t>
            </a:r>
            <a:r>
              <a:rPr lang="en-GB" sz="2800" b="1" dirty="0" smtClean="0"/>
              <a:t>increase profits</a:t>
            </a:r>
            <a:r>
              <a:rPr lang="en-GB" sz="2800" dirty="0" smtClean="0"/>
              <a:t> and raise </a:t>
            </a:r>
            <a:r>
              <a:rPr lang="en-GB" sz="2800" smtClean="0"/>
              <a:t>the </a:t>
            </a:r>
            <a:r>
              <a:rPr lang="en-GB" sz="2800" b="1" smtClean="0"/>
              <a:t>business’s </a:t>
            </a:r>
            <a:r>
              <a:rPr lang="en-GB" sz="2800" b="1" dirty="0" smtClean="0"/>
              <a:t>profile!</a:t>
            </a:r>
          </a:p>
        </p:txBody>
      </p:sp>
      <p:pic>
        <p:nvPicPr>
          <p:cNvPr id="79876" name="Picture 5" descr="baxters_logo%5B1%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84784"/>
            <a:ext cx="2225034" cy="100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ttp://www.baxters.com/resource/uploads/cache/269ee948f8b2adfc8b40034d14b7c3365e7ca1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97152"/>
            <a:ext cx="334327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93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301208"/>
            <a:ext cx="6512511" cy="1143000"/>
          </a:xfrm>
        </p:spPr>
        <p:txBody>
          <a:bodyPr/>
          <a:lstStyle/>
          <a:p>
            <a:r>
              <a:rPr lang="en-GB" dirty="0" smtClean="0"/>
              <a:t>Product Line</a:t>
            </a:r>
            <a:endParaRPr lang="en-GB" dirty="0"/>
          </a:p>
        </p:txBody>
      </p:sp>
      <p:sp>
        <p:nvSpPr>
          <p:cNvPr id="3" name="Content Placeholder 2"/>
          <p:cNvSpPr>
            <a:spLocks noGrp="1"/>
          </p:cNvSpPr>
          <p:nvPr>
            <p:ph sz="quarter" idx="13"/>
          </p:nvPr>
        </p:nvSpPr>
        <p:spPr>
          <a:xfrm>
            <a:off x="755576" y="731520"/>
            <a:ext cx="7776864" cy="4425672"/>
          </a:xfrm>
        </p:spPr>
        <p:txBody>
          <a:bodyPr>
            <a:normAutofit/>
          </a:bodyPr>
          <a:lstStyle/>
          <a:p>
            <a:r>
              <a:rPr lang="en-GB" dirty="0"/>
              <a:t>A </a:t>
            </a:r>
            <a:r>
              <a:rPr lang="en-GB" b="1" dirty="0"/>
              <a:t>product line </a:t>
            </a:r>
            <a:r>
              <a:rPr lang="en-GB" dirty="0"/>
              <a:t>is a group of products that are closely related as they function in a similar manner and are sold to the same customer groups. For example, Heinz sells a range of tinned </a:t>
            </a:r>
            <a:r>
              <a:rPr lang="en-GB" dirty="0" smtClean="0"/>
              <a:t>soups.</a:t>
            </a:r>
            <a:endParaRPr lang="en-GB" dirty="0"/>
          </a:p>
        </p:txBody>
      </p:sp>
    </p:spTree>
    <p:extLst>
      <p:ext uri="{BB962C8B-B14F-4D97-AF65-F5344CB8AC3E}">
        <p14:creationId xmlns:p14="http://schemas.microsoft.com/office/powerpoint/2010/main" val="904151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45224"/>
            <a:ext cx="7304599" cy="1143000"/>
          </a:xfrm>
        </p:spPr>
        <p:txBody>
          <a:bodyPr/>
          <a:lstStyle/>
          <a:p>
            <a:r>
              <a:rPr lang="en-GB" dirty="0" smtClean="0"/>
              <a:t>Product Mix (Portfolio)</a:t>
            </a:r>
            <a:endParaRPr lang="en-GB" dirty="0"/>
          </a:p>
        </p:txBody>
      </p:sp>
      <p:sp>
        <p:nvSpPr>
          <p:cNvPr id="4" name="Content Placeholder 3"/>
          <p:cNvSpPr>
            <a:spLocks noGrp="1"/>
          </p:cNvSpPr>
          <p:nvPr>
            <p:ph sz="quarter" idx="13"/>
          </p:nvPr>
        </p:nvSpPr>
        <p:spPr>
          <a:xfrm>
            <a:off x="467544" y="731518"/>
            <a:ext cx="4022159" cy="4641697"/>
          </a:xfrm>
        </p:spPr>
        <p:txBody>
          <a:bodyPr/>
          <a:lstStyle/>
          <a:p>
            <a:pPr marL="45720" indent="0">
              <a:buNone/>
            </a:pPr>
            <a:r>
              <a:rPr lang="en-GB" b="1" dirty="0" smtClean="0"/>
              <a:t>Advantages</a:t>
            </a:r>
          </a:p>
          <a:p>
            <a:r>
              <a:rPr lang="en-GB" dirty="0"/>
              <a:t>Risk is spread </a:t>
            </a:r>
            <a:endParaRPr lang="en-GB" dirty="0" smtClean="0"/>
          </a:p>
          <a:p>
            <a:r>
              <a:rPr lang="en-GB" dirty="0"/>
              <a:t>The development stage </a:t>
            </a:r>
            <a:r>
              <a:rPr lang="en-GB" dirty="0" smtClean="0"/>
              <a:t>is reduced</a:t>
            </a:r>
          </a:p>
          <a:p>
            <a:r>
              <a:rPr lang="en-GB" dirty="0" smtClean="0"/>
              <a:t>Customer Loyalty</a:t>
            </a:r>
          </a:p>
          <a:p>
            <a:r>
              <a:rPr lang="en-GB" dirty="0" smtClean="0"/>
              <a:t>Market share can increase</a:t>
            </a:r>
          </a:p>
          <a:p>
            <a:r>
              <a:rPr lang="en-GB" dirty="0" smtClean="0"/>
              <a:t>Profits can fund new products</a:t>
            </a:r>
            <a:endParaRPr lang="en-GB" dirty="0"/>
          </a:p>
        </p:txBody>
      </p:sp>
      <p:sp>
        <p:nvSpPr>
          <p:cNvPr id="5" name="Content Placeholder 4"/>
          <p:cNvSpPr>
            <a:spLocks noGrp="1"/>
          </p:cNvSpPr>
          <p:nvPr>
            <p:ph sz="quarter" idx="14"/>
          </p:nvPr>
        </p:nvSpPr>
        <p:spPr>
          <a:xfrm>
            <a:off x="4645152" y="731520"/>
            <a:ext cx="4031304" cy="4641696"/>
          </a:xfrm>
        </p:spPr>
        <p:txBody>
          <a:bodyPr/>
          <a:lstStyle/>
          <a:p>
            <a:pPr marL="45720" indent="0">
              <a:buNone/>
            </a:pPr>
            <a:r>
              <a:rPr lang="en-GB" b="1" dirty="0" smtClean="0"/>
              <a:t>Disadvantages</a:t>
            </a:r>
          </a:p>
          <a:p>
            <a:r>
              <a:rPr lang="en-GB" dirty="0"/>
              <a:t>Negative publicity for one product could damage the </a:t>
            </a:r>
            <a:r>
              <a:rPr lang="en-GB" dirty="0" smtClean="0"/>
              <a:t>reputation</a:t>
            </a:r>
          </a:p>
          <a:p>
            <a:r>
              <a:rPr lang="en-GB" dirty="0"/>
              <a:t>Operations </a:t>
            </a:r>
            <a:r>
              <a:rPr lang="en-GB" dirty="0" smtClean="0"/>
              <a:t>can </a:t>
            </a:r>
            <a:r>
              <a:rPr lang="en-GB" dirty="0"/>
              <a:t>become </a:t>
            </a:r>
            <a:r>
              <a:rPr lang="en-GB" dirty="0" smtClean="0"/>
              <a:t>complex</a:t>
            </a:r>
          </a:p>
          <a:p>
            <a:r>
              <a:rPr lang="en-GB" dirty="0"/>
              <a:t>Additional finance may be required to invest in new </a:t>
            </a:r>
            <a:r>
              <a:rPr lang="en-GB" dirty="0" smtClean="0"/>
              <a:t>machinery</a:t>
            </a:r>
            <a:endParaRPr lang="en-GB" dirty="0"/>
          </a:p>
        </p:txBody>
      </p:sp>
    </p:spTree>
    <p:extLst>
      <p:ext uri="{BB962C8B-B14F-4D97-AF65-F5344CB8AC3E}">
        <p14:creationId xmlns:p14="http://schemas.microsoft.com/office/powerpoint/2010/main" val="2608753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01208"/>
            <a:ext cx="8640960" cy="1143000"/>
          </a:xfrm>
        </p:spPr>
        <p:txBody>
          <a:bodyPr/>
          <a:lstStyle/>
          <a:p>
            <a:r>
              <a:rPr lang="en-GB" dirty="0" smtClean="0"/>
              <a:t>Diversified Product Portfolio</a:t>
            </a:r>
            <a:endParaRPr lang="en-GB" dirty="0"/>
          </a:p>
        </p:txBody>
      </p:sp>
      <p:sp>
        <p:nvSpPr>
          <p:cNvPr id="3" name="Content Placeholder 2"/>
          <p:cNvSpPr>
            <a:spLocks noGrp="1"/>
          </p:cNvSpPr>
          <p:nvPr>
            <p:ph sz="quarter" idx="13"/>
          </p:nvPr>
        </p:nvSpPr>
        <p:spPr>
          <a:xfrm>
            <a:off x="755576" y="731520"/>
            <a:ext cx="7776864" cy="4425672"/>
          </a:xfrm>
        </p:spPr>
        <p:txBody>
          <a:bodyPr>
            <a:normAutofit/>
          </a:bodyPr>
          <a:lstStyle/>
          <a:p>
            <a:r>
              <a:rPr lang="en-GB" dirty="0"/>
              <a:t>W</a:t>
            </a:r>
            <a:r>
              <a:rPr lang="en-GB" dirty="0" smtClean="0"/>
              <a:t>hen </a:t>
            </a:r>
            <a:r>
              <a:rPr lang="en-GB" dirty="0"/>
              <a:t>a business sells a mix of different </a:t>
            </a:r>
            <a:r>
              <a:rPr lang="en-GB" dirty="0" smtClean="0"/>
              <a:t>products.</a:t>
            </a:r>
          </a:p>
          <a:p>
            <a:r>
              <a:rPr lang="en-GB" dirty="0"/>
              <a:t>W</a:t>
            </a:r>
            <a:r>
              <a:rPr lang="en-GB" dirty="0" smtClean="0"/>
              <a:t>idens </a:t>
            </a:r>
            <a:r>
              <a:rPr lang="en-GB" dirty="0"/>
              <a:t>a business’s activities to include new products and new market </a:t>
            </a:r>
            <a:r>
              <a:rPr lang="en-GB" dirty="0" smtClean="0"/>
              <a:t>segments.</a:t>
            </a:r>
          </a:p>
          <a:p>
            <a:r>
              <a:rPr lang="en-GB" dirty="0"/>
              <a:t>Diversification is a high-risk strategy as the business is expanding to areas outside its core </a:t>
            </a:r>
            <a:r>
              <a:rPr lang="en-GB" dirty="0" smtClean="0"/>
              <a:t>activities.</a:t>
            </a:r>
          </a:p>
          <a:p>
            <a:endParaRPr lang="en-GB" dirty="0"/>
          </a:p>
          <a:p>
            <a:r>
              <a:rPr lang="en-GB" dirty="0" smtClean="0"/>
              <a:t>Virgin</a:t>
            </a:r>
            <a:endParaRPr lang="en-GB" dirty="0"/>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2967038"/>
            <a:ext cx="13239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7113" y="2967038"/>
            <a:ext cx="20097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355976" y="3844453"/>
            <a:ext cx="17716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0367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5373216"/>
            <a:ext cx="8712968" cy="1143000"/>
          </a:xfrm>
        </p:spPr>
        <p:txBody>
          <a:bodyPr/>
          <a:lstStyle/>
          <a:p>
            <a:r>
              <a:rPr lang="en-GB" dirty="0" smtClean="0"/>
              <a:t>Diversified Product Portfolio</a:t>
            </a:r>
            <a:endParaRPr lang="en-GB" dirty="0"/>
          </a:p>
        </p:txBody>
      </p:sp>
      <p:sp>
        <p:nvSpPr>
          <p:cNvPr id="9" name="Content Placeholder 8"/>
          <p:cNvSpPr>
            <a:spLocks noGrp="1"/>
          </p:cNvSpPr>
          <p:nvPr>
            <p:ph sz="quarter" idx="13"/>
          </p:nvPr>
        </p:nvSpPr>
        <p:spPr>
          <a:xfrm>
            <a:off x="467544" y="731518"/>
            <a:ext cx="4022159" cy="4641697"/>
          </a:xfrm>
        </p:spPr>
        <p:txBody>
          <a:bodyPr/>
          <a:lstStyle/>
          <a:p>
            <a:pPr marL="45720" indent="0">
              <a:buNone/>
            </a:pPr>
            <a:r>
              <a:rPr lang="en-GB" b="1" dirty="0" smtClean="0"/>
              <a:t>Advantages</a:t>
            </a:r>
          </a:p>
          <a:p>
            <a:r>
              <a:rPr lang="en-GB" dirty="0"/>
              <a:t>Increase </a:t>
            </a:r>
            <a:r>
              <a:rPr lang="en-GB" dirty="0" smtClean="0"/>
              <a:t>sales/customers</a:t>
            </a:r>
          </a:p>
          <a:p>
            <a:r>
              <a:rPr lang="en-GB" dirty="0"/>
              <a:t>flatten peaks and troughs in cash </a:t>
            </a:r>
            <a:r>
              <a:rPr lang="en-GB" dirty="0" smtClean="0"/>
              <a:t>flow e.g. seasonal</a:t>
            </a:r>
          </a:p>
          <a:p>
            <a:r>
              <a:rPr lang="en-GB" dirty="0"/>
              <a:t>Risk is </a:t>
            </a:r>
            <a:r>
              <a:rPr lang="en-GB" dirty="0" smtClean="0"/>
              <a:t>spread</a:t>
            </a:r>
          </a:p>
          <a:p>
            <a:r>
              <a:rPr lang="en-GB" dirty="0"/>
              <a:t>Growth should give the business more financial stability </a:t>
            </a:r>
          </a:p>
        </p:txBody>
      </p:sp>
      <p:sp>
        <p:nvSpPr>
          <p:cNvPr id="10" name="Content Placeholder 9"/>
          <p:cNvSpPr>
            <a:spLocks noGrp="1"/>
          </p:cNvSpPr>
          <p:nvPr>
            <p:ph sz="quarter" idx="14"/>
          </p:nvPr>
        </p:nvSpPr>
        <p:spPr>
          <a:xfrm>
            <a:off x="4645152" y="731520"/>
            <a:ext cx="3959296" cy="4641696"/>
          </a:xfrm>
        </p:spPr>
        <p:txBody>
          <a:bodyPr/>
          <a:lstStyle/>
          <a:p>
            <a:pPr marL="45720" indent="0">
              <a:buNone/>
            </a:pPr>
            <a:r>
              <a:rPr lang="en-GB" b="1" dirty="0" smtClean="0"/>
              <a:t>Disadvantages</a:t>
            </a:r>
          </a:p>
          <a:p>
            <a:r>
              <a:rPr lang="en-GB" dirty="0"/>
              <a:t>Requires considerable </a:t>
            </a:r>
            <a:r>
              <a:rPr lang="en-GB" dirty="0" smtClean="0"/>
              <a:t>finance</a:t>
            </a:r>
          </a:p>
          <a:p>
            <a:r>
              <a:rPr lang="en-GB" dirty="0" smtClean="0"/>
              <a:t>High cost of research</a:t>
            </a:r>
          </a:p>
          <a:p>
            <a:r>
              <a:rPr lang="en-GB" dirty="0"/>
              <a:t>Success may take longer to </a:t>
            </a:r>
            <a:r>
              <a:rPr lang="en-GB" dirty="0" smtClean="0"/>
              <a:t>achieve</a:t>
            </a:r>
          </a:p>
          <a:p>
            <a:r>
              <a:rPr lang="en-GB" dirty="0"/>
              <a:t>A bad reputation with one product may affect </a:t>
            </a:r>
            <a:r>
              <a:rPr lang="en-GB" dirty="0" smtClean="0"/>
              <a:t>sales</a:t>
            </a:r>
            <a:endParaRPr lang="en-GB" dirty="0"/>
          </a:p>
        </p:txBody>
      </p:sp>
    </p:spTree>
    <p:extLst>
      <p:ext uri="{BB962C8B-B14F-4D97-AF65-F5344CB8AC3E}">
        <p14:creationId xmlns:p14="http://schemas.microsoft.com/office/powerpoint/2010/main" val="1071111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123728" y="5085184"/>
            <a:ext cx="6512511" cy="1143000"/>
          </a:xfrm>
        </p:spPr>
        <p:txBody>
          <a:bodyPr/>
          <a:lstStyle/>
          <a:p>
            <a:pPr eaLnBrk="1" hangingPunct="1"/>
            <a:r>
              <a:rPr lang="en-GB" dirty="0" smtClean="0"/>
              <a:t>Price</a:t>
            </a:r>
          </a:p>
        </p:txBody>
      </p:sp>
      <p:sp>
        <p:nvSpPr>
          <p:cNvPr id="83971" name="Rectangle 3"/>
          <p:cNvSpPr>
            <a:spLocks noGrp="1" noChangeArrowheads="1"/>
          </p:cNvSpPr>
          <p:nvPr>
            <p:ph type="body" idx="4294967295"/>
          </p:nvPr>
        </p:nvSpPr>
        <p:spPr>
          <a:xfrm>
            <a:off x="755576" y="692696"/>
            <a:ext cx="7772400" cy="4114800"/>
          </a:xfrm>
          <a:prstGeom prst="rect">
            <a:avLst/>
          </a:prstGeom>
        </p:spPr>
        <p:txBody>
          <a:bodyPr/>
          <a:lstStyle/>
          <a:p>
            <a:pPr eaLnBrk="1" hangingPunct="1">
              <a:buFontTx/>
              <a:buNone/>
            </a:pPr>
            <a:r>
              <a:rPr lang="en-GB" sz="3600" dirty="0" smtClean="0"/>
              <a:t>	An important indicator of </a:t>
            </a:r>
            <a:r>
              <a:rPr lang="en-GB" sz="3600" b="1" dirty="0" smtClean="0"/>
              <a:t>quality</a:t>
            </a:r>
            <a:r>
              <a:rPr lang="en-GB" sz="3600" dirty="0" smtClean="0"/>
              <a:t> and </a:t>
            </a:r>
            <a:r>
              <a:rPr lang="en-GB" sz="3600" b="1" dirty="0" smtClean="0"/>
              <a:t>image</a:t>
            </a:r>
            <a:r>
              <a:rPr lang="en-GB" sz="3600" dirty="0" smtClean="0"/>
              <a:t> providing consumers with a way of making </a:t>
            </a:r>
            <a:r>
              <a:rPr lang="en-GB" sz="3600" b="1" dirty="0" smtClean="0"/>
              <a:t>value-for-money judgements.</a:t>
            </a:r>
          </a:p>
        </p:txBody>
      </p:sp>
      <p:pic>
        <p:nvPicPr>
          <p:cNvPr id="8194" name="Picture 2" descr="http://www.thevarguy.com/wp-content/uploads/2010/09/Microsoft-SaaS-price_ta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3479146"/>
            <a:ext cx="4104456" cy="311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16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5373216"/>
            <a:ext cx="8712968" cy="1143000"/>
          </a:xfrm>
        </p:spPr>
        <p:txBody>
          <a:bodyPr/>
          <a:lstStyle/>
          <a:p>
            <a:pPr eaLnBrk="1" hangingPunct="1"/>
            <a:r>
              <a:rPr lang="en-GB" sz="4000" dirty="0" smtClean="0"/>
              <a:t>Product-Orientated Organisations</a:t>
            </a:r>
          </a:p>
        </p:txBody>
      </p:sp>
      <p:sp>
        <p:nvSpPr>
          <p:cNvPr id="18435" name="Rectangle 3"/>
          <p:cNvSpPr>
            <a:spLocks noGrp="1" noChangeArrowheads="1"/>
          </p:cNvSpPr>
          <p:nvPr>
            <p:ph type="body" idx="4294967295"/>
          </p:nvPr>
        </p:nvSpPr>
        <p:spPr>
          <a:xfrm>
            <a:off x="683568" y="404664"/>
            <a:ext cx="7772400" cy="4114800"/>
          </a:xfrm>
          <a:prstGeom prst="rect">
            <a:avLst/>
          </a:prstGeom>
        </p:spPr>
        <p:txBody>
          <a:bodyPr/>
          <a:lstStyle/>
          <a:p>
            <a:pPr eaLnBrk="1" hangingPunct="1"/>
            <a:r>
              <a:rPr lang="en-GB" sz="2800" dirty="0" smtClean="0"/>
              <a:t>Feeling of no need for change or product development – no real competition</a:t>
            </a:r>
          </a:p>
          <a:p>
            <a:pPr eaLnBrk="1" hangingPunct="1"/>
            <a:endParaRPr lang="en-GB" sz="2800" dirty="0" smtClean="0"/>
          </a:p>
          <a:p>
            <a:pPr eaLnBrk="1" hangingPunct="1"/>
            <a:r>
              <a:rPr lang="en-GB" sz="2800" dirty="0" smtClean="0"/>
              <a:t>May be a new invention</a:t>
            </a:r>
          </a:p>
          <a:p>
            <a:pPr eaLnBrk="1" hangingPunct="1"/>
            <a:endParaRPr lang="en-GB" sz="2800" dirty="0" smtClean="0"/>
          </a:p>
          <a:p>
            <a:pPr eaLnBrk="1" hangingPunct="1"/>
            <a:r>
              <a:rPr lang="en-GB" sz="2800" dirty="0" smtClean="0"/>
              <a:t>Might be strong advertising </a:t>
            </a:r>
            <a:r>
              <a:rPr lang="en-GB" sz="2800" dirty="0" err="1" smtClean="0"/>
              <a:t>eg</a:t>
            </a:r>
            <a:r>
              <a:rPr lang="en-GB" sz="2800" dirty="0" smtClean="0"/>
              <a:t> Henry Ford: “</a:t>
            </a:r>
            <a:r>
              <a:rPr lang="en-GB" sz="2800" i="1" dirty="0" smtClean="0"/>
              <a:t>customers can have any colour they want as long as it is black”</a:t>
            </a:r>
            <a:endParaRPr lang="en-GB" sz="2800" dirty="0" smtClean="0"/>
          </a:p>
        </p:txBody>
      </p:sp>
      <p:sp>
        <p:nvSpPr>
          <p:cNvPr id="2" name="Slide Number Placeholder 1"/>
          <p:cNvSpPr>
            <a:spLocks noGrp="1"/>
          </p:cNvSpPr>
          <p:nvPr>
            <p:ph type="sldNum" sz="quarter" idx="12"/>
          </p:nvPr>
        </p:nvSpPr>
        <p:spPr/>
        <p:txBody>
          <a:bodyPr/>
          <a:lstStyle/>
          <a:p>
            <a:fld id="{DD64E8EF-839F-4D35-87DA-60A772279522}" type="slidenum">
              <a:rPr lang="en-GB" smtClean="0"/>
              <a:t>5</a:t>
            </a:fld>
            <a:endParaRPr lang="en-GB" dirty="0"/>
          </a:p>
        </p:txBody>
      </p:sp>
    </p:spTree>
    <p:extLst>
      <p:ext uri="{BB962C8B-B14F-4D97-AF65-F5344CB8AC3E}">
        <p14:creationId xmlns:p14="http://schemas.microsoft.com/office/powerpoint/2010/main" val="2639432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67744" y="5373216"/>
            <a:ext cx="6512511" cy="1143000"/>
          </a:xfrm>
        </p:spPr>
        <p:txBody>
          <a:bodyPr/>
          <a:lstStyle/>
          <a:p>
            <a:pPr eaLnBrk="1" hangingPunct="1"/>
            <a:r>
              <a:rPr lang="en-GB" dirty="0" smtClean="0"/>
              <a:t>What Price?</a:t>
            </a:r>
          </a:p>
        </p:txBody>
      </p:sp>
      <p:sp>
        <p:nvSpPr>
          <p:cNvPr id="86019" name="Rectangle 3"/>
          <p:cNvSpPr>
            <a:spLocks noGrp="1" noChangeArrowheads="1"/>
          </p:cNvSpPr>
          <p:nvPr>
            <p:ph type="body" idx="4294967295"/>
          </p:nvPr>
        </p:nvSpPr>
        <p:spPr>
          <a:xfrm>
            <a:off x="251520" y="254433"/>
            <a:ext cx="7772400" cy="4876800"/>
          </a:xfrm>
          <a:prstGeom prst="rect">
            <a:avLst/>
          </a:prstGeom>
        </p:spPr>
        <p:txBody>
          <a:bodyPr>
            <a:normAutofit fontScale="92500" lnSpcReduction="10000"/>
          </a:bodyPr>
          <a:lstStyle/>
          <a:p>
            <a:pPr eaLnBrk="1" hangingPunct="1">
              <a:lnSpc>
                <a:spcPct val="90000"/>
              </a:lnSpc>
            </a:pPr>
            <a:r>
              <a:rPr lang="en-GB" sz="2600" dirty="0" smtClean="0"/>
              <a:t>The price for a product should be based on </a:t>
            </a:r>
            <a:r>
              <a:rPr lang="en-GB" sz="2600" b="1" dirty="0" smtClean="0"/>
              <a:t>what the customer is prepared to pay:</a:t>
            </a:r>
          </a:p>
          <a:p>
            <a:pPr marL="45720" indent="0" eaLnBrk="1" hangingPunct="1">
              <a:lnSpc>
                <a:spcPct val="90000"/>
              </a:lnSpc>
              <a:buNone/>
            </a:pPr>
            <a:endParaRPr lang="en-GB" sz="2600" b="1" dirty="0" smtClean="0"/>
          </a:p>
          <a:p>
            <a:pPr lvl="1" eaLnBrk="1" hangingPunct="1">
              <a:lnSpc>
                <a:spcPct val="90000"/>
              </a:lnSpc>
            </a:pPr>
            <a:r>
              <a:rPr lang="en-GB" sz="2600" b="1" dirty="0" smtClean="0"/>
              <a:t>Competitors</a:t>
            </a:r>
            <a:r>
              <a:rPr lang="en-GB" sz="2600" dirty="0" smtClean="0"/>
              <a:t>’ prices</a:t>
            </a:r>
          </a:p>
          <a:p>
            <a:pPr lvl="1" eaLnBrk="1" hangingPunct="1">
              <a:lnSpc>
                <a:spcPct val="90000"/>
              </a:lnSpc>
            </a:pPr>
            <a:r>
              <a:rPr lang="en-GB" sz="2600" b="1" dirty="0" smtClean="0"/>
              <a:t>Position</a:t>
            </a:r>
            <a:r>
              <a:rPr lang="en-GB" sz="2600" dirty="0" smtClean="0"/>
              <a:t> of product in PLC</a:t>
            </a:r>
          </a:p>
          <a:p>
            <a:pPr lvl="1" eaLnBrk="1" hangingPunct="1">
              <a:lnSpc>
                <a:spcPct val="90000"/>
              </a:lnSpc>
            </a:pPr>
            <a:r>
              <a:rPr lang="en-GB" sz="2600" b="1" dirty="0" smtClean="0"/>
              <a:t>Cost of manufacture</a:t>
            </a:r>
          </a:p>
          <a:p>
            <a:pPr lvl="1" eaLnBrk="1" hangingPunct="1">
              <a:lnSpc>
                <a:spcPct val="90000"/>
              </a:lnSpc>
            </a:pPr>
            <a:r>
              <a:rPr lang="en-GB" sz="2600" dirty="0" smtClean="0"/>
              <a:t>Time of </a:t>
            </a:r>
            <a:r>
              <a:rPr lang="en-GB" sz="2600" b="1" dirty="0" smtClean="0"/>
              <a:t>year</a:t>
            </a:r>
          </a:p>
          <a:p>
            <a:pPr lvl="1" eaLnBrk="1" hangingPunct="1">
              <a:lnSpc>
                <a:spcPct val="90000"/>
              </a:lnSpc>
            </a:pPr>
            <a:r>
              <a:rPr lang="en-GB" sz="2600" b="1" dirty="0" smtClean="0"/>
              <a:t>Profit level</a:t>
            </a:r>
            <a:r>
              <a:rPr lang="en-GB" sz="2600" dirty="0" smtClean="0"/>
              <a:t> </a:t>
            </a:r>
            <a:r>
              <a:rPr lang="en-GB" sz="2600" dirty="0"/>
              <a:t>e</a:t>
            </a:r>
            <a:r>
              <a:rPr lang="en-GB" sz="2600" dirty="0" smtClean="0"/>
              <a:t>xpected</a:t>
            </a:r>
          </a:p>
          <a:p>
            <a:pPr lvl="1" eaLnBrk="1" hangingPunct="1">
              <a:lnSpc>
                <a:spcPct val="90000"/>
              </a:lnSpc>
            </a:pPr>
            <a:r>
              <a:rPr lang="en-GB" sz="2600" b="1" dirty="0" smtClean="0"/>
              <a:t>Suppliers</a:t>
            </a:r>
            <a:r>
              <a:rPr lang="en-GB" sz="2600" dirty="0" smtClean="0"/>
              <a:t>’ prices</a:t>
            </a:r>
          </a:p>
          <a:p>
            <a:pPr lvl="1" eaLnBrk="1" hangingPunct="1">
              <a:lnSpc>
                <a:spcPct val="90000"/>
              </a:lnSpc>
            </a:pPr>
            <a:r>
              <a:rPr lang="en-GB" sz="2600" b="1" dirty="0" smtClean="0"/>
              <a:t>Point of sale</a:t>
            </a:r>
          </a:p>
          <a:p>
            <a:pPr lvl="1" eaLnBrk="1" hangingPunct="1">
              <a:lnSpc>
                <a:spcPct val="90000"/>
              </a:lnSpc>
            </a:pPr>
            <a:r>
              <a:rPr lang="en-GB" sz="2600" dirty="0" smtClean="0"/>
              <a:t>State of </a:t>
            </a:r>
            <a:r>
              <a:rPr lang="en-GB" sz="2600" b="1" dirty="0"/>
              <a:t>t</a:t>
            </a:r>
            <a:r>
              <a:rPr lang="en-GB" sz="2600" b="1" dirty="0" smtClean="0"/>
              <a:t>he </a:t>
            </a:r>
            <a:r>
              <a:rPr lang="en-GB" sz="2600" b="1" dirty="0"/>
              <a:t>e</a:t>
            </a:r>
            <a:r>
              <a:rPr lang="en-GB" sz="2600" b="1" dirty="0" smtClean="0"/>
              <a:t>conomy</a:t>
            </a:r>
          </a:p>
          <a:p>
            <a:pPr lvl="1" eaLnBrk="1" hangingPunct="1">
              <a:lnSpc>
                <a:spcPct val="90000"/>
              </a:lnSpc>
            </a:pPr>
            <a:r>
              <a:rPr lang="en-GB" sz="2600" b="1" dirty="0" smtClean="0"/>
              <a:t>Government</a:t>
            </a:r>
            <a:r>
              <a:rPr lang="en-GB" sz="2600" dirty="0" smtClean="0"/>
              <a:t> pressure</a:t>
            </a:r>
          </a:p>
        </p:txBody>
      </p:sp>
      <p:pic>
        <p:nvPicPr>
          <p:cNvPr id="86020" name="Picture 5" descr="j0387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99179"/>
            <a:ext cx="3779837"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046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195736" y="5301208"/>
            <a:ext cx="6512511" cy="1143000"/>
          </a:xfrm>
        </p:spPr>
        <p:txBody>
          <a:bodyPr/>
          <a:lstStyle/>
          <a:p>
            <a:pPr eaLnBrk="1" hangingPunct="1"/>
            <a:r>
              <a:rPr lang="en-GB" dirty="0" smtClean="0"/>
              <a:t>Pricing</a:t>
            </a:r>
          </a:p>
        </p:txBody>
      </p:sp>
      <p:sp>
        <p:nvSpPr>
          <p:cNvPr id="88067" name="Rectangle 3"/>
          <p:cNvSpPr>
            <a:spLocks noGrp="1" noChangeArrowheads="1"/>
          </p:cNvSpPr>
          <p:nvPr>
            <p:ph type="body" idx="4294967295"/>
          </p:nvPr>
        </p:nvSpPr>
        <p:spPr>
          <a:xfrm>
            <a:off x="467544" y="476672"/>
            <a:ext cx="7772400" cy="4876800"/>
          </a:xfrm>
          <a:prstGeom prst="rect">
            <a:avLst/>
          </a:prstGeom>
        </p:spPr>
        <p:txBody>
          <a:bodyPr>
            <a:normAutofit lnSpcReduction="10000"/>
          </a:bodyPr>
          <a:lstStyle/>
          <a:p>
            <a:pPr eaLnBrk="1" hangingPunct="1">
              <a:lnSpc>
                <a:spcPct val="90000"/>
              </a:lnSpc>
            </a:pPr>
            <a:r>
              <a:rPr lang="en-GB" sz="2800" dirty="0" smtClean="0"/>
              <a:t>Long-Term Strategies</a:t>
            </a:r>
          </a:p>
          <a:p>
            <a:pPr lvl="1" eaLnBrk="1" hangingPunct="1">
              <a:lnSpc>
                <a:spcPct val="90000"/>
              </a:lnSpc>
            </a:pPr>
            <a:r>
              <a:rPr lang="en-GB" sz="2400" dirty="0" smtClean="0"/>
              <a:t>Low Price</a:t>
            </a:r>
          </a:p>
          <a:p>
            <a:pPr lvl="1" eaLnBrk="1" hangingPunct="1">
              <a:lnSpc>
                <a:spcPct val="90000"/>
              </a:lnSpc>
            </a:pPr>
            <a:r>
              <a:rPr lang="en-GB" sz="2400" dirty="0" smtClean="0"/>
              <a:t>Market Price</a:t>
            </a:r>
          </a:p>
          <a:p>
            <a:pPr lvl="1" eaLnBrk="1" hangingPunct="1">
              <a:lnSpc>
                <a:spcPct val="90000"/>
              </a:lnSpc>
            </a:pPr>
            <a:r>
              <a:rPr lang="en-GB" sz="2400" dirty="0" smtClean="0"/>
              <a:t>High Price</a:t>
            </a:r>
          </a:p>
          <a:p>
            <a:pPr lvl="1" eaLnBrk="1" hangingPunct="1">
              <a:lnSpc>
                <a:spcPct val="90000"/>
              </a:lnSpc>
            </a:pPr>
            <a:endParaRPr lang="en-GB" sz="2400" dirty="0" smtClean="0"/>
          </a:p>
          <a:p>
            <a:pPr eaLnBrk="1" hangingPunct="1">
              <a:lnSpc>
                <a:spcPct val="90000"/>
              </a:lnSpc>
            </a:pPr>
            <a:r>
              <a:rPr lang="en-GB" sz="2800" dirty="0" smtClean="0"/>
              <a:t>Short-Term Tactics</a:t>
            </a:r>
          </a:p>
          <a:p>
            <a:pPr lvl="1" eaLnBrk="1" hangingPunct="1">
              <a:lnSpc>
                <a:spcPct val="90000"/>
              </a:lnSpc>
            </a:pPr>
            <a:r>
              <a:rPr lang="en-GB" sz="2400" dirty="0" smtClean="0"/>
              <a:t>Skimming</a:t>
            </a:r>
          </a:p>
          <a:p>
            <a:pPr lvl="1" eaLnBrk="1" hangingPunct="1">
              <a:lnSpc>
                <a:spcPct val="90000"/>
              </a:lnSpc>
            </a:pPr>
            <a:r>
              <a:rPr lang="en-GB" sz="2400" dirty="0" smtClean="0"/>
              <a:t>Penetration</a:t>
            </a:r>
          </a:p>
          <a:p>
            <a:pPr lvl="1" eaLnBrk="1" hangingPunct="1">
              <a:lnSpc>
                <a:spcPct val="90000"/>
              </a:lnSpc>
            </a:pPr>
            <a:r>
              <a:rPr lang="en-GB" sz="2400" dirty="0" smtClean="0"/>
              <a:t>Destroyer</a:t>
            </a:r>
          </a:p>
          <a:p>
            <a:pPr lvl="1" eaLnBrk="1" hangingPunct="1">
              <a:lnSpc>
                <a:spcPct val="90000"/>
              </a:lnSpc>
            </a:pPr>
            <a:r>
              <a:rPr lang="en-GB" sz="2400" dirty="0" smtClean="0"/>
              <a:t>Promotional</a:t>
            </a:r>
          </a:p>
          <a:p>
            <a:pPr lvl="1" eaLnBrk="1" hangingPunct="1">
              <a:lnSpc>
                <a:spcPct val="90000"/>
              </a:lnSpc>
            </a:pPr>
            <a:r>
              <a:rPr lang="en-GB" sz="2400" dirty="0" smtClean="0"/>
              <a:t>Demand Orientated</a:t>
            </a:r>
          </a:p>
        </p:txBody>
      </p:sp>
      <p:pic>
        <p:nvPicPr>
          <p:cNvPr id="88068" name="Picture 5" descr="pricing"/>
          <p:cNvPicPr>
            <a:picLocks noChangeAspect="1" noChangeArrowheads="1"/>
          </p:cNvPicPr>
          <p:nvPr/>
        </p:nvPicPr>
        <p:blipFill>
          <a:blip r:embed="rId2">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4861409" y="260648"/>
            <a:ext cx="4128459"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096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67744" y="5445224"/>
            <a:ext cx="6512511" cy="1143000"/>
          </a:xfrm>
        </p:spPr>
        <p:txBody>
          <a:bodyPr/>
          <a:lstStyle/>
          <a:p>
            <a:pPr eaLnBrk="1" hangingPunct="1"/>
            <a:r>
              <a:rPr lang="en-GB" dirty="0" smtClean="0"/>
              <a:t>Long-Term Pricing</a:t>
            </a:r>
          </a:p>
        </p:txBody>
      </p:sp>
      <p:sp>
        <p:nvSpPr>
          <p:cNvPr id="89091" name="Rectangle 3"/>
          <p:cNvSpPr>
            <a:spLocks noGrp="1" noChangeArrowheads="1"/>
          </p:cNvSpPr>
          <p:nvPr>
            <p:ph type="body" idx="4294967295"/>
          </p:nvPr>
        </p:nvSpPr>
        <p:spPr>
          <a:xfrm>
            <a:off x="467544" y="260648"/>
            <a:ext cx="7772400" cy="4876800"/>
          </a:xfrm>
          <a:prstGeom prst="rect">
            <a:avLst/>
          </a:prstGeom>
        </p:spPr>
        <p:txBody>
          <a:bodyPr>
            <a:normAutofit lnSpcReduction="10000"/>
          </a:bodyPr>
          <a:lstStyle/>
          <a:p>
            <a:pPr eaLnBrk="1" hangingPunct="1">
              <a:lnSpc>
                <a:spcPct val="90000"/>
              </a:lnSpc>
            </a:pPr>
            <a:r>
              <a:rPr lang="en-GB" sz="2400" b="1" dirty="0" smtClean="0"/>
              <a:t>Low Price: </a:t>
            </a:r>
          </a:p>
          <a:p>
            <a:pPr lvl="1" eaLnBrk="1" hangingPunct="1">
              <a:lnSpc>
                <a:spcPct val="90000"/>
              </a:lnSpc>
            </a:pPr>
            <a:r>
              <a:rPr lang="en-GB" sz="2000" dirty="0" smtClean="0"/>
              <a:t>Where there is </a:t>
            </a:r>
            <a:r>
              <a:rPr lang="en-GB" sz="2000" i="1" dirty="0" smtClean="0"/>
              <a:t>Price Elasticity of Demand </a:t>
            </a:r>
            <a:r>
              <a:rPr lang="en-GB" sz="2000" dirty="0" err="1" smtClean="0"/>
              <a:t>ie</a:t>
            </a:r>
            <a:r>
              <a:rPr lang="en-GB" sz="2000" dirty="0" smtClean="0"/>
              <a:t> low prices = much higher sales.  Used where no brand loyalty, </a:t>
            </a:r>
            <a:r>
              <a:rPr lang="en-GB" sz="2000" dirty="0" err="1" smtClean="0"/>
              <a:t>eg</a:t>
            </a:r>
            <a:r>
              <a:rPr lang="en-GB" sz="2000" dirty="0" smtClean="0"/>
              <a:t> supermarket DVDs and CDs are lower than market price</a:t>
            </a:r>
          </a:p>
          <a:p>
            <a:pPr lvl="1" eaLnBrk="1" hangingPunct="1">
              <a:lnSpc>
                <a:spcPct val="90000"/>
              </a:lnSpc>
            </a:pPr>
            <a:endParaRPr lang="en-GB" sz="2000" dirty="0" smtClean="0"/>
          </a:p>
          <a:p>
            <a:pPr eaLnBrk="1" hangingPunct="1">
              <a:lnSpc>
                <a:spcPct val="90000"/>
              </a:lnSpc>
            </a:pPr>
            <a:r>
              <a:rPr lang="en-GB" sz="2400" b="1" dirty="0" smtClean="0"/>
              <a:t>Market Price</a:t>
            </a:r>
          </a:p>
          <a:p>
            <a:pPr lvl="1" eaLnBrk="1" hangingPunct="1">
              <a:lnSpc>
                <a:spcPct val="90000"/>
              </a:lnSpc>
            </a:pPr>
            <a:r>
              <a:rPr lang="en-GB" sz="2000" dirty="0" smtClean="0"/>
              <a:t>Where price competition is of no benefit </a:t>
            </a:r>
            <a:r>
              <a:rPr lang="en-GB" sz="2000" dirty="0" err="1" smtClean="0"/>
              <a:t>eg</a:t>
            </a:r>
            <a:r>
              <a:rPr lang="en-GB" sz="2000" dirty="0" smtClean="0"/>
              <a:t> petrol prices (no effect on demand)</a:t>
            </a:r>
          </a:p>
          <a:p>
            <a:pPr lvl="1" eaLnBrk="1" hangingPunct="1">
              <a:lnSpc>
                <a:spcPct val="90000"/>
              </a:lnSpc>
            </a:pPr>
            <a:endParaRPr lang="en-GB" sz="2000" dirty="0" smtClean="0"/>
          </a:p>
          <a:p>
            <a:pPr eaLnBrk="1" hangingPunct="1">
              <a:lnSpc>
                <a:spcPct val="90000"/>
              </a:lnSpc>
            </a:pPr>
            <a:r>
              <a:rPr lang="en-GB" sz="2400" b="1" dirty="0" smtClean="0"/>
              <a:t>High Price:</a:t>
            </a:r>
          </a:p>
          <a:p>
            <a:pPr lvl="1" eaLnBrk="1" hangingPunct="1">
              <a:lnSpc>
                <a:spcPct val="90000"/>
              </a:lnSpc>
            </a:pPr>
            <a:r>
              <a:rPr lang="en-GB" sz="2000" dirty="0" smtClean="0"/>
              <a:t>High-quality premium goods/services</a:t>
            </a:r>
          </a:p>
          <a:p>
            <a:pPr lvl="1" eaLnBrk="1" hangingPunct="1">
              <a:lnSpc>
                <a:spcPct val="90000"/>
              </a:lnSpc>
            </a:pPr>
            <a:r>
              <a:rPr lang="en-GB" sz="2000" dirty="0" smtClean="0"/>
              <a:t>USPs or patents</a:t>
            </a:r>
          </a:p>
          <a:p>
            <a:pPr lvl="1" eaLnBrk="1" hangingPunct="1">
              <a:lnSpc>
                <a:spcPct val="90000"/>
              </a:lnSpc>
            </a:pPr>
            <a:r>
              <a:rPr lang="en-GB" sz="2000" dirty="0" smtClean="0"/>
              <a:t>Where supply of goods is restricted</a:t>
            </a:r>
          </a:p>
          <a:p>
            <a:pPr lvl="1" eaLnBrk="1" hangingPunct="1">
              <a:lnSpc>
                <a:spcPct val="90000"/>
              </a:lnSpc>
            </a:pPr>
            <a:r>
              <a:rPr lang="en-GB" sz="2000" dirty="0" smtClean="0"/>
              <a:t>Newly launched innovative products</a:t>
            </a:r>
          </a:p>
        </p:txBody>
      </p:sp>
    </p:spTree>
    <p:extLst>
      <p:ext uri="{BB962C8B-B14F-4D97-AF65-F5344CB8AC3E}">
        <p14:creationId xmlns:p14="http://schemas.microsoft.com/office/powerpoint/2010/main" val="2384156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195736" y="5373216"/>
            <a:ext cx="6512511" cy="1143000"/>
          </a:xfrm>
        </p:spPr>
        <p:txBody>
          <a:bodyPr/>
          <a:lstStyle/>
          <a:p>
            <a:pPr eaLnBrk="1" hangingPunct="1"/>
            <a:r>
              <a:rPr lang="en-GB" dirty="0" smtClean="0"/>
              <a:t>Price Skimming</a:t>
            </a:r>
          </a:p>
        </p:txBody>
      </p:sp>
      <p:sp>
        <p:nvSpPr>
          <p:cNvPr id="91139" name="Rectangle 3"/>
          <p:cNvSpPr>
            <a:spLocks noGrp="1" noChangeArrowheads="1"/>
          </p:cNvSpPr>
          <p:nvPr>
            <p:ph type="body" idx="4294967295"/>
          </p:nvPr>
        </p:nvSpPr>
        <p:spPr>
          <a:xfrm>
            <a:off x="467544" y="548680"/>
            <a:ext cx="7772400" cy="4114800"/>
          </a:xfrm>
          <a:prstGeom prst="rect">
            <a:avLst/>
          </a:prstGeom>
        </p:spPr>
        <p:txBody>
          <a:bodyPr>
            <a:normAutofit lnSpcReduction="10000"/>
          </a:bodyPr>
          <a:lstStyle/>
          <a:p>
            <a:pPr eaLnBrk="1" hangingPunct="1">
              <a:lnSpc>
                <a:spcPct val="90000"/>
              </a:lnSpc>
            </a:pPr>
            <a:r>
              <a:rPr lang="en-GB" sz="2800" dirty="0" smtClean="0"/>
              <a:t>Company launches a </a:t>
            </a:r>
            <a:r>
              <a:rPr lang="en-GB" sz="2800" b="1" dirty="0" smtClean="0"/>
              <a:t>new product</a:t>
            </a:r>
          </a:p>
          <a:p>
            <a:pPr eaLnBrk="1" hangingPunct="1">
              <a:lnSpc>
                <a:spcPct val="90000"/>
              </a:lnSpc>
            </a:pPr>
            <a:endParaRPr lang="en-GB" sz="2800" dirty="0" smtClean="0"/>
          </a:p>
          <a:p>
            <a:pPr eaLnBrk="1" hangingPunct="1">
              <a:lnSpc>
                <a:spcPct val="90000"/>
              </a:lnSpc>
            </a:pPr>
            <a:r>
              <a:rPr lang="en-GB" sz="2800" dirty="0" smtClean="0"/>
              <a:t>High initial price </a:t>
            </a:r>
            <a:r>
              <a:rPr lang="en-GB" sz="2800" b="1" dirty="0" smtClean="0"/>
              <a:t>allows R&amp;D costs to be recouped</a:t>
            </a:r>
            <a:r>
              <a:rPr lang="en-GB" sz="2800" dirty="0" smtClean="0"/>
              <a:t> before competitors enter the market</a:t>
            </a:r>
          </a:p>
          <a:p>
            <a:pPr eaLnBrk="1" hangingPunct="1">
              <a:lnSpc>
                <a:spcPct val="90000"/>
              </a:lnSpc>
            </a:pPr>
            <a:endParaRPr lang="en-GB" sz="2800" dirty="0" smtClean="0"/>
          </a:p>
          <a:p>
            <a:pPr eaLnBrk="1" hangingPunct="1">
              <a:lnSpc>
                <a:spcPct val="90000"/>
              </a:lnSpc>
            </a:pPr>
            <a:r>
              <a:rPr lang="en-GB" sz="2800" b="1" dirty="0" smtClean="0"/>
              <a:t>Price will gradually fall</a:t>
            </a:r>
          </a:p>
          <a:p>
            <a:pPr eaLnBrk="1" hangingPunct="1">
              <a:lnSpc>
                <a:spcPct val="90000"/>
              </a:lnSpc>
            </a:pPr>
            <a:endParaRPr lang="en-GB" sz="2800" b="1" dirty="0" smtClean="0"/>
          </a:p>
          <a:p>
            <a:pPr eaLnBrk="1" hangingPunct="1">
              <a:lnSpc>
                <a:spcPct val="90000"/>
              </a:lnSpc>
            </a:pPr>
            <a:r>
              <a:rPr lang="en-GB" sz="2800" dirty="0" smtClean="0"/>
              <a:t>Most common example: </a:t>
            </a:r>
            <a:r>
              <a:rPr lang="en-GB" sz="2800" b="1" dirty="0" smtClean="0"/>
              <a:t>Home Electronics</a:t>
            </a:r>
          </a:p>
        </p:txBody>
      </p:sp>
      <p:pic>
        <p:nvPicPr>
          <p:cNvPr id="9218" name="Picture 2" descr="http://upload.wikimedia.org/wikipedia/commons/thumb/e/ef/Stone_skimming_-Patagonia-9Mar2010.jpg/220px-Stone_skimming_-Patagonia-9Mar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849142"/>
            <a:ext cx="2664296" cy="178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51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67744" y="5301208"/>
            <a:ext cx="6512511" cy="1143000"/>
          </a:xfrm>
        </p:spPr>
        <p:txBody>
          <a:bodyPr/>
          <a:lstStyle/>
          <a:p>
            <a:pPr eaLnBrk="1" hangingPunct="1"/>
            <a:r>
              <a:rPr lang="en-GB" dirty="0" smtClean="0"/>
              <a:t>Penetration Pricing</a:t>
            </a:r>
          </a:p>
        </p:txBody>
      </p:sp>
      <p:sp>
        <p:nvSpPr>
          <p:cNvPr id="92163" name="Rectangle 3"/>
          <p:cNvSpPr>
            <a:spLocks noGrp="1" noChangeArrowheads="1"/>
          </p:cNvSpPr>
          <p:nvPr>
            <p:ph type="body" idx="4294967295"/>
          </p:nvPr>
        </p:nvSpPr>
        <p:spPr>
          <a:xfrm>
            <a:off x="539552" y="620688"/>
            <a:ext cx="7772400" cy="4114800"/>
          </a:xfrm>
          <a:prstGeom prst="rect">
            <a:avLst/>
          </a:prstGeom>
        </p:spPr>
        <p:txBody>
          <a:bodyPr/>
          <a:lstStyle/>
          <a:p>
            <a:pPr eaLnBrk="1" hangingPunct="1"/>
            <a:r>
              <a:rPr lang="en-GB" sz="2800" b="1" dirty="0" smtClean="0"/>
              <a:t>Competitors</a:t>
            </a:r>
            <a:r>
              <a:rPr lang="en-GB" sz="2800" dirty="0" smtClean="0"/>
              <a:t> already sell in the market</a:t>
            </a:r>
          </a:p>
          <a:p>
            <a:pPr eaLnBrk="1" hangingPunct="1"/>
            <a:endParaRPr lang="en-GB" sz="2800" dirty="0" smtClean="0"/>
          </a:p>
          <a:p>
            <a:pPr eaLnBrk="1" hangingPunct="1"/>
            <a:r>
              <a:rPr lang="en-GB" sz="2800" dirty="0" smtClean="0"/>
              <a:t>Set a </a:t>
            </a:r>
            <a:r>
              <a:rPr lang="en-GB" sz="2800" b="1" dirty="0" smtClean="0"/>
              <a:t>price lower than competitors</a:t>
            </a:r>
          </a:p>
          <a:p>
            <a:pPr eaLnBrk="1" hangingPunct="1"/>
            <a:endParaRPr lang="en-GB" sz="2800" dirty="0" smtClean="0"/>
          </a:p>
          <a:p>
            <a:pPr eaLnBrk="1" hangingPunct="1"/>
            <a:r>
              <a:rPr lang="en-GB" sz="2800" dirty="0" smtClean="0"/>
              <a:t>Once the product is popular, </a:t>
            </a:r>
            <a:r>
              <a:rPr lang="en-GB" sz="2800" b="1" dirty="0" smtClean="0"/>
              <a:t>the price is raised</a:t>
            </a:r>
          </a:p>
        </p:txBody>
      </p:sp>
    </p:spTree>
    <p:extLst>
      <p:ext uri="{BB962C8B-B14F-4D97-AF65-F5344CB8AC3E}">
        <p14:creationId xmlns:p14="http://schemas.microsoft.com/office/powerpoint/2010/main" val="3394029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195736" y="5301208"/>
            <a:ext cx="6512511" cy="1143000"/>
          </a:xfrm>
        </p:spPr>
        <p:txBody>
          <a:bodyPr/>
          <a:lstStyle/>
          <a:p>
            <a:pPr eaLnBrk="1" hangingPunct="1"/>
            <a:r>
              <a:rPr lang="en-GB" smtClean="0"/>
              <a:t>Destroyer Pricing</a:t>
            </a:r>
          </a:p>
        </p:txBody>
      </p:sp>
      <p:sp>
        <p:nvSpPr>
          <p:cNvPr id="93187" name="Rectangle 3"/>
          <p:cNvSpPr>
            <a:spLocks noGrp="1" noChangeArrowheads="1"/>
          </p:cNvSpPr>
          <p:nvPr>
            <p:ph type="body" idx="4294967295"/>
          </p:nvPr>
        </p:nvSpPr>
        <p:spPr>
          <a:xfrm>
            <a:off x="467544" y="620688"/>
            <a:ext cx="7772400" cy="4114800"/>
          </a:xfrm>
          <a:prstGeom prst="rect">
            <a:avLst/>
          </a:prstGeom>
        </p:spPr>
        <p:txBody>
          <a:bodyPr/>
          <a:lstStyle/>
          <a:p>
            <a:pPr eaLnBrk="1" hangingPunct="1"/>
            <a:r>
              <a:rPr lang="en-GB" sz="2800" smtClean="0"/>
              <a:t>Trying to eliminate the </a:t>
            </a:r>
            <a:r>
              <a:rPr lang="en-GB" sz="2800" b="1" smtClean="0"/>
              <a:t>Competition – setting an</a:t>
            </a:r>
            <a:r>
              <a:rPr lang="en-GB" sz="2800" smtClean="0"/>
              <a:t> artificially low price</a:t>
            </a:r>
          </a:p>
          <a:p>
            <a:pPr eaLnBrk="1" hangingPunct="1"/>
            <a:endParaRPr lang="en-GB" sz="2800" smtClean="0"/>
          </a:p>
          <a:p>
            <a:pPr eaLnBrk="1" hangingPunct="1"/>
            <a:r>
              <a:rPr lang="en-GB" sz="2800" smtClean="0"/>
              <a:t>Business </a:t>
            </a:r>
            <a:r>
              <a:rPr lang="en-GB" sz="2800" b="1" smtClean="0"/>
              <a:t>will make a loss initially</a:t>
            </a:r>
          </a:p>
          <a:p>
            <a:pPr eaLnBrk="1" hangingPunct="1"/>
            <a:endParaRPr lang="en-GB" sz="2800" smtClean="0"/>
          </a:p>
          <a:p>
            <a:pPr eaLnBrk="1" hangingPunct="1"/>
            <a:r>
              <a:rPr lang="en-GB" sz="2800" b="1" smtClean="0"/>
              <a:t>Prices will then rise</a:t>
            </a:r>
            <a:r>
              <a:rPr lang="en-GB" sz="2800" smtClean="0"/>
              <a:t> possibly above current market price</a:t>
            </a:r>
          </a:p>
        </p:txBody>
      </p:sp>
    </p:spTree>
    <p:extLst>
      <p:ext uri="{BB962C8B-B14F-4D97-AF65-F5344CB8AC3E}">
        <p14:creationId xmlns:p14="http://schemas.microsoft.com/office/powerpoint/2010/main" val="1504885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195736" y="5229200"/>
            <a:ext cx="6512511" cy="1143000"/>
          </a:xfrm>
        </p:spPr>
        <p:txBody>
          <a:bodyPr/>
          <a:lstStyle/>
          <a:p>
            <a:pPr eaLnBrk="1" hangingPunct="1"/>
            <a:r>
              <a:rPr lang="en-GB" dirty="0" smtClean="0"/>
              <a:t>Promotional Pricing</a:t>
            </a:r>
          </a:p>
        </p:txBody>
      </p:sp>
      <p:sp>
        <p:nvSpPr>
          <p:cNvPr id="94211" name="Rectangle 3"/>
          <p:cNvSpPr>
            <a:spLocks noGrp="1" noChangeArrowheads="1"/>
          </p:cNvSpPr>
          <p:nvPr>
            <p:ph type="body" idx="4294967295"/>
          </p:nvPr>
        </p:nvSpPr>
        <p:spPr>
          <a:xfrm>
            <a:off x="467544" y="404664"/>
            <a:ext cx="7772400" cy="4114800"/>
          </a:xfrm>
          <a:prstGeom prst="rect">
            <a:avLst/>
          </a:prstGeom>
        </p:spPr>
        <p:txBody>
          <a:bodyPr/>
          <a:lstStyle/>
          <a:p>
            <a:pPr eaLnBrk="1" hangingPunct="1"/>
            <a:r>
              <a:rPr lang="en-GB" sz="2800" b="1" smtClean="0"/>
              <a:t>Boosting sales</a:t>
            </a:r>
            <a:r>
              <a:rPr lang="en-GB" sz="2800" smtClean="0"/>
              <a:t> in the short-term</a:t>
            </a:r>
          </a:p>
          <a:p>
            <a:pPr eaLnBrk="1" hangingPunct="1"/>
            <a:endParaRPr lang="en-GB" sz="2800" smtClean="0"/>
          </a:p>
          <a:p>
            <a:pPr eaLnBrk="1" hangingPunct="1"/>
            <a:r>
              <a:rPr lang="en-GB" sz="2800" smtClean="0"/>
              <a:t>eg Supermarkets use promotional pricing as </a:t>
            </a:r>
            <a:r>
              <a:rPr lang="en-GB" sz="2800" b="1" smtClean="0"/>
              <a:t>loss-leaders</a:t>
            </a:r>
          </a:p>
          <a:p>
            <a:pPr eaLnBrk="1" hangingPunct="1"/>
            <a:endParaRPr lang="en-GB" sz="2800" b="1" smtClean="0"/>
          </a:p>
          <a:p>
            <a:pPr eaLnBrk="1" hangingPunct="1"/>
            <a:r>
              <a:rPr lang="en-GB" sz="2800" b="1" smtClean="0"/>
              <a:t>Attracts customers</a:t>
            </a:r>
            <a:r>
              <a:rPr lang="en-GB" sz="2800" smtClean="0"/>
              <a:t> </a:t>
            </a:r>
            <a:r>
              <a:rPr lang="en-GB" sz="2800" i="1" smtClean="0"/>
              <a:t>(hopefully to buy other products too!)</a:t>
            </a:r>
          </a:p>
        </p:txBody>
      </p:sp>
      <p:pic>
        <p:nvPicPr>
          <p:cNvPr id="1026" name="Picture 2" descr="http://www.mymarketingdept.com/Portals/100632/images/discountpricingb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08" y="5085184"/>
            <a:ext cx="2376264" cy="158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370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27584" y="5229200"/>
            <a:ext cx="8024679" cy="1143000"/>
          </a:xfrm>
        </p:spPr>
        <p:txBody>
          <a:bodyPr/>
          <a:lstStyle/>
          <a:p>
            <a:pPr eaLnBrk="1" hangingPunct="1"/>
            <a:r>
              <a:rPr lang="en-GB" dirty="0" smtClean="0"/>
              <a:t>Demand-Orientated Pricing</a:t>
            </a:r>
          </a:p>
        </p:txBody>
      </p:sp>
      <p:sp>
        <p:nvSpPr>
          <p:cNvPr id="95235" name="Rectangle 3"/>
          <p:cNvSpPr>
            <a:spLocks noGrp="1" noChangeArrowheads="1"/>
          </p:cNvSpPr>
          <p:nvPr>
            <p:ph type="body" idx="4294967295"/>
          </p:nvPr>
        </p:nvSpPr>
        <p:spPr>
          <a:xfrm>
            <a:off x="539552" y="620688"/>
            <a:ext cx="7772400" cy="4114800"/>
          </a:xfrm>
          <a:prstGeom prst="rect">
            <a:avLst/>
          </a:prstGeom>
        </p:spPr>
        <p:txBody>
          <a:bodyPr/>
          <a:lstStyle/>
          <a:p>
            <a:pPr eaLnBrk="1" hangingPunct="1"/>
            <a:r>
              <a:rPr lang="en-GB" sz="2800" dirty="0" smtClean="0"/>
              <a:t>Prices varies with demand</a:t>
            </a:r>
          </a:p>
          <a:p>
            <a:pPr eaLnBrk="1" hangingPunct="1"/>
            <a:endParaRPr lang="en-GB" sz="2800" dirty="0" smtClean="0"/>
          </a:p>
          <a:p>
            <a:pPr eaLnBrk="1" hangingPunct="1"/>
            <a:r>
              <a:rPr lang="en-GB" sz="2800" dirty="0" err="1" smtClean="0"/>
              <a:t>eg</a:t>
            </a:r>
            <a:r>
              <a:rPr lang="en-GB" sz="2800" dirty="0" smtClean="0"/>
              <a:t> crops</a:t>
            </a:r>
          </a:p>
          <a:p>
            <a:pPr lvl="1" eaLnBrk="1" hangingPunct="1"/>
            <a:r>
              <a:rPr lang="en-GB" sz="2800" dirty="0" smtClean="0"/>
              <a:t>Higher price when poor harvest – less supply available</a:t>
            </a:r>
          </a:p>
        </p:txBody>
      </p:sp>
      <p:pic>
        <p:nvPicPr>
          <p:cNvPr id="2050" name="Picture 2" descr="http://www.fruitofficedelivery.co.uk/fruitblog/wp-content/uploads/2010/06/strawberries-frui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2852936"/>
            <a:ext cx="2209428" cy="234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50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67744" y="5157192"/>
            <a:ext cx="6512511" cy="1143000"/>
          </a:xfrm>
        </p:spPr>
        <p:txBody>
          <a:bodyPr/>
          <a:lstStyle/>
          <a:p>
            <a:pPr eaLnBrk="1" hangingPunct="1"/>
            <a:r>
              <a:rPr lang="en-GB" smtClean="0"/>
              <a:t>Price Discrimination</a:t>
            </a:r>
          </a:p>
        </p:txBody>
      </p:sp>
      <p:sp>
        <p:nvSpPr>
          <p:cNvPr id="96259" name="Rectangle 3"/>
          <p:cNvSpPr>
            <a:spLocks noGrp="1" noChangeArrowheads="1"/>
          </p:cNvSpPr>
          <p:nvPr>
            <p:ph type="body" idx="4294967295"/>
          </p:nvPr>
        </p:nvSpPr>
        <p:spPr>
          <a:xfrm>
            <a:off x="467544" y="548680"/>
            <a:ext cx="7772400" cy="4114800"/>
          </a:xfrm>
          <a:prstGeom prst="rect">
            <a:avLst/>
          </a:prstGeom>
        </p:spPr>
        <p:txBody>
          <a:bodyPr/>
          <a:lstStyle/>
          <a:p>
            <a:pPr eaLnBrk="1" hangingPunct="1"/>
            <a:r>
              <a:rPr lang="en-GB" sz="2800" b="1" smtClean="0"/>
              <a:t>Different Prices for the same product!</a:t>
            </a:r>
          </a:p>
          <a:p>
            <a:pPr eaLnBrk="1" hangingPunct="1"/>
            <a:endParaRPr lang="en-GB" sz="2800" b="1" smtClean="0"/>
          </a:p>
          <a:p>
            <a:pPr eaLnBrk="1" hangingPunct="1"/>
            <a:r>
              <a:rPr lang="en-GB" sz="2800" b="1" smtClean="0"/>
              <a:t>Depends on the time of day, year or usage</a:t>
            </a:r>
          </a:p>
          <a:p>
            <a:pPr eaLnBrk="1" hangingPunct="1"/>
            <a:endParaRPr lang="en-GB" sz="2800" smtClean="0"/>
          </a:p>
          <a:p>
            <a:pPr eaLnBrk="1" hangingPunct="1"/>
            <a:r>
              <a:rPr lang="en-GB" sz="2800" i="1" smtClean="0"/>
              <a:t>Can you think of some examples?</a:t>
            </a:r>
          </a:p>
        </p:txBody>
      </p:sp>
      <p:pic>
        <p:nvPicPr>
          <p:cNvPr id="3074" name="Picture 2" descr="http://www.cheap-rail-tickets.com/images/trainticket.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0232" y="2852936"/>
            <a:ext cx="2016224" cy="120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652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187624" y="5445224"/>
            <a:ext cx="7772400" cy="1143000"/>
          </a:xfrm>
        </p:spPr>
        <p:txBody>
          <a:bodyPr/>
          <a:lstStyle/>
          <a:p>
            <a:pPr eaLnBrk="1" hangingPunct="1"/>
            <a:r>
              <a:rPr lang="en-GB" smtClean="0"/>
              <a:t>Setting the Selling Price</a:t>
            </a:r>
          </a:p>
        </p:txBody>
      </p:sp>
      <p:sp>
        <p:nvSpPr>
          <p:cNvPr id="97283" name="Rectangle 3"/>
          <p:cNvSpPr>
            <a:spLocks noGrp="1" noChangeArrowheads="1"/>
          </p:cNvSpPr>
          <p:nvPr>
            <p:ph type="body" idx="4294967295"/>
          </p:nvPr>
        </p:nvSpPr>
        <p:spPr>
          <a:xfrm>
            <a:off x="395536" y="476819"/>
            <a:ext cx="6264696" cy="4876800"/>
          </a:xfrm>
          <a:prstGeom prst="rect">
            <a:avLst/>
          </a:prstGeom>
        </p:spPr>
        <p:txBody>
          <a:bodyPr/>
          <a:lstStyle/>
          <a:p>
            <a:pPr eaLnBrk="1" hangingPunct="1">
              <a:lnSpc>
                <a:spcPct val="90000"/>
              </a:lnSpc>
            </a:pPr>
            <a:r>
              <a:rPr lang="en-GB" sz="2400" b="1" dirty="0" smtClean="0"/>
              <a:t>Cost-plus pricing:</a:t>
            </a:r>
            <a:r>
              <a:rPr lang="en-GB" sz="2400" dirty="0" smtClean="0"/>
              <a:t> </a:t>
            </a:r>
          </a:p>
          <a:p>
            <a:pPr lvl="1" eaLnBrk="1" hangingPunct="1">
              <a:lnSpc>
                <a:spcPct val="90000"/>
              </a:lnSpc>
            </a:pPr>
            <a:r>
              <a:rPr lang="en-GB" sz="2400" dirty="0" smtClean="0"/>
              <a:t>adding a % profit to the cost of manufacture</a:t>
            </a:r>
          </a:p>
          <a:p>
            <a:pPr eaLnBrk="1" hangingPunct="1">
              <a:lnSpc>
                <a:spcPct val="90000"/>
              </a:lnSpc>
            </a:pPr>
            <a:endParaRPr lang="en-GB" sz="2400" dirty="0" smtClean="0"/>
          </a:p>
          <a:p>
            <a:pPr eaLnBrk="1" hangingPunct="1">
              <a:lnSpc>
                <a:spcPct val="90000"/>
              </a:lnSpc>
            </a:pPr>
            <a:r>
              <a:rPr lang="en-GB" sz="2400" b="1" dirty="0" smtClean="0"/>
              <a:t>Contribution pricing:</a:t>
            </a:r>
          </a:p>
          <a:p>
            <a:pPr lvl="1" eaLnBrk="1" hangingPunct="1">
              <a:lnSpc>
                <a:spcPct val="90000"/>
              </a:lnSpc>
            </a:pPr>
            <a:r>
              <a:rPr lang="en-GB" sz="2400" dirty="0" smtClean="0"/>
              <a:t>Taking the total cost of manufacture (including wages </a:t>
            </a:r>
            <a:r>
              <a:rPr lang="en-GB" sz="2400" dirty="0" err="1" smtClean="0"/>
              <a:t>etc</a:t>
            </a:r>
            <a:r>
              <a:rPr lang="en-GB" sz="2400" dirty="0" smtClean="0"/>
              <a:t>) and sharing among the number of units expected to be sold.  If the price is set above the contribution to fixed costs a profit will result</a:t>
            </a:r>
          </a:p>
        </p:txBody>
      </p:sp>
      <p:pic>
        <p:nvPicPr>
          <p:cNvPr id="97284" name="Picture 5" descr="pricing-logo"/>
          <p:cNvPicPr>
            <a:picLocks noChangeAspect="1" noChangeArrowheads="1"/>
          </p:cNvPicPr>
          <p:nvPr/>
        </p:nvPicPr>
        <p:blipFill>
          <a:blip r:embed="rId2">
            <a:clrChange>
              <a:clrFrom>
                <a:srgbClr val="778898"/>
              </a:clrFrom>
              <a:clrTo>
                <a:srgbClr val="778898">
                  <a:alpha val="0"/>
                </a:srgbClr>
              </a:clrTo>
            </a:clrChange>
            <a:extLst>
              <a:ext uri="{28A0092B-C50C-407E-A947-70E740481C1C}">
                <a14:useLocalDpi xmlns:a14="http://schemas.microsoft.com/office/drawing/2010/main" val="0"/>
              </a:ext>
            </a:extLst>
          </a:blip>
          <a:srcRect/>
          <a:stretch>
            <a:fillRect/>
          </a:stretch>
        </p:blipFill>
        <p:spPr bwMode="auto">
          <a:xfrm>
            <a:off x="6444208" y="476672"/>
            <a:ext cx="230425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48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7504" y="5589240"/>
            <a:ext cx="8928992" cy="1143000"/>
          </a:xfrm>
        </p:spPr>
        <p:txBody>
          <a:bodyPr/>
          <a:lstStyle/>
          <a:p>
            <a:pPr eaLnBrk="1" hangingPunct="1"/>
            <a:r>
              <a:rPr lang="en-GB" sz="4000" dirty="0" smtClean="0"/>
              <a:t>Customer-Orientated Organisations</a:t>
            </a:r>
          </a:p>
        </p:txBody>
      </p:sp>
      <p:sp>
        <p:nvSpPr>
          <p:cNvPr id="19459" name="Rectangle 3"/>
          <p:cNvSpPr>
            <a:spLocks noGrp="1" noChangeArrowheads="1"/>
          </p:cNvSpPr>
          <p:nvPr>
            <p:ph type="body" idx="4294967295"/>
          </p:nvPr>
        </p:nvSpPr>
        <p:spPr>
          <a:xfrm>
            <a:off x="683568" y="836712"/>
            <a:ext cx="7772400" cy="4114800"/>
          </a:xfrm>
          <a:prstGeom prst="rect">
            <a:avLst/>
          </a:prstGeom>
        </p:spPr>
        <p:txBody>
          <a:bodyPr/>
          <a:lstStyle/>
          <a:p>
            <a:pPr eaLnBrk="1" hangingPunct="1">
              <a:lnSpc>
                <a:spcPct val="80000"/>
              </a:lnSpc>
            </a:pPr>
            <a:r>
              <a:rPr lang="en-GB" sz="2400" dirty="0" smtClean="0"/>
              <a:t>Modification of products or services in response to changes in the market</a:t>
            </a:r>
          </a:p>
          <a:p>
            <a:pPr eaLnBrk="1" hangingPunct="1">
              <a:lnSpc>
                <a:spcPct val="80000"/>
              </a:lnSpc>
            </a:pPr>
            <a:endParaRPr lang="en-GB" sz="2400" dirty="0" smtClean="0"/>
          </a:p>
          <a:p>
            <a:pPr eaLnBrk="1" hangingPunct="1">
              <a:lnSpc>
                <a:spcPct val="80000"/>
              </a:lnSpc>
            </a:pPr>
            <a:r>
              <a:rPr lang="en-GB" sz="2400" dirty="0" smtClean="0"/>
              <a:t>Profits/success depend on meeting customer needs</a:t>
            </a:r>
          </a:p>
          <a:p>
            <a:pPr eaLnBrk="1" hangingPunct="1">
              <a:lnSpc>
                <a:spcPct val="80000"/>
              </a:lnSpc>
            </a:pPr>
            <a:endParaRPr lang="en-GB" sz="2400" dirty="0" smtClean="0"/>
          </a:p>
          <a:p>
            <a:pPr eaLnBrk="1" hangingPunct="1">
              <a:lnSpc>
                <a:spcPct val="80000"/>
              </a:lnSpc>
            </a:pPr>
            <a:r>
              <a:rPr lang="en-GB" sz="2400" dirty="0" smtClean="0"/>
              <a:t>1980s and 1990s – customers became more knowledgeable as to what was available on the market and the level of competition increased.</a:t>
            </a:r>
          </a:p>
          <a:p>
            <a:pPr eaLnBrk="1" hangingPunct="1">
              <a:lnSpc>
                <a:spcPct val="80000"/>
              </a:lnSpc>
            </a:pPr>
            <a:endParaRPr lang="en-GB" sz="2400" dirty="0" smtClean="0"/>
          </a:p>
          <a:p>
            <a:pPr eaLnBrk="1" hangingPunct="1">
              <a:lnSpc>
                <a:spcPct val="80000"/>
              </a:lnSpc>
            </a:pPr>
            <a:r>
              <a:rPr lang="en-GB" sz="2400" dirty="0" smtClean="0"/>
              <a:t>Consider the customer before production commences</a:t>
            </a:r>
          </a:p>
        </p:txBody>
      </p:sp>
      <p:sp>
        <p:nvSpPr>
          <p:cNvPr id="2" name="Slide Number Placeholder 1"/>
          <p:cNvSpPr>
            <a:spLocks noGrp="1"/>
          </p:cNvSpPr>
          <p:nvPr>
            <p:ph type="sldNum" sz="quarter" idx="12"/>
          </p:nvPr>
        </p:nvSpPr>
        <p:spPr/>
        <p:txBody>
          <a:bodyPr/>
          <a:lstStyle/>
          <a:p>
            <a:fld id="{DD64E8EF-839F-4D35-87DA-60A772279522}" type="slidenum">
              <a:rPr lang="en-GB" smtClean="0"/>
              <a:t>6</a:t>
            </a:fld>
            <a:endParaRPr lang="en-GB" dirty="0"/>
          </a:p>
        </p:txBody>
      </p:sp>
    </p:spTree>
    <p:extLst>
      <p:ext uri="{BB962C8B-B14F-4D97-AF65-F5344CB8AC3E}">
        <p14:creationId xmlns:p14="http://schemas.microsoft.com/office/powerpoint/2010/main" val="34001805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01208"/>
            <a:ext cx="8424936" cy="1143000"/>
          </a:xfrm>
        </p:spPr>
        <p:txBody>
          <a:bodyPr/>
          <a:lstStyle/>
          <a:p>
            <a:r>
              <a:rPr lang="en-GB" dirty="0" smtClean="0"/>
              <a:t>Price Comparison Websites</a:t>
            </a:r>
            <a:endParaRPr lang="en-GB" dirty="0"/>
          </a:p>
        </p:txBody>
      </p:sp>
      <p:sp>
        <p:nvSpPr>
          <p:cNvPr id="3" name="Content Placeholder 2"/>
          <p:cNvSpPr>
            <a:spLocks noGrp="1"/>
          </p:cNvSpPr>
          <p:nvPr>
            <p:ph sz="quarter" idx="13"/>
          </p:nvPr>
        </p:nvSpPr>
        <p:spPr>
          <a:xfrm>
            <a:off x="755576" y="731520"/>
            <a:ext cx="7776864" cy="4425672"/>
          </a:xfrm>
        </p:spPr>
        <p:txBody>
          <a:bodyPr>
            <a:normAutofit lnSpcReduction="10000"/>
          </a:bodyPr>
          <a:lstStyle/>
          <a:p>
            <a:r>
              <a:rPr lang="en-GB" dirty="0"/>
              <a:t>C</a:t>
            </a:r>
            <a:r>
              <a:rPr lang="en-GB" dirty="0" smtClean="0"/>
              <a:t>ompare </a:t>
            </a:r>
            <a:r>
              <a:rPr lang="en-GB" dirty="0"/>
              <a:t>the price of products and services from a range of providers, allowing the consumer to make an informed decision about which to </a:t>
            </a:r>
            <a:r>
              <a:rPr lang="en-GB" dirty="0" smtClean="0"/>
              <a:t>choose.</a:t>
            </a:r>
          </a:p>
          <a:p>
            <a:endParaRPr lang="en-GB" dirty="0"/>
          </a:p>
          <a:p>
            <a:r>
              <a:rPr lang="en-GB" dirty="0" smtClean="0"/>
              <a:t>Examples</a:t>
            </a:r>
          </a:p>
          <a:p>
            <a:pPr lvl="1"/>
            <a:r>
              <a:rPr lang="en-GB" dirty="0" smtClean="0"/>
              <a:t>Insurance</a:t>
            </a:r>
          </a:p>
          <a:p>
            <a:pPr lvl="1"/>
            <a:r>
              <a:rPr lang="en-GB" dirty="0" smtClean="0"/>
              <a:t>mobile </a:t>
            </a:r>
            <a:r>
              <a:rPr lang="en-GB" dirty="0"/>
              <a:t>phone </a:t>
            </a:r>
            <a:r>
              <a:rPr lang="en-GB" dirty="0" smtClean="0"/>
              <a:t>contracts</a:t>
            </a:r>
          </a:p>
          <a:p>
            <a:pPr lvl="1"/>
            <a:r>
              <a:rPr lang="en-GB" dirty="0" smtClean="0"/>
              <a:t>credit cards/loans</a:t>
            </a:r>
          </a:p>
          <a:p>
            <a:pPr lvl="1"/>
            <a:r>
              <a:rPr lang="en-GB" dirty="0" smtClean="0"/>
              <a:t>energy tariffs</a:t>
            </a:r>
          </a:p>
          <a:p>
            <a:pPr lvl="1"/>
            <a:endParaRPr lang="en-GB" dirty="0"/>
          </a:p>
          <a:p>
            <a:r>
              <a:rPr lang="en-GB" dirty="0" smtClean="0"/>
              <a:t>They generate revenue through ‘click throughs’ and they receive commission on purchases made.</a:t>
            </a:r>
            <a:endParaRPr lang="en-GB" dirty="0"/>
          </a:p>
        </p:txBody>
      </p:sp>
    </p:spTree>
    <p:extLst>
      <p:ext uri="{BB962C8B-B14F-4D97-AF65-F5344CB8AC3E}">
        <p14:creationId xmlns:p14="http://schemas.microsoft.com/office/powerpoint/2010/main" val="3255463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23528" y="731518"/>
            <a:ext cx="4166175" cy="4497681"/>
          </a:xfrm>
        </p:spPr>
        <p:txBody>
          <a:bodyPr/>
          <a:lstStyle/>
          <a:p>
            <a:pPr marL="45720" indent="0">
              <a:buNone/>
            </a:pPr>
            <a:r>
              <a:rPr lang="en-GB" b="1" dirty="0" smtClean="0"/>
              <a:t>Advantages</a:t>
            </a:r>
          </a:p>
          <a:p>
            <a:pPr marL="45720" indent="0">
              <a:buNone/>
            </a:pPr>
            <a:endParaRPr lang="en-GB" dirty="0" smtClean="0"/>
          </a:p>
          <a:p>
            <a:r>
              <a:rPr lang="en-GB" u="sng" dirty="0" smtClean="0"/>
              <a:t>Business</a:t>
            </a:r>
          </a:p>
          <a:p>
            <a:pPr lvl="1"/>
            <a:r>
              <a:rPr lang="en-GB" dirty="0" smtClean="0"/>
              <a:t>Wide exposure</a:t>
            </a:r>
          </a:p>
          <a:p>
            <a:pPr lvl="1"/>
            <a:r>
              <a:rPr lang="en-GB" dirty="0" smtClean="0"/>
              <a:t>Cost effective marketing</a:t>
            </a:r>
          </a:p>
          <a:p>
            <a:pPr lvl="1"/>
            <a:endParaRPr lang="en-GB" dirty="0"/>
          </a:p>
          <a:p>
            <a:r>
              <a:rPr lang="en-GB" u="sng" dirty="0" smtClean="0"/>
              <a:t>Customer</a:t>
            </a:r>
          </a:p>
          <a:p>
            <a:pPr lvl="1"/>
            <a:r>
              <a:rPr lang="en-GB" dirty="0" smtClean="0"/>
              <a:t>Save money – empowered</a:t>
            </a:r>
          </a:p>
          <a:p>
            <a:pPr lvl="1"/>
            <a:r>
              <a:rPr lang="en-GB" dirty="0" smtClean="0"/>
              <a:t>Data only entered once</a:t>
            </a:r>
          </a:p>
          <a:p>
            <a:pPr lvl="1"/>
            <a:r>
              <a:rPr lang="en-GB" dirty="0" smtClean="0"/>
              <a:t>Unknown companies give good deals</a:t>
            </a:r>
            <a:endParaRPr lang="en-GB" dirty="0"/>
          </a:p>
        </p:txBody>
      </p:sp>
      <p:sp>
        <p:nvSpPr>
          <p:cNvPr id="6" name="Content Placeholder 5"/>
          <p:cNvSpPr>
            <a:spLocks noGrp="1"/>
          </p:cNvSpPr>
          <p:nvPr>
            <p:ph sz="quarter" idx="14"/>
          </p:nvPr>
        </p:nvSpPr>
        <p:spPr>
          <a:xfrm>
            <a:off x="4645152" y="731520"/>
            <a:ext cx="4031304" cy="4497680"/>
          </a:xfrm>
        </p:spPr>
        <p:txBody>
          <a:bodyPr/>
          <a:lstStyle/>
          <a:p>
            <a:pPr marL="45720" indent="0">
              <a:buNone/>
            </a:pPr>
            <a:r>
              <a:rPr lang="en-GB" b="1" dirty="0" smtClean="0"/>
              <a:t>Disadvantages</a:t>
            </a:r>
          </a:p>
          <a:p>
            <a:endParaRPr lang="en-GB" dirty="0" smtClean="0"/>
          </a:p>
          <a:p>
            <a:r>
              <a:rPr lang="en-GB" u="sng" dirty="0" smtClean="0"/>
              <a:t>Business</a:t>
            </a:r>
          </a:p>
          <a:p>
            <a:pPr lvl="1"/>
            <a:r>
              <a:rPr lang="en-GB" dirty="0" smtClean="0"/>
              <a:t>Cost of website link</a:t>
            </a:r>
          </a:p>
          <a:p>
            <a:pPr lvl="1"/>
            <a:r>
              <a:rPr lang="en-GB" dirty="0" smtClean="0"/>
              <a:t>Suffer against competition</a:t>
            </a:r>
          </a:p>
          <a:p>
            <a:pPr lvl="1"/>
            <a:endParaRPr lang="en-GB" dirty="0"/>
          </a:p>
          <a:p>
            <a:r>
              <a:rPr lang="en-GB" u="sng" dirty="0" smtClean="0"/>
              <a:t>Customer</a:t>
            </a:r>
          </a:p>
          <a:p>
            <a:pPr lvl="1"/>
            <a:r>
              <a:rPr lang="en-GB" dirty="0" smtClean="0"/>
              <a:t>Not all companies use them</a:t>
            </a:r>
          </a:p>
          <a:p>
            <a:pPr lvl="1"/>
            <a:r>
              <a:rPr lang="en-GB" dirty="0" smtClean="0"/>
              <a:t>Can be misleading</a:t>
            </a:r>
          </a:p>
        </p:txBody>
      </p:sp>
      <p:sp>
        <p:nvSpPr>
          <p:cNvPr id="7" name="Title 1"/>
          <p:cNvSpPr>
            <a:spLocks noGrp="1"/>
          </p:cNvSpPr>
          <p:nvPr>
            <p:ph type="title"/>
          </p:nvPr>
        </p:nvSpPr>
        <p:spPr>
          <a:xfrm>
            <a:off x="395536" y="5301208"/>
            <a:ext cx="8424936" cy="1143000"/>
          </a:xfrm>
        </p:spPr>
        <p:txBody>
          <a:bodyPr/>
          <a:lstStyle/>
          <a:p>
            <a:r>
              <a:rPr lang="en-GB" dirty="0" smtClean="0"/>
              <a:t>Price Comparison Websites</a:t>
            </a:r>
            <a:endParaRPr lang="en-GB" dirty="0"/>
          </a:p>
        </p:txBody>
      </p:sp>
    </p:spTree>
    <p:extLst>
      <p:ext uri="{BB962C8B-B14F-4D97-AF65-F5344CB8AC3E}">
        <p14:creationId xmlns:p14="http://schemas.microsoft.com/office/powerpoint/2010/main" val="9928051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67744" y="5360410"/>
            <a:ext cx="6512511" cy="1143000"/>
          </a:xfrm>
        </p:spPr>
        <p:txBody>
          <a:bodyPr/>
          <a:lstStyle/>
          <a:p>
            <a:pPr eaLnBrk="1" hangingPunct="1"/>
            <a:r>
              <a:rPr lang="en-GB" smtClean="0"/>
              <a:t>Place</a:t>
            </a:r>
          </a:p>
        </p:txBody>
      </p:sp>
      <p:sp>
        <p:nvSpPr>
          <p:cNvPr id="98307" name="Rectangle 3"/>
          <p:cNvSpPr>
            <a:spLocks noGrp="1" noChangeArrowheads="1"/>
          </p:cNvSpPr>
          <p:nvPr>
            <p:ph type="body" idx="4294967295"/>
          </p:nvPr>
        </p:nvSpPr>
        <p:spPr>
          <a:xfrm>
            <a:off x="467544" y="548680"/>
            <a:ext cx="7772400" cy="3176588"/>
          </a:xfrm>
          <a:prstGeom prst="rect">
            <a:avLst/>
          </a:prstGeom>
        </p:spPr>
        <p:txBody>
          <a:bodyPr>
            <a:normAutofit fontScale="92500" lnSpcReduction="10000"/>
          </a:bodyPr>
          <a:lstStyle/>
          <a:p>
            <a:pPr eaLnBrk="1" hangingPunct="1">
              <a:lnSpc>
                <a:spcPct val="90000"/>
              </a:lnSpc>
            </a:pPr>
            <a:r>
              <a:rPr lang="en-GB" sz="3200" dirty="0" smtClean="0"/>
              <a:t>The Channel of Distribution is: </a:t>
            </a:r>
          </a:p>
          <a:p>
            <a:pPr eaLnBrk="1" hangingPunct="1">
              <a:lnSpc>
                <a:spcPct val="90000"/>
              </a:lnSpc>
              <a:buFontTx/>
              <a:buNone/>
            </a:pPr>
            <a:r>
              <a:rPr lang="en-GB" sz="3200" i="1" dirty="0" smtClean="0"/>
              <a:t>	</a:t>
            </a:r>
          </a:p>
          <a:p>
            <a:pPr eaLnBrk="1" hangingPunct="1">
              <a:lnSpc>
                <a:spcPct val="90000"/>
              </a:lnSpc>
              <a:buFontTx/>
              <a:buNone/>
            </a:pPr>
            <a:r>
              <a:rPr lang="en-GB" sz="3200" i="1" dirty="0" smtClean="0"/>
              <a:t>	“</a:t>
            </a:r>
            <a:r>
              <a:rPr lang="en-GB" sz="2800" i="1" dirty="0" smtClean="0"/>
              <a:t>the route taken by a product as it passes from the producer to the consumer”.</a:t>
            </a:r>
          </a:p>
          <a:p>
            <a:pPr eaLnBrk="1" hangingPunct="1">
              <a:lnSpc>
                <a:spcPct val="90000"/>
              </a:lnSpc>
            </a:pPr>
            <a:endParaRPr lang="en-GB" sz="3200" dirty="0" smtClean="0"/>
          </a:p>
          <a:p>
            <a:pPr eaLnBrk="1" hangingPunct="1">
              <a:lnSpc>
                <a:spcPct val="90000"/>
              </a:lnSpc>
            </a:pPr>
            <a:r>
              <a:rPr lang="en-GB" sz="3200" dirty="0" smtClean="0"/>
              <a:t>Ownership of goods </a:t>
            </a:r>
            <a:r>
              <a:rPr lang="en-GB" sz="3200" b="1" dirty="0" smtClean="0"/>
              <a:t>not physical movement</a:t>
            </a:r>
            <a:r>
              <a:rPr lang="en-GB" sz="3200" dirty="0" smtClean="0"/>
              <a:t>.</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1323"/>
            <a:ext cx="37798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9311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67544" y="5445224"/>
            <a:ext cx="8456727" cy="1143000"/>
          </a:xfrm>
        </p:spPr>
        <p:txBody>
          <a:bodyPr/>
          <a:lstStyle/>
          <a:p>
            <a:pPr eaLnBrk="1" hangingPunct="1"/>
            <a:r>
              <a:rPr lang="en-GB" dirty="0" smtClean="0"/>
              <a:t>The Channels of Distribution</a:t>
            </a:r>
          </a:p>
        </p:txBody>
      </p:sp>
      <p:pic>
        <p:nvPicPr>
          <p:cNvPr id="99331" name="Picture 5" descr="The four main channels of distribution"/>
          <p:cNvPicPr>
            <a:picLocks noChangeAspect="1" noChangeArrowheads="1"/>
          </p:cNvPicPr>
          <p:nvPr/>
        </p:nvPicPr>
        <p:blipFill>
          <a:blip r:embed="rId2">
            <a:clrChange>
              <a:clrFrom>
                <a:srgbClr val="FFFFCC"/>
              </a:clrFrom>
              <a:clrTo>
                <a:srgbClr val="FFFFCC">
                  <a:alpha val="0"/>
                </a:srgbClr>
              </a:clrTo>
            </a:clrChange>
            <a:extLst>
              <a:ext uri="{28A0092B-C50C-407E-A947-70E740481C1C}">
                <a14:useLocalDpi xmlns:a14="http://schemas.microsoft.com/office/drawing/2010/main" val="0"/>
              </a:ext>
            </a:extLst>
          </a:blip>
          <a:srcRect/>
          <a:stretch>
            <a:fillRect/>
          </a:stretch>
        </p:blipFill>
        <p:spPr bwMode="auto">
          <a:xfrm>
            <a:off x="1475656" y="692696"/>
            <a:ext cx="61214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7184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67544" y="5517232"/>
            <a:ext cx="8528735" cy="1143000"/>
          </a:xfrm>
        </p:spPr>
        <p:txBody>
          <a:bodyPr/>
          <a:lstStyle/>
          <a:p>
            <a:pPr eaLnBrk="1" hangingPunct="1"/>
            <a:r>
              <a:rPr lang="en-GB" dirty="0" smtClean="0"/>
              <a:t>The Channels of Distribution</a:t>
            </a:r>
          </a:p>
        </p:txBody>
      </p:sp>
      <p:sp>
        <p:nvSpPr>
          <p:cNvPr id="100355" name="Rectangle 3"/>
          <p:cNvSpPr>
            <a:spLocks noGrp="1" noChangeArrowheads="1"/>
          </p:cNvSpPr>
          <p:nvPr>
            <p:ph type="body" idx="4294967295"/>
          </p:nvPr>
        </p:nvSpPr>
        <p:spPr>
          <a:xfrm>
            <a:off x="539552" y="620688"/>
            <a:ext cx="5688632" cy="4536504"/>
          </a:xfrm>
          <a:prstGeom prst="rect">
            <a:avLst/>
          </a:prstGeom>
        </p:spPr>
        <p:txBody>
          <a:bodyPr/>
          <a:lstStyle/>
          <a:p>
            <a:pPr eaLnBrk="1" hangingPunct="1">
              <a:lnSpc>
                <a:spcPct val="80000"/>
              </a:lnSpc>
            </a:pPr>
            <a:r>
              <a:rPr lang="en-GB" sz="2800" dirty="0" smtClean="0"/>
              <a:t>Each link in the chain means the end cost to the consumer will be higher:</a:t>
            </a:r>
          </a:p>
          <a:p>
            <a:pPr lvl="1" eaLnBrk="1" hangingPunct="1">
              <a:lnSpc>
                <a:spcPct val="80000"/>
              </a:lnSpc>
            </a:pPr>
            <a:r>
              <a:rPr lang="en-GB" sz="2400" dirty="0" smtClean="0"/>
              <a:t>Transportation</a:t>
            </a:r>
          </a:p>
          <a:p>
            <a:pPr lvl="1" eaLnBrk="1" hangingPunct="1">
              <a:lnSpc>
                <a:spcPct val="80000"/>
              </a:lnSpc>
            </a:pPr>
            <a:r>
              <a:rPr lang="en-GB" sz="2400" dirty="0" smtClean="0"/>
              <a:t>Storage</a:t>
            </a:r>
          </a:p>
          <a:p>
            <a:pPr lvl="1" eaLnBrk="1" hangingPunct="1">
              <a:lnSpc>
                <a:spcPct val="80000"/>
              </a:lnSpc>
            </a:pPr>
            <a:r>
              <a:rPr lang="en-GB" sz="2400" dirty="0" smtClean="0"/>
              <a:t>Advertising</a:t>
            </a:r>
          </a:p>
          <a:p>
            <a:pPr lvl="1" eaLnBrk="1" hangingPunct="1">
              <a:lnSpc>
                <a:spcPct val="80000"/>
              </a:lnSpc>
            </a:pPr>
            <a:r>
              <a:rPr lang="en-GB" sz="2400" dirty="0" smtClean="0"/>
              <a:t>Insurance</a:t>
            </a:r>
          </a:p>
          <a:p>
            <a:pPr eaLnBrk="1" hangingPunct="1">
              <a:lnSpc>
                <a:spcPct val="80000"/>
              </a:lnSpc>
            </a:pPr>
            <a:endParaRPr lang="en-GB" sz="2800" dirty="0" smtClean="0"/>
          </a:p>
          <a:p>
            <a:pPr eaLnBrk="1" hangingPunct="1">
              <a:lnSpc>
                <a:spcPct val="80000"/>
              </a:lnSpc>
            </a:pPr>
            <a:r>
              <a:rPr lang="en-GB" sz="2800" dirty="0" smtClean="0"/>
              <a:t>Each reseller will want to </a:t>
            </a:r>
            <a:r>
              <a:rPr lang="en-GB" sz="2800" b="1" dirty="0" smtClean="0"/>
              <a:t>make a profit</a:t>
            </a:r>
            <a:r>
              <a:rPr lang="en-GB" sz="2800" dirty="0" smtClean="0"/>
              <a:t> for the service they are providing</a:t>
            </a:r>
          </a:p>
        </p:txBody>
      </p:sp>
      <p:pic>
        <p:nvPicPr>
          <p:cNvPr id="100356" name="Picture 4" descr="FarmersMarketsFinalSmall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868144" y="836712"/>
            <a:ext cx="30956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0058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115616" y="5445224"/>
            <a:ext cx="7772400" cy="1143000"/>
          </a:xfrm>
        </p:spPr>
        <p:txBody>
          <a:bodyPr/>
          <a:lstStyle/>
          <a:p>
            <a:pPr eaLnBrk="1" hangingPunct="1"/>
            <a:r>
              <a:rPr lang="en-GB" sz="4000" smtClean="0"/>
              <a:t>Factors affecting Distribution</a:t>
            </a:r>
          </a:p>
        </p:txBody>
      </p:sp>
      <p:sp>
        <p:nvSpPr>
          <p:cNvPr id="103427" name="Rectangle 3"/>
          <p:cNvSpPr>
            <a:spLocks noGrp="1" noChangeArrowheads="1"/>
          </p:cNvSpPr>
          <p:nvPr>
            <p:ph type="body" idx="4294967295"/>
          </p:nvPr>
        </p:nvSpPr>
        <p:spPr>
          <a:xfrm>
            <a:off x="251520" y="803133"/>
            <a:ext cx="7772400" cy="4114800"/>
          </a:xfrm>
          <a:prstGeom prst="rect">
            <a:avLst/>
          </a:prstGeom>
        </p:spPr>
        <p:txBody>
          <a:bodyPr>
            <a:normAutofit lnSpcReduction="10000"/>
          </a:bodyPr>
          <a:lstStyle/>
          <a:p>
            <a:pPr eaLnBrk="1" hangingPunct="1">
              <a:lnSpc>
                <a:spcPct val="80000"/>
              </a:lnSpc>
            </a:pPr>
            <a:r>
              <a:rPr lang="en-GB" sz="2800" b="1" dirty="0" smtClean="0"/>
              <a:t>Product</a:t>
            </a:r>
            <a:r>
              <a:rPr lang="en-GB" sz="2800" dirty="0" smtClean="0"/>
              <a:t> being sold</a:t>
            </a:r>
          </a:p>
          <a:p>
            <a:pPr eaLnBrk="1" hangingPunct="1">
              <a:lnSpc>
                <a:spcPct val="80000"/>
              </a:lnSpc>
            </a:pPr>
            <a:r>
              <a:rPr lang="en-GB" sz="2800" b="1" dirty="0" smtClean="0"/>
              <a:t>Legal restrictions</a:t>
            </a:r>
            <a:endParaRPr lang="en-GB" sz="2800" dirty="0" smtClean="0"/>
          </a:p>
          <a:p>
            <a:pPr eaLnBrk="1" hangingPunct="1">
              <a:lnSpc>
                <a:spcPct val="80000"/>
              </a:lnSpc>
            </a:pPr>
            <a:r>
              <a:rPr lang="en-GB" sz="2800" b="1" dirty="0" smtClean="0"/>
              <a:t>Changes in buying habits</a:t>
            </a:r>
          </a:p>
          <a:p>
            <a:pPr eaLnBrk="1" hangingPunct="1">
              <a:lnSpc>
                <a:spcPct val="80000"/>
              </a:lnSpc>
            </a:pPr>
            <a:r>
              <a:rPr lang="en-GB" sz="2800" b="1" dirty="0" smtClean="0"/>
              <a:t>Existing</a:t>
            </a:r>
            <a:r>
              <a:rPr lang="en-GB" sz="2800" dirty="0" smtClean="0"/>
              <a:t> buying habits</a:t>
            </a:r>
          </a:p>
          <a:p>
            <a:pPr eaLnBrk="1" hangingPunct="1">
              <a:lnSpc>
                <a:spcPct val="80000"/>
              </a:lnSpc>
            </a:pPr>
            <a:r>
              <a:rPr lang="en-GB" sz="2800" b="1" dirty="0" smtClean="0"/>
              <a:t>Finance</a:t>
            </a:r>
            <a:r>
              <a:rPr lang="en-GB" sz="2800" dirty="0" smtClean="0"/>
              <a:t> available</a:t>
            </a:r>
          </a:p>
          <a:p>
            <a:pPr eaLnBrk="1" hangingPunct="1">
              <a:lnSpc>
                <a:spcPct val="80000"/>
              </a:lnSpc>
            </a:pPr>
            <a:r>
              <a:rPr lang="en-GB" sz="2800" b="1" dirty="0" smtClean="0"/>
              <a:t>Reliability</a:t>
            </a:r>
            <a:r>
              <a:rPr lang="en-GB" sz="2800" dirty="0" smtClean="0"/>
              <a:t> of other companies</a:t>
            </a:r>
          </a:p>
          <a:p>
            <a:pPr eaLnBrk="1" hangingPunct="1">
              <a:lnSpc>
                <a:spcPct val="80000"/>
              </a:lnSpc>
            </a:pPr>
            <a:r>
              <a:rPr lang="en-GB" sz="2800" b="1" dirty="0" smtClean="0"/>
              <a:t>Desired image</a:t>
            </a:r>
            <a:r>
              <a:rPr lang="en-GB" sz="2800" dirty="0" smtClean="0"/>
              <a:t> of the product</a:t>
            </a:r>
          </a:p>
          <a:p>
            <a:pPr eaLnBrk="1" hangingPunct="1">
              <a:lnSpc>
                <a:spcPct val="80000"/>
              </a:lnSpc>
            </a:pPr>
            <a:r>
              <a:rPr lang="en-GB" sz="2800" dirty="0" smtClean="0"/>
              <a:t>Stage in </a:t>
            </a:r>
            <a:r>
              <a:rPr lang="en-GB" sz="2800" b="1" dirty="0" smtClean="0"/>
              <a:t>Product Life Cycle</a:t>
            </a:r>
          </a:p>
          <a:p>
            <a:pPr eaLnBrk="1" hangingPunct="1">
              <a:lnSpc>
                <a:spcPct val="80000"/>
              </a:lnSpc>
            </a:pPr>
            <a:r>
              <a:rPr lang="en-GB" sz="2800" dirty="0" smtClean="0"/>
              <a:t>Manufacturer’s </a:t>
            </a:r>
            <a:r>
              <a:rPr lang="en-GB" sz="2800" b="1" dirty="0" smtClean="0"/>
              <a:t>distribution capability</a:t>
            </a:r>
          </a:p>
        </p:txBody>
      </p:sp>
      <p:pic>
        <p:nvPicPr>
          <p:cNvPr id="103428" name="Picture 5" descr="lorry_with_moffi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93570"/>
            <a:ext cx="3203128" cy="247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9850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123728" y="5229200"/>
            <a:ext cx="6512511" cy="1143000"/>
          </a:xfrm>
        </p:spPr>
        <p:txBody>
          <a:bodyPr/>
          <a:lstStyle/>
          <a:p>
            <a:pPr eaLnBrk="1" hangingPunct="1"/>
            <a:r>
              <a:rPr lang="en-GB" dirty="0" smtClean="0"/>
              <a:t>Wholesaler</a:t>
            </a:r>
          </a:p>
        </p:txBody>
      </p:sp>
      <p:sp>
        <p:nvSpPr>
          <p:cNvPr id="104451" name="Rectangle 3"/>
          <p:cNvSpPr>
            <a:spLocks noGrp="1" noChangeArrowheads="1"/>
          </p:cNvSpPr>
          <p:nvPr>
            <p:ph type="body" idx="4294967295"/>
          </p:nvPr>
        </p:nvSpPr>
        <p:spPr>
          <a:xfrm>
            <a:off x="323528" y="1038224"/>
            <a:ext cx="7772400" cy="4190975"/>
          </a:xfrm>
          <a:prstGeom prst="rect">
            <a:avLst/>
          </a:prstGeom>
        </p:spPr>
        <p:txBody>
          <a:bodyPr>
            <a:normAutofit fontScale="70000" lnSpcReduction="20000"/>
          </a:bodyPr>
          <a:lstStyle/>
          <a:p>
            <a:pPr marL="45720" indent="0" eaLnBrk="1" hangingPunct="1">
              <a:lnSpc>
                <a:spcPct val="90000"/>
              </a:lnSpc>
              <a:buNone/>
            </a:pPr>
            <a:r>
              <a:rPr lang="en-GB" sz="2800" b="1" dirty="0" smtClean="0"/>
              <a:t>Advantages</a:t>
            </a:r>
            <a:r>
              <a:rPr lang="en-GB" sz="2800" dirty="0" smtClean="0"/>
              <a:t>:</a:t>
            </a:r>
          </a:p>
          <a:p>
            <a:pPr marL="45720" indent="0" eaLnBrk="1" hangingPunct="1">
              <a:lnSpc>
                <a:spcPct val="90000"/>
              </a:lnSpc>
              <a:buNone/>
            </a:pPr>
            <a:endParaRPr lang="en-GB" sz="2800" dirty="0" smtClean="0"/>
          </a:p>
          <a:p>
            <a:pPr eaLnBrk="1" hangingPunct="1">
              <a:lnSpc>
                <a:spcPct val="90000"/>
              </a:lnSpc>
            </a:pPr>
            <a:r>
              <a:rPr lang="en-GB" sz="2800" dirty="0" smtClean="0"/>
              <a:t>Provides </a:t>
            </a:r>
            <a:r>
              <a:rPr lang="en-GB" sz="2800" b="1" dirty="0" smtClean="0"/>
              <a:t>a link</a:t>
            </a:r>
            <a:r>
              <a:rPr lang="en-GB" sz="2800" dirty="0" smtClean="0"/>
              <a:t> between </a:t>
            </a:r>
            <a:r>
              <a:rPr lang="en-GB" sz="2800" b="1" dirty="0" smtClean="0"/>
              <a:t>producer</a:t>
            </a:r>
            <a:r>
              <a:rPr lang="en-GB" sz="2800" dirty="0" smtClean="0"/>
              <a:t> and </a:t>
            </a:r>
            <a:r>
              <a:rPr lang="en-GB" sz="2800" b="1" dirty="0" smtClean="0"/>
              <a:t>retailer</a:t>
            </a:r>
          </a:p>
          <a:p>
            <a:pPr lvl="1" eaLnBrk="1" hangingPunct="1">
              <a:lnSpc>
                <a:spcPct val="90000"/>
              </a:lnSpc>
            </a:pPr>
            <a:r>
              <a:rPr lang="en-GB" sz="2800" dirty="0" smtClean="0"/>
              <a:t>Source of marketing information</a:t>
            </a:r>
          </a:p>
          <a:p>
            <a:pPr eaLnBrk="1" hangingPunct="1">
              <a:lnSpc>
                <a:spcPct val="90000"/>
              </a:lnSpc>
            </a:pPr>
            <a:r>
              <a:rPr lang="en-GB" sz="2800" b="1" dirty="0" smtClean="0"/>
              <a:t>Buys in bulk</a:t>
            </a:r>
          </a:p>
          <a:p>
            <a:pPr eaLnBrk="1" hangingPunct="1">
              <a:lnSpc>
                <a:spcPct val="90000"/>
              </a:lnSpc>
            </a:pPr>
            <a:r>
              <a:rPr lang="en-GB" sz="2800" dirty="0" smtClean="0"/>
              <a:t>May </a:t>
            </a:r>
            <a:r>
              <a:rPr lang="en-GB" sz="2800" b="1" dirty="0" smtClean="0"/>
              <a:t>finish off packaging </a:t>
            </a:r>
            <a:r>
              <a:rPr lang="en-GB" sz="2800" dirty="0" smtClean="0"/>
              <a:t>and</a:t>
            </a:r>
            <a:r>
              <a:rPr lang="en-GB" sz="2800" b="1" dirty="0" smtClean="0"/>
              <a:t> pricing</a:t>
            </a:r>
          </a:p>
          <a:p>
            <a:pPr eaLnBrk="1" hangingPunct="1">
              <a:lnSpc>
                <a:spcPct val="90000"/>
              </a:lnSpc>
            </a:pPr>
            <a:r>
              <a:rPr lang="en-GB" sz="2800" b="1" dirty="0" smtClean="0"/>
              <a:t>Reduces </a:t>
            </a:r>
            <a:r>
              <a:rPr lang="en-GB" sz="2800" dirty="0" smtClean="0"/>
              <a:t>producer's</a:t>
            </a:r>
            <a:r>
              <a:rPr lang="en-GB" sz="2800" b="1" dirty="0" smtClean="0"/>
              <a:t> </a:t>
            </a:r>
            <a:r>
              <a:rPr lang="en-GB" sz="2800" b="1" dirty="0" smtClean="0"/>
              <a:t>risk</a:t>
            </a:r>
          </a:p>
          <a:p>
            <a:pPr eaLnBrk="1" hangingPunct="1">
              <a:lnSpc>
                <a:spcPct val="90000"/>
              </a:lnSpc>
            </a:pPr>
            <a:endParaRPr lang="en-GB" sz="2800" b="1" dirty="0"/>
          </a:p>
          <a:p>
            <a:pPr marL="45720" indent="0" eaLnBrk="1" hangingPunct="1">
              <a:lnSpc>
                <a:spcPct val="90000"/>
              </a:lnSpc>
              <a:buNone/>
            </a:pPr>
            <a:r>
              <a:rPr lang="en-GB" sz="2800" b="1" dirty="0" smtClean="0"/>
              <a:t>Disad</a:t>
            </a:r>
            <a:r>
              <a:rPr lang="en-GB" sz="2800" b="1" dirty="0" smtClean="0"/>
              <a:t>vantages:</a:t>
            </a:r>
          </a:p>
          <a:p>
            <a:pPr marL="45720" indent="0" eaLnBrk="1" hangingPunct="1">
              <a:lnSpc>
                <a:spcPct val="90000"/>
              </a:lnSpc>
              <a:buNone/>
            </a:pPr>
            <a:endParaRPr lang="en-GB" sz="2800" b="1" dirty="0" smtClean="0"/>
          </a:p>
          <a:p>
            <a:pPr eaLnBrk="1" hangingPunct="1">
              <a:lnSpc>
                <a:spcPct val="90000"/>
              </a:lnSpc>
            </a:pPr>
            <a:r>
              <a:rPr lang="en-GB" sz="2800" dirty="0" smtClean="0"/>
              <a:t>Could </a:t>
            </a:r>
            <a:r>
              <a:rPr lang="en-GB" sz="2800" b="1" dirty="0" smtClean="0"/>
              <a:t>destroy the producer’s marketing mix</a:t>
            </a:r>
            <a:r>
              <a:rPr lang="en-GB" sz="2800" dirty="0" smtClean="0"/>
              <a:t> (poor promotion</a:t>
            </a:r>
            <a:r>
              <a:rPr lang="en-GB" sz="2800" dirty="0" smtClean="0"/>
              <a:t>)</a:t>
            </a:r>
          </a:p>
          <a:p>
            <a:pPr eaLnBrk="1" hangingPunct="1">
              <a:lnSpc>
                <a:spcPct val="90000"/>
              </a:lnSpc>
            </a:pPr>
            <a:r>
              <a:rPr lang="en-GB" sz="2800" dirty="0" smtClean="0"/>
              <a:t>Less profit for </a:t>
            </a:r>
            <a:r>
              <a:rPr lang="en-GB" sz="2800" smtClean="0"/>
              <a:t>the producer</a:t>
            </a:r>
            <a:endParaRPr lang="en-GB" sz="2800" dirty="0" smtClean="0"/>
          </a:p>
        </p:txBody>
      </p:sp>
      <p:pic>
        <p:nvPicPr>
          <p:cNvPr id="104452" name="Picture 5" descr="Costco_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176" y="182273"/>
            <a:ext cx="27003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8602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195736" y="5373216"/>
            <a:ext cx="6512511" cy="1143000"/>
          </a:xfrm>
        </p:spPr>
        <p:txBody>
          <a:bodyPr/>
          <a:lstStyle/>
          <a:p>
            <a:pPr eaLnBrk="1" hangingPunct="1"/>
            <a:r>
              <a:rPr lang="en-GB" dirty="0" smtClean="0"/>
              <a:t>Retailer</a:t>
            </a:r>
          </a:p>
        </p:txBody>
      </p:sp>
      <p:sp>
        <p:nvSpPr>
          <p:cNvPr id="105475" name="Rectangle 3"/>
          <p:cNvSpPr>
            <a:spLocks noGrp="1" noChangeArrowheads="1"/>
          </p:cNvSpPr>
          <p:nvPr>
            <p:ph type="body" idx="4294967295"/>
          </p:nvPr>
        </p:nvSpPr>
        <p:spPr>
          <a:xfrm>
            <a:off x="467544" y="620688"/>
            <a:ext cx="7772400" cy="4114800"/>
          </a:xfrm>
          <a:prstGeom prst="rect">
            <a:avLst/>
          </a:prstGeom>
        </p:spPr>
        <p:txBody>
          <a:bodyPr/>
          <a:lstStyle/>
          <a:p>
            <a:pPr eaLnBrk="1" hangingPunct="1"/>
            <a:r>
              <a:rPr lang="en-GB" sz="3200" dirty="0" smtClean="0"/>
              <a:t>Located close to customers</a:t>
            </a:r>
          </a:p>
          <a:p>
            <a:pPr eaLnBrk="1" hangingPunct="1"/>
            <a:r>
              <a:rPr lang="en-GB" sz="3200" dirty="0" smtClean="0"/>
              <a:t>Established customer base</a:t>
            </a:r>
          </a:p>
          <a:p>
            <a:pPr eaLnBrk="1" hangingPunct="1"/>
            <a:r>
              <a:rPr lang="en-GB" sz="3200" dirty="0" smtClean="0"/>
              <a:t>Breaks down the bulk</a:t>
            </a:r>
          </a:p>
          <a:p>
            <a:pPr eaLnBrk="1" hangingPunct="1"/>
            <a:r>
              <a:rPr lang="en-GB" sz="3200" dirty="0" smtClean="0"/>
              <a:t>Information and advice provided</a:t>
            </a:r>
          </a:p>
          <a:p>
            <a:pPr eaLnBrk="1" hangingPunct="1"/>
            <a:r>
              <a:rPr lang="en-GB" sz="3200" dirty="0" smtClean="0"/>
              <a:t>Related services e.g. credit facilities, hire-purchase and after-sales-care</a:t>
            </a:r>
          </a:p>
        </p:txBody>
      </p:sp>
    </p:spTree>
    <p:extLst>
      <p:ext uri="{BB962C8B-B14F-4D97-AF65-F5344CB8AC3E}">
        <p14:creationId xmlns:p14="http://schemas.microsoft.com/office/powerpoint/2010/main" val="13962015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431757" y="5442744"/>
            <a:ext cx="6512511" cy="1143000"/>
          </a:xfrm>
        </p:spPr>
        <p:txBody>
          <a:bodyPr/>
          <a:lstStyle/>
          <a:p>
            <a:pPr eaLnBrk="1" hangingPunct="1"/>
            <a:r>
              <a:rPr lang="en-GB" dirty="0" smtClean="0"/>
              <a:t>Types of Retailer</a:t>
            </a:r>
          </a:p>
        </p:txBody>
      </p:sp>
      <p:sp>
        <p:nvSpPr>
          <p:cNvPr id="107523" name="Rectangle 3"/>
          <p:cNvSpPr>
            <a:spLocks noGrp="1" noChangeArrowheads="1"/>
          </p:cNvSpPr>
          <p:nvPr>
            <p:ph type="body" idx="4294967295"/>
          </p:nvPr>
        </p:nvSpPr>
        <p:spPr>
          <a:xfrm>
            <a:off x="614363" y="792163"/>
            <a:ext cx="7772400" cy="4114800"/>
          </a:xfrm>
          <a:prstGeom prst="rect">
            <a:avLst/>
          </a:prstGeom>
        </p:spPr>
        <p:txBody>
          <a:bodyPr>
            <a:normAutofit lnSpcReduction="10000"/>
          </a:bodyPr>
          <a:lstStyle/>
          <a:p>
            <a:pPr eaLnBrk="1" hangingPunct="1"/>
            <a:r>
              <a:rPr lang="en-GB" sz="2800" dirty="0" smtClean="0"/>
              <a:t>Independents</a:t>
            </a:r>
          </a:p>
          <a:p>
            <a:pPr eaLnBrk="1" hangingPunct="1"/>
            <a:r>
              <a:rPr lang="en-GB" sz="2800" dirty="0" smtClean="0"/>
              <a:t>Multiple Chains</a:t>
            </a:r>
          </a:p>
          <a:p>
            <a:pPr eaLnBrk="1" hangingPunct="1"/>
            <a:r>
              <a:rPr lang="en-GB" sz="2800" dirty="0" smtClean="0"/>
              <a:t>Supermarkets</a:t>
            </a:r>
          </a:p>
          <a:p>
            <a:pPr eaLnBrk="1" hangingPunct="1"/>
            <a:r>
              <a:rPr lang="en-GB" sz="2800" dirty="0" smtClean="0"/>
              <a:t>Co-operatives</a:t>
            </a:r>
          </a:p>
          <a:p>
            <a:pPr eaLnBrk="1" hangingPunct="1"/>
            <a:r>
              <a:rPr lang="en-GB" sz="2800" dirty="0" smtClean="0"/>
              <a:t>Department Stores</a:t>
            </a:r>
          </a:p>
          <a:p>
            <a:pPr eaLnBrk="1" hangingPunct="1"/>
            <a:r>
              <a:rPr lang="en-GB" sz="2800" dirty="0" smtClean="0"/>
              <a:t>Specialist Stores</a:t>
            </a:r>
          </a:p>
          <a:p>
            <a:pPr eaLnBrk="1" hangingPunct="1"/>
            <a:r>
              <a:rPr lang="en-GB" sz="2800" dirty="0" smtClean="0"/>
              <a:t>Franchises</a:t>
            </a:r>
          </a:p>
          <a:p>
            <a:pPr eaLnBrk="1" hangingPunct="1"/>
            <a:r>
              <a:rPr lang="en-GB" sz="2800" dirty="0" smtClean="0"/>
              <a:t>Discount Stores</a:t>
            </a:r>
          </a:p>
        </p:txBody>
      </p:sp>
      <p:pic>
        <p:nvPicPr>
          <p:cNvPr id="107524" name="Picture 5" descr="Shops%2520-%2520stationers%2520-%2520Smith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480" y="360267"/>
            <a:ext cx="1721916" cy="129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7" descr="logo_morrison_2007.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9523" y="1937567"/>
            <a:ext cx="2010765" cy="124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11" descr="b&amp;q_edinburgh_store_aw140906_3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70488"/>
            <a:ext cx="22494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13" descr="co-op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260350"/>
            <a:ext cx="1422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15" descr="21_26_2---Matalan-Truck_web"/>
          <p:cNvPicPr>
            <a:picLocks noChangeAspect="1" noChangeArrowheads="1"/>
          </p:cNvPicPr>
          <p:nvPr/>
        </p:nvPicPr>
        <p:blipFill>
          <a:blip r:embed="rId7">
            <a:extLst>
              <a:ext uri="{28A0092B-C50C-407E-A947-70E740481C1C}">
                <a14:useLocalDpi xmlns:a14="http://schemas.microsoft.com/office/drawing/2010/main" val="0"/>
              </a:ext>
            </a:extLst>
          </a:blip>
          <a:srcRect l="30222" r="5501" b="26292"/>
          <a:stretch>
            <a:fillRect/>
          </a:stretch>
        </p:blipFill>
        <p:spPr bwMode="auto">
          <a:xfrm>
            <a:off x="6777183" y="3380035"/>
            <a:ext cx="216217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17" descr="jenners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944" y="3645024"/>
            <a:ext cx="20891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1137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051720" y="5157192"/>
            <a:ext cx="6512511" cy="1143000"/>
          </a:xfrm>
        </p:spPr>
        <p:txBody>
          <a:bodyPr/>
          <a:lstStyle/>
          <a:p>
            <a:pPr eaLnBrk="1" hangingPunct="1"/>
            <a:r>
              <a:rPr lang="en-GB" dirty="0" smtClean="0"/>
              <a:t>Other Methods </a:t>
            </a:r>
          </a:p>
        </p:txBody>
      </p:sp>
      <p:sp>
        <p:nvSpPr>
          <p:cNvPr id="108547" name="Rectangle 3"/>
          <p:cNvSpPr>
            <a:spLocks noGrp="1" noChangeArrowheads="1"/>
          </p:cNvSpPr>
          <p:nvPr>
            <p:ph type="body" idx="4294967295"/>
          </p:nvPr>
        </p:nvSpPr>
        <p:spPr>
          <a:xfrm>
            <a:off x="467544" y="548680"/>
            <a:ext cx="7772400" cy="4114800"/>
          </a:xfrm>
          <a:prstGeom prst="rect">
            <a:avLst/>
          </a:prstGeom>
        </p:spPr>
        <p:txBody>
          <a:bodyPr/>
          <a:lstStyle/>
          <a:p>
            <a:pPr eaLnBrk="1" hangingPunct="1">
              <a:lnSpc>
                <a:spcPct val="90000"/>
              </a:lnSpc>
            </a:pPr>
            <a:r>
              <a:rPr lang="en-GB" sz="2800" dirty="0" smtClean="0"/>
              <a:t>Direct-Selling/Internet selling</a:t>
            </a:r>
          </a:p>
          <a:p>
            <a:pPr eaLnBrk="1" hangingPunct="1">
              <a:lnSpc>
                <a:spcPct val="90000"/>
              </a:lnSpc>
            </a:pPr>
            <a:r>
              <a:rPr lang="en-GB" sz="2800" dirty="0" smtClean="0"/>
              <a:t>Mail Order</a:t>
            </a:r>
          </a:p>
          <a:p>
            <a:pPr eaLnBrk="1" hangingPunct="1">
              <a:lnSpc>
                <a:spcPct val="90000"/>
              </a:lnSpc>
            </a:pPr>
            <a:r>
              <a:rPr lang="en-GB" sz="2800" dirty="0" smtClean="0"/>
              <a:t>Direct Response Advertising</a:t>
            </a:r>
          </a:p>
          <a:p>
            <a:pPr lvl="1" eaLnBrk="1" hangingPunct="1">
              <a:lnSpc>
                <a:spcPct val="90000"/>
              </a:lnSpc>
            </a:pPr>
            <a:r>
              <a:rPr lang="en-GB" sz="2800" dirty="0" smtClean="0"/>
              <a:t>Newspapers/magazines</a:t>
            </a:r>
          </a:p>
          <a:p>
            <a:pPr lvl="1" eaLnBrk="1" hangingPunct="1">
              <a:lnSpc>
                <a:spcPct val="90000"/>
              </a:lnSpc>
            </a:pPr>
            <a:r>
              <a:rPr lang="en-GB" sz="2800" dirty="0" smtClean="0"/>
              <a:t>Direct “junk” mail</a:t>
            </a:r>
          </a:p>
          <a:p>
            <a:pPr eaLnBrk="1" hangingPunct="1">
              <a:lnSpc>
                <a:spcPct val="90000"/>
              </a:lnSpc>
            </a:pPr>
            <a:r>
              <a:rPr lang="en-GB" sz="2800" dirty="0" smtClean="0"/>
              <a:t>Personal/Door-to-Door/Telephone Selling</a:t>
            </a:r>
          </a:p>
          <a:p>
            <a:pPr eaLnBrk="1" hangingPunct="1">
              <a:lnSpc>
                <a:spcPct val="90000"/>
              </a:lnSpc>
            </a:pPr>
            <a:r>
              <a:rPr lang="en-GB" sz="2800" dirty="0" smtClean="0"/>
              <a:t>Television Selling </a:t>
            </a:r>
            <a:r>
              <a:rPr lang="en-GB" sz="2800" dirty="0" err="1" smtClean="0"/>
              <a:t>eg</a:t>
            </a:r>
            <a:r>
              <a:rPr lang="en-GB" sz="2800" dirty="0" smtClean="0"/>
              <a:t> QVC</a:t>
            </a:r>
          </a:p>
          <a:p>
            <a:pPr eaLnBrk="1" hangingPunct="1">
              <a:lnSpc>
                <a:spcPct val="90000"/>
              </a:lnSpc>
            </a:pPr>
            <a:endParaRPr lang="en-GB" sz="2800" dirty="0" smtClean="0"/>
          </a:p>
        </p:txBody>
      </p:sp>
      <p:pic>
        <p:nvPicPr>
          <p:cNvPr id="108548" name="Picture 5" descr="add-to-cart_id188180_size50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9249" y="831056"/>
            <a:ext cx="3173104" cy="187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8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79712" y="5157192"/>
            <a:ext cx="6512511" cy="1143000"/>
          </a:xfrm>
        </p:spPr>
        <p:txBody>
          <a:bodyPr/>
          <a:lstStyle/>
          <a:p>
            <a:pPr eaLnBrk="1" hangingPunct="1"/>
            <a:r>
              <a:rPr lang="en-GB" dirty="0" smtClean="0"/>
              <a:t>Market Research</a:t>
            </a:r>
          </a:p>
        </p:txBody>
      </p:sp>
      <p:sp>
        <p:nvSpPr>
          <p:cNvPr id="40963" name="Rectangle 3"/>
          <p:cNvSpPr>
            <a:spLocks noGrp="1" noChangeArrowheads="1"/>
          </p:cNvSpPr>
          <p:nvPr>
            <p:ph type="body" idx="4294967295"/>
          </p:nvPr>
        </p:nvSpPr>
        <p:spPr>
          <a:xfrm>
            <a:off x="683568" y="548680"/>
            <a:ext cx="7772400" cy="4114800"/>
          </a:xfrm>
          <a:prstGeom prst="rect">
            <a:avLst/>
          </a:prstGeom>
        </p:spPr>
        <p:txBody>
          <a:bodyPr/>
          <a:lstStyle/>
          <a:p>
            <a:pPr eaLnBrk="1" hangingPunct="1">
              <a:buFontTx/>
              <a:buNone/>
            </a:pPr>
            <a:r>
              <a:rPr lang="en-GB" sz="3200" i="1" dirty="0" smtClean="0"/>
              <a:t>	</a:t>
            </a:r>
          </a:p>
          <a:p>
            <a:pPr eaLnBrk="1" hangingPunct="1">
              <a:buFontTx/>
              <a:buNone/>
            </a:pPr>
            <a:endParaRPr lang="en-GB" sz="3200" i="1" dirty="0" smtClean="0"/>
          </a:p>
          <a:p>
            <a:pPr eaLnBrk="1" hangingPunct="1">
              <a:buFontTx/>
              <a:buNone/>
            </a:pPr>
            <a:r>
              <a:rPr lang="en-GB" sz="3200" i="1" dirty="0" smtClean="0"/>
              <a:t>	The systematic gathering, recording and analysing of data about an organisation’s products and/or services and its target market</a:t>
            </a:r>
          </a:p>
        </p:txBody>
      </p:sp>
      <p:sp>
        <p:nvSpPr>
          <p:cNvPr id="2" name="Slide Number Placeholder 1"/>
          <p:cNvSpPr>
            <a:spLocks noGrp="1"/>
          </p:cNvSpPr>
          <p:nvPr>
            <p:ph type="sldNum" sz="quarter" idx="12"/>
          </p:nvPr>
        </p:nvSpPr>
        <p:spPr/>
        <p:txBody>
          <a:bodyPr/>
          <a:lstStyle/>
          <a:p>
            <a:fld id="{DD64E8EF-839F-4D35-87DA-60A772279522}" type="slidenum">
              <a:rPr lang="en-GB" smtClean="0"/>
              <a:t>7</a:t>
            </a:fld>
            <a:endParaRPr lang="en-GB" dirty="0"/>
          </a:p>
        </p:txBody>
      </p:sp>
      <p:pic>
        <p:nvPicPr>
          <p:cNvPr id="9218" name="Picture 2" descr="http://onlinesurvey.surveyshack.com/Portals/16480/images/marketresearch.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3933056"/>
            <a:ext cx="2857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750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174332" y="5157192"/>
            <a:ext cx="6512511" cy="1143000"/>
          </a:xfrm>
        </p:spPr>
        <p:txBody>
          <a:bodyPr/>
          <a:lstStyle/>
          <a:p>
            <a:pPr eaLnBrk="1" hangingPunct="1"/>
            <a:r>
              <a:rPr lang="en-US" dirty="0" smtClean="0"/>
              <a:t>Promotion</a:t>
            </a:r>
          </a:p>
        </p:txBody>
      </p:sp>
      <p:sp>
        <p:nvSpPr>
          <p:cNvPr id="110595" name="Rectangle 3"/>
          <p:cNvSpPr>
            <a:spLocks noGrp="1" noChangeArrowheads="1"/>
          </p:cNvSpPr>
          <p:nvPr>
            <p:ph type="body" idx="4294967295"/>
          </p:nvPr>
        </p:nvSpPr>
        <p:spPr>
          <a:xfrm>
            <a:off x="541338" y="620688"/>
            <a:ext cx="7772400" cy="4114800"/>
          </a:xfrm>
          <a:prstGeom prst="rect">
            <a:avLst/>
          </a:prstGeom>
        </p:spPr>
        <p:txBody>
          <a:bodyPr/>
          <a:lstStyle/>
          <a:p>
            <a:pPr eaLnBrk="1" hangingPunct="1"/>
            <a:r>
              <a:rPr lang="en-US" sz="3200" dirty="0" smtClean="0"/>
              <a:t>Advertising</a:t>
            </a:r>
          </a:p>
          <a:p>
            <a:pPr eaLnBrk="1" hangingPunct="1"/>
            <a:endParaRPr lang="en-US" sz="3200" dirty="0" smtClean="0"/>
          </a:p>
          <a:p>
            <a:pPr eaLnBrk="1" hangingPunct="1"/>
            <a:r>
              <a:rPr lang="en-US" sz="3200" dirty="0" smtClean="0"/>
              <a:t>Sales Promotions</a:t>
            </a:r>
          </a:p>
          <a:p>
            <a:pPr eaLnBrk="1" hangingPunct="1">
              <a:buFontTx/>
              <a:buNone/>
            </a:pPr>
            <a:endParaRPr lang="en-US" sz="3200" dirty="0" smtClean="0"/>
          </a:p>
          <a:p>
            <a:pPr eaLnBrk="1" hangingPunct="1"/>
            <a:r>
              <a:rPr lang="en-US" sz="3200" dirty="0" smtClean="0"/>
              <a:t>Public Relations</a:t>
            </a:r>
          </a:p>
        </p:txBody>
      </p:sp>
      <p:sp>
        <p:nvSpPr>
          <p:cNvPr id="110596" name="AutoShape 4"/>
          <p:cNvSpPr>
            <a:spLocks noChangeArrowheads="1"/>
          </p:cNvSpPr>
          <p:nvPr/>
        </p:nvSpPr>
        <p:spPr bwMode="auto">
          <a:xfrm>
            <a:off x="4211960" y="260648"/>
            <a:ext cx="4537075" cy="4320480"/>
          </a:xfrm>
          <a:prstGeom prst="star32">
            <a:avLst>
              <a:gd name="adj" fmla="val 37500"/>
            </a:avLst>
          </a:prstGeom>
          <a:solidFill>
            <a:srgbClr val="00FF00"/>
          </a:solidFill>
          <a:ln w="9525">
            <a:solidFill>
              <a:schemeClr val="tx1"/>
            </a:solidFill>
            <a:miter lim="800000"/>
            <a:headEnd/>
            <a:tailEnd/>
          </a:ln>
        </p:spPr>
        <p:txBody>
          <a:bodyPr wrap="none" anchor="ctr"/>
          <a:lstStyle/>
          <a:p>
            <a:pPr algn="ctr"/>
            <a:r>
              <a:rPr lang="en-GB" sz="1800" b="1" dirty="0">
                <a:latin typeface="Comic Sans MS" pitchFamily="66" charset="0"/>
              </a:rPr>
              <a:t>The way in </a:t>
            </a:r>
          </a:p>
          <a:p>
            <a:pPr algn="ctr"/>
            <a:r>
              <a:rPr lang="en-GB" sz="1800" b="1" dirty="0">
                <a:latin typeface="Comic Sans MS" pitchFamily="66" charset="0"/>
              </a:rPr>
              <a:t>which a customer is </a:t>
            </a:r>
          </a:p>
          <a:p>
            <a:pPr algn="ctr"/>
            <a:r>
              <a:rPr lang="en-GB" sz="1800" b="1" dirty="0">
                <a:latin typeface="Comic Sans MS" pitchFamily="66" charset="0"/>
              </a:rPr>
              <a:t>made aware of </a:t>
            </a:r>
          </a:p>
          <a:p>
            <a:pPr algn="ctr"/>
            <a:r>
              <a:rPr lang="en-GB" sz="1800" b="1" dirty="0">
                <a:latin typeface="Comic Sans MS" pitchFamily="66" charset="0"/>
              </a:rPr>
              <a:t>a product </a:t>
            </a:r>
          </a:p>
          <a:p>
            <a:pPr algn="ctr"/>
            <a:r>
              <a:rPr lang="en-GB" sz="1800" b="1" dirty="0">
                <a:latin typeface="Comic Sans MS" pitchFamily="66" charset="0"/>
              </a:rPr>
              <a:t>or service and is </a:t>
            </a:r>
          </a:p>
          <a:p>
            <a:pPr algn="ctr"/>
            <a:r>
              <a:rPr lang="en-GB" sz="1800" b="1" dirty="0">
                <a:latin typeface="Comic Sans MS" pitchFamily="66" charset="0"/>
              </a:rPr>
              <a:t>persuaded to purchase it</a:t>
            </a:r>
          </a:p>
        </p:txBody>
      </p:sp>
      <p:pic>
        <p:nvPicPr>
          <p:cNvPr id="110597" name="Picture 5" descr="boardroo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82145"/>
            <a:ext cx="3275856" cy="327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0115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051720" y="5157192"/>
            <a:ext cx="6512511" cy="1143000"/>
          </a:xfrm>
        </p:spPr>
        <p:txBody>
          <a:bodyPr/>
          <a:lstStyle/>
          <a:p>
            <a:pPr eaLnBrk="1" hangingPunct="1"/>
            <a:r>
              <a:rPr lang="en-GB" dirty="0" smtClean="0"/>
              <a:t>Promotion</a:t>
            </a:r>
          </a:p>
        </p:txBody>
      </p:sp>
      <p:sp>
        <p:nvSpPr>
          <p:cNvPr id="111619" name="Rectangle 3"/>
          <p:cNvSpPr>
            <a:spLocks noGrp="1" noChangeArrowheads="1"/>
          </p:cNvSpPr>
          <p:nvPr>
            <p:ph type="body" idx="4294967295"/>
          </p:nvPr>
        </p:nvSpPr>
        <p:spPr>
          <a:xfrm>
            <a:off x="539552" y="764704"/>
            <a:ext cx="7772400" cy="4114800"/>
          </a:xfrm>
          <a:prstGeom prst="rect">
            <a:avLst/>
          </a:prstGeom>
        </p:spPr>
        <p:txBody>
          <a:bodyPr/>
          <a:lstStyle/>
          <a:p>
            <a:pPr eaLnBrk="1" hangingPunct="1">
              <a:lnSpc>
                <a:spcPct val="90000"/>
              </a:lnSpc>
            </a:pPr>
            <a:r>
              <a:rPr lang="en-GB" sz="3200" b="1" u="sng" dirty="0" smtClean="0"/>
              <a:t>Above the line: </a:t>
            </a:r>
          </a:p>
          <a:p>
            <a:pPr eaLnBrk="1" hangingPunct="1">
              <a:lnSpc>
                <a:spcPct val="90000"/>
              </a:lnSpc>
              <a:buFontTx/>
              <a:buNone/>
            </a:pPr>
            <a:r>
              <a:rPr lang="en-GB" sz="3200" dirty="0" smtClean="0"/>
              <a:t>	use of TV/Newspapers – large audience, some of the promotion is ‘wasted’</a:t>
            </a:r>
          </a:p>
          <a:p>
            <a:pPr eaLnBrk="1" hangingPunct="1">
              <a:lnSpc>
                <a:spcPct val="90000"/>
              </a:lnSpc>
            </a:pPr>
            <a:endParaRPr lang="en-GB" sz="3200" dirty="0" smtClean="0"/>
          </a:p>
          <a:p>
            <a:pPr eaLnBrk="1" hangingPunct="1">
              <a:lnSpc>
                <a:spcPct val="90000"/>
              </a:lnSpc>
            </a:pPr>
            <a:r>
              <a:rPr lang="en-GB" sz="3200" b="1" u="sng" dirty="0" smtClean="0"/>
              <a:t>Below the line: </a:t>
            </a:r>
          </a:p>
          <a:p>
            <a:pPr eaLnBrk="1" hangingPunct="1">
              <a:lnSpc>
                <a:spcPct val="90000"/>
              </a:lnSpc>
              <a:buFontTx/>
              <a:buNone/>
            </a:pPr>
            <a:r>
              <a:rPr lang="en-GB" sz="3200" dirty="0" smtClean="0"/>
              <a:t>	sales promotions/direct mail/personal selling – targeted audience</a:t>
            </a:r>
          </a:p>
        </p:txBody>
      </p:sp>
      <p:sp>
        <p:nvSpPr>
          <p:cNvPr id="111620" name="Line 4"/>
          <p:cNvSpPr>
            <a:spLocks noChangeShapeType="1"/>
          </p:cNvSpPr>
          <p:nvPr/>
        </p:nvSpPr>
        <p:spPr bwMode="auto">
          <a:xfrm>
            <a:off x="0" y="2636912"/>
            <a:ext cx="9143999"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3142559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180019" y="5301208"/>
            <a:ext cx="7772400" cy="1143000"/>
          </a:xfrm>
        </p:spPr>
        <p:txBody>
          <a:bodyPr/>
          <a:lstStyle/>
          <a:p>
            <a:pPr eaLnBrk="1" hangingPunct="1"/>
            <a:r>
              <a:rPr lang="en-GB" dirty="0" smtClean="0"/>
              <a:t>Advertising</a:t>
            </a:r>
          </a:p>
        </p:txBody>
      </p:sp>
      <p:sp>
        <p:nvSpPr>
          <p:cNvPr id="113667" name="Rectangle 3"/>
          <p:cNvSpPr>
            <a:spLocks noGrp="1" noChangeArrowheads="1"/>
          </p:cNvSpPr>
          <p:nvPr>
            <p:ph type="body" idx="4294967295"/>
          </p:nvPr>
        </p:nvSpPr>
        <p:spPr>
          <a:xfrm>
            <a:off x="685800" y="1981200"/>
            <a:ext cx="7772400" cy="4114800"/>
          </a:xfrm>
          <a:prstGeom prst="rect">
            <a:avLst/>
          </a:prstGeom>
        </p:spPr>
        <p:txBody>
          <a:bodyPr/>
          <a:lstStyle/>
          <a:p>
            <a:pPr eaLnBrk="1" hangingPunct="1"/>
            <a:r>
              <a:rPr lang="en-GB" sz="2400" b="1" dirty="0" smtClean="0"/>
              <a:t>Product Endorsement</a:t>
            </a:r>
          </a:p>
          <a:p>
            <a:pPr lvl="1" eaLnBrk="1" hangingPunct="1"/>
            <a:r>
              <a:rPr lang="en-GB" sz="2400" dirty="0" smtClean="0"/>
              <a:t>Famous sports-person or celebrity is paid to wear a particular product</a:t>
            </a:r>
          </a:p>
          <a:p>
            <a:pPr lvl="1" eaLnBrk="1" hangingPunct="1"/>
            <a:endParaRPr lang="en-GB" sz="2400" dirty="0" smtClean="0"/>
          </a:p>
          <a:p>
            <a:pPr eaLnBrk="1" hangingPunct="1"/>
            <a:r>
              <a:rPr lang="en-GB" sz="2400" b="1" dirty="0" smtClean="0"/>
              <a:t>Product Placement</a:t>
            </a:r>
          </a:p>
          <a:p>
            <a:pPr lvl="1" eaLnBrk="1" hangingPunct="1"/>
            <a:r>
              <a:rPr lang="en-GB" sz="2400" dirty="0" smtClean="0"/>
              <a:t>A firm pays for its products to be used in films or television</a:t>
            </a:r>
          </a:p>
        </p:txBody>
      </p:sp>
      <p:pic>
        <p:nvPicPr>
          <p:cNvPr id="113668" name="Picture 5" descr="TigerWoodsSm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0"/>
            <a:ext cx="2484437"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7" descr="david-beckham-adidas-wall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9" descr="bond_1"/>
          <p:cNvPicPr>
            <a:picLocks noChangeAspect="1" noChangeArrowheads="1"/>
          </p:cNvPicPr>
          <p:nvPr/>
        </p:nvPicPr>
        <p:blipFill>
          <a:blip r:embed="rId4">
            <a:extLst>
              <a:ext uri="{28A0092B-C50C-407E-A947-70E740481C1C}">
                <a14:useLocalDpi xmlns:a14="http://schemas.microsoft.com/office/drawing/2010/main" val="0"/>
              </a:ext>
            </a:extLst>
          </a:blip>
          <a:srcRect b="6267"/>
          <a:stretch>
            <a:fillRect/>
          </a:stretch>
        </p:blipFill>
        <p:spPr bwMode="auto">
          <a:xfrm>
            <a:off x="2906518" y="0"/>
            <a:ext cx="2854346" cy="19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11" descr="fed_ex_casta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01701"/>
            <a:ext cx="2411413" cy="166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8831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64E8EF-839F-4D35-87DA-60A772279522}" type="slidenum">
              <a:rPr lang="en-GB" smtClean="0"/>
              <a:t>73</a:t>
            </a:fld>
            <a:endParaRPr lang="en-GB" dirty="0"/>
          </a:p>
        </p:txBody>
      </p:sp>
      <p:sp>
        <p:nvSpPr>
          <p:cNvPr id="3" name="Title 2"/>
          <p:cNvSpPr>
            <a:spLocks noGrp="1"/>
          </p:cNvSpPr>
          <p:nvPr>
            <p:ph type="title"/>
          </p:nvPr>
        </p:nvSpPr>
        <p:spPr>
          <a:xfrm>
            <a:off x="2051720" y="5301208"/>
            <a:ext cx="6512511" cy="1143000"/>
          </a:xfrm>
        </p:spPr>
        <p:txBody>
          <a:bodyPr/>
          <a:lstStyle/>
          <a:p>
            <a:r>
              <a:rPr lang="en-GB" dirty="0" smtClean="0"/>
              <a:t>Sponsorship</a:t>
            </a:r>
            <a:endParaRPr lang="en-GB" dirty="0"/>
          </a:p>
        </p:txBody>
      </p:sp>
      <p:sp>
        <p:nvSpPr>
          <p:cNvPr id="4" name="Content Placeholder 3"/>
          <p:cNvSpPr>
            <a:spLocks noGrp="1"/>
          </p:cNvSpPr>
          <p:nvPr>
            <p:ph sz="quarter" idx="13"/>
          </p:nvPr>
        </p:nvSpPr>
        <p:spPr>
          <a:xfrm>
            <a:off x="611560" y="260648"/>
            <a:ext cx="7632848" cy="4608512"/>
          </a:xfrm>
        </p:spPr>
        <p:txBody>
          <a:bodyPr>
            <a:noAutofit/>
          </a:bodyPr>
          <a:lstStyle/>
          <a:p>
            <a:r>
              <a:rPr lang="en-GB" sz="2000" dirty="0"/>
              <a:t>A company supports an event, activity or organisation by providing money or other resources that is of value to the sponsored event. This is usually in return for advertising space at the event or as part of the publicity for the event</a:t>
            </a:r>
            <a:r>
              <a:rPr lang="en-GB" sz="2000" dirty="0" smtClean="0"/>
              <a:t>.</a:t>
            </a:r>
          </a:p>
          <a:p>
            <a:pPr marL="45720" indent="0">
              <a:buNone/>
            </a:pPr>
            <a:endParaRPr lang="en-GB" sz="2000" dirty="0" smtClean="0"/>
          </a:p>
          <a:p>
            <a:pPr marL="45720" indent="0">
              <a:buNone/>
            </a:pPr>
            <a:r>
              <a:rPr lang="en-GB" sz="2400" dirty="0" smtClean="0"/>
              <a:t>Benefits</a:t>
            </a:r>
          </a:p>
          <a:p>
            <a:pPr marL="45720" indent="0">
              <a:buNone/>
            </a:pPr>
            <a:endParaRPr lang="en-GB" sz="2000" dirty="0"/>
          </a:p>
          <a:p>
            <a:pPr lvl="0"/>
            <a:r>
              <a:rPr lang="en-GB" sz="2000" dirty="0"/>
              <a:t>improve public </a:t>
            </a:r>
            <a:r>
              <a:rPr lang="en-GB" sz="2000" dirty="0" smtClean="0"/>
              <a:t>image</a:t>
            </a:r>
            <a:endParaRPr lang="en-GB" sz="2000" dirty="0"/>
          </a:p>
          <a:p>
            <a:pPr lvl="0"/>
            <a:r>
              <a:rPr lang="en-GB" sz="2000" dirty="0"/>
              <a:t>logo displayed on shirts, cars, hoardings, providing a means of catching potential customers’ attention/name  will be seen, </a:t>
            </a:r>
            <a:r>
              <a:rPr lang="en-GB" sz="2000" dirty="0" smtClean="0"/>
              <a:t>promoted</a:t>
            </a:r>
            <a:endParaRPr lang="en-GB" sz="2000" dirty="0"/>
          </a:p>
          <a:p>
            <a:pPr lvl="0"/>
            <a:r>
              <a:rPr lang="en-GB" sz="2000" dirty="0"/>
              <a:t>associated products possible e.g. Vodafone Red mobile phones – association with Man </a:t>
            </a:r>
            <a:r>
              <a:rPr lang="en-GB" sz="2000" dirty="0" smtClean="0"/>
              <a:t>United</a:t>
            </a:r>
            <a:endParaRPr lang="en-GB" sz="2000" dirty="0"/>
          </a:p>
          <a:p>
            <a:pPr lvl="0"/>
            <a:r>
              <a:rPr lang="en-GB" sz="2000" dirty="0"/>
              <a:t>TV coverage of sport enhances exposure to a massive audience</a:t>
            </a:r>
          </a:p>
          <a:p>
            <a:endParaRPr lang="en-GB" sz="2000" dirty="0"/>
          </a:p>
        </p:txBody>
      </p:sp>
    </p:spTree>
    <p:extLst>
      <p:ext uri="{BB962C8B-B14F-4D97-AF65-F5344CB8AC3E}">
        <p14:creationId xmlns:p14="http://schemas.microsoft.com/office/powerpoint/2010/main" val="31585816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301208"/>
            <a:ext cx="6512511" cy="1143000"/>
          </a:xfrm>
        </p:spPr>
        <p:txBody>
          <a:bodyPr/>
          <a:lstStyle/>
          <a:p>
            <a:r>
              <a:rPr lang="en-GB" dirty="0" smtClean="0"/>
              <a:t>Online Advertising</a:t>
            </a:r>
            <a:endParaRPr lang="en-GB" dirty="0"/>
          </a:p>
        </p:txBody>
      </p:sp>
      <p:sp>
        <p:nvSpPr>
          <p:cNvPr id="3" name="Content Placeholder 2"/>
          <p:cNvSpPr>
            <a:spLocks noGrp="1"/>
          </p:cNvSpPr>
          <p:nvPr>
            <p:ph sz="quarter" idx="13"/>
          </p:nvPr>
        </p:nvSpPr>
        <p:spPr>
          <a:xfrm>
            <a:off x="755576" y="731520"/>
            <a:ext cx="7776864" cy="4425672"/>
          </a:xfrm>
        </p:spPr>
        <p:txBody>
          <a:bodyPr>
            <a:normAutofit/>
          </a:bodyPr>
          <a:lstStyle/>
          <a:p>
            <a:r>
              <a:rPr lang="en-GB" dirty="0" smtClean="0"/>
              <a:t>Predominant method of communication for the majority.</a:t>
            </a:r>
          </a:p>
          <a:p>
            <a:r>
              <a:rPr lang="en-GB" dirty="0" smtClean="0"/>
              <a:t>Internet advertising offers value for money for companies.</a:t>
            </a:r>
          </a:p>
          <a:p>
            <a:r>
              <a:rPr lang="en-GB" dirty="0" smtClean="0"/>
              <a:t>Types:</a:t>
            </a:r>
          </a:p>
          <a:p>
            <a:pPr lvl="1"/>
            <a:r>
              <a:rPr lang="en-GB" dirty="0"/>
              <a:t>e</a:t>
            </a:r>
            <a:r>
              <a:rPr lang="en-GB" dirty="0" smtClean="0"/>
              <a:t>mail</a:t>
            </a:r>
          </a:p>
          <a:p>
            <a:pPr lvl="1"/>
            <a:r>
              <a:rPr lang="en-GB" dirty="0" smtClean="0"/>
              <a:t>search engine</a:t>
            </a:r>
          </a:p>
          <a:p>
            <a:pPr lvl="1"/>
            <a:r>
              <a:rPr lang="en-GB" dirty="0" smtClean="0"/>
              <a:t>social media</a:t>
            </a:r>
          </a:p>
          <a:p>
            <a:pPr lvl="1"/>
            <a:r>
              <a:rPr lang="en-GB" dirty="0" smtClean="0"/>
              <a:t>pop ups</a:t>
            </a:r>
          </a:p>
          <a:p>
            <a:r>
              <a:rPr lang="en-GB" dirty="0"/>
              <a:t>A</a:t>
            </a:r>
            <a:r>
              <a:rPr lang="en-GB" dirty="0" smtClean="0"/>
              <a:t>dvertisers </a:t>
            </a:r>
            <a:r>
              <a:rPr lang="en-GB" dirty="0"/>
              <a:t>often use cookies which identify a specific computer and the browsing history of the </a:t>
            </a:r>
            <a:r>
              <a:rPr lang="en-GB" dirty="0" smtClean="0"/>
              <a:t>user.</a:t>
            </a:r>
          </a:p>
          <a:p>
            <a:pPr lvl="1"/>
            <a:r>
              <a:rPr lang="en-GB" dirty="0" smtClean="0"/>
              <a:t>They can deliver </a:t>
            </a:r>
            <a:r>
              <a:rPr lang="en-GB" dirty="0"/>
              <a:t>targeted advertising, customised to an individual’s interests and </a:t>
            </a:r>
            <a:r>
              <a:rPr lang="en-GB" dirty="0" smtClean="0"/>
              <a:t>tastes.</a:t>
            </a:r>
            <a:endParaRPr lang="en-GB" dirty="0"/>
          </a:p>
        </p:txBody>
      </p:sp>
    </p:spTree>
    <p:extLst>
      <p:ext uri="{BB962C8B-B14F-4D97-AF65-F5344CB8AC3E}">
        <p14:creationId xmlns:p14="http://schemas.microsoft.com/office/powerpoint/2010/main" val="10940954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301208"/>
            <a:ext cx="6512511" cy="1143000"/>
          </a:xfrm>
        </p:spPr>
        <p:txBody>
          <a:bodyPr/>
          <a:lstStyle/>
          <a:p>
            <a:r>
              <a:rPr lang="en-GB" dirty="0" smtClean="0"/>
              <a:t>Viral Marketing</a:t>
            </a:r>
            <a:endParaRPr lang="en-GB" dirty="0"/>
          </a:p>
        </p:txBody>
      </p:sp>
      <p:sp>
        <p:nvSpPr>
          <p:cNvPr id="3" name="Content Placeholder 2"/>
          <p:cNvSpPr>
            <a:spLocks noGrp="1"/>
          </p:cNvSpPr>
          <p:nvPr>
            <p:ph sz="quarter" idx="13"/>
          </p:nvPr>
        </p:nvSpPr>
        <p:spPr>
          <a:xfrm>
            <a:off x="755576" y="731520"/>
            <a:ext cx="7776864" cy="4425672"/>
          </a:xfrm>
        </p:spPr>
        <p:txBody>
          <a:bodyPr>
            <a:normAutofit/>
          </a:bodyPr>
          <a:lstStyle/>
          <a:p>
            <a:r>
              <a:rPr lang="en-GB" dirty="0"/>
              <a:t>V</a:t>
            </a:r>
            <a:r>
              <a:rPr lang="en-GB" dirty="0" smtClean="0"/>
              <a:t>ery </a:t>
            </a:r>
            <a:r>
              <a:rPr lang="en-GB" dirty="0"/>
              <a:t>effective and inexpensive way of generating lots of interest in a </a:t>
            </a:r>
            <a:r>
              <a:rPr lang="en-GB" dirty="0" smtClean="0"/>
              <a:t>business.</a:t>
            </a:r>
          </a:p>
          <a:p>
            <a:pPr marL="45720" indent="0">
              <a:buNone/>
            </a:pPr>
            <a:endParaRPr lang="en-GB" dirty="0" smtClean="0"/>
          </a:p>
          <a:p>
            <a:r>
              <a:rPr lang="en-GB" dirty="0"/>
              <a:t>This is the electronic equivalent of word of mouth</a:t>
            </a:r>
            <a:r>
              <a:rPr lang="en-GB" dirty="0" smtClean="0"/>
              <a:t>.</a:t>
            </a:r>
          </a:p>
          <a:p>
            <a:pPr lvl="1"/>
            <a:r>
              <a:rPr lang="en-GB" dirty="0"/>
              <a:t>one person sees the information and forwards it to 10 </a:t>
            </a:r>
            <a:r>
              <a:rPr lang="en-GB" dirty="0" smtClean="0"/>
              <a:t>people and </a:t>
            </a:r>
            <a:r>
              <a:rPr lang="en-GB" dirty="0"/>
              <a:t>so on</a:t>
            </a:r>
          </a:p>
          <a:p>
            <a:pPr lvl="1"/>
            <a:endParaRPr lang="en-GB" dirty="0"/>
          </a:p>
        </p:txBody>
      </p:sp>
    </p:spTree>
    <p:extLst>
      <p:ext uri="{BB962C8B-B14F-4D97-AF65-F5344CB8AC3E}">
        <p14:creationId xmlns:p14="http://schemas.microsoft.com/office/powerpoint/2010/main" val="25966427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67744" y="5301208"/>
            <a:ext cx="6512511" cy="1143000"/>
          </a:xfrm>
        </p:spPr>
        <p:txBody>
          <a:bodyPr/>
          <a:lstStyle/>
          <a:p>
            <a:pPr eaLnBrk="1" hangingPunct="1"/>
            <a:r>
              <a:rPr lang="en-GB" dirty="0" smtClean="0"/>
              <a:t>Advertising Media</a:t>
            </a:r>
          </a:p>
        </p:txBody>
      </p:sp>
      <p:sp>
        <p:nvSpPr>
          <p:cNvPr id="114691" name="Rectangle 3"/>
          <p:cNvSpPr>
            <a:spLocks noGrp="1" noChangeArrowheads="1"/>
          </p:cNvSpPr>
          <p:nvPr>
            <p:ph type="body" idx="4294967295"/>
          </p:nvPr>
        </p:nvSpPr>
        <p:spPr>
          <a:xfrm>
            <a:off x="395536" y="404664"/>
            <a:ext cx="7772400" cy="4114800"/>
          </a:xfrm>
          <a:prstGeom prst="rect">
            <a:avLst/>
          </a:prstGeom>
        </p:spPr>
        <p:txBody>
          <a:bodyPr/>
          <a:lstStyle/>
          <a:p>
            <a:pPr eaLnBrk="1" hangingPunct="1"/>
            <a:r>
              <a:rPr lang="en-GB" sz="2800" dirty="0" smtClean="0"/>
              <a:t>Products aimed at the whole market are usually advertised during very popular TV programmes </a:t>
            </a:r>
            <a:r>
              <a:rPr lang="en-GB" sz="2800" dirty="0" err="1" smtClean="0"/>
              <a:t>eg</a:t>
            </a:r>
            <a:r>
              <a:rPr lang="en-GB" sz="2800" dirty="0" smtClean="0"/>
              <a:t> Coronation Street</a:t>
            </a:r>
          </a:p>
          <a:p>
            <a:pPr eaLnBrk="1" hangingPunct="1"/>
            <a:endParaRPr lang="en-GB" sz="2800" dirty="0" smtClean="0"/>
          </a:p>
          <a:p>
            <a:pPr eaLnBrk="1" hangingPunct="1"/>
            <a:r>
              <a:rPr lang="en-GB" sz="2800" dirty="0" smtClean="0"/>
              <a:t>3 main types of advertising media:</a:t>
            </a:r>
          </a:p>
          <a:p>
            <a:pPr lvl="1" eaLnBrk="1" hangingPunct="1"/>
            <a:r>
              <a:rPr lang="en-GB" sz="2400" dirty="0" smtClean="0"/>
              <a:t>Print</a:t>
            </a:r>
          </a:p>
          <a:p>
            <a:pPr lvl="1" eaLnBrk="1" hangingPunct="1"/>
            <a:r>
              <a:rPr lang="en-GB" sz="2400" dirty="0" smtClean="0"/>
              <a:t>Broadcast</a:t>
            </a:r>
          </a:p>
          <a:p>
            <a:pPr lvl="1" eaLnBrk="1" hangingPunct="1"/>
            <a:r>
              <a:rPr lang="en-GB" sz="2400" dirty="0" smtClean="0"/>
              <a:t>Outdoor</a:t>
            </a:r>
          </a:p>
        </p:txBody>
      </p:sp>
      <p:pic>
        <p:nvPicPr>
          <p:cNvPr id="114692" name="Picture 5" descr="billboard_night_415x2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924944"/>
            <a:ext cx="33480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7" descr="newspap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304" y="1"/>
            <a:ext cx="1835696" cy="2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9" descr="broadc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941887"/>
            <a:ext cx="14954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318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67544" y="5373216"/>
            <a:ext cx="8456727" cy="1143000"/>
          </a:xfrm>
        </p:spPr>
        <p:txBody>
          <a:bodyPr/>
          <a:lstStyle/>
          <a:p>
            <a:pPr eaLnBrk="1" hangingPunct="1"/>
            <a:r>
              <a:rPr lang="en-GB" dirty="0" smtClean="0"/>
              <a:t>Promotions </a:t>
            </a:r>
            <a:r>
              <a:rPr lang="en-GB" dirty="0" smtClean="0">
                <a:solidFill>
                  <a:srgbClr val="009900"/>
                </a:solidFill>
              </a:rPr>
              <a:t>into-the-pipeline</a:t>
            </a:r>
          </a:p>
        </p:txBody>
      </p:sp>
      <p:sp>
        <p:nvSpPr>
          <p:cNvPr id="120835" name="Rectangle 3"/>
          <p:cNvSpPr>
            <a:spLocks noGrp="1" noChangeArrowheads="1"/>
          </p:cNvSpPr>
          <p:nvPr>
            <p:ph type="body" idx="4294967295"/>
          </p:nvPr>
        </p:nvSpPr>
        <p:spPr>
          <a:xfrm>
            <a:off x="323850" y="332656"/>
            <a:ext cx="7772400" cy="4114800"/>
          </a:xfrm>
          <a:prstGeom prst="rect">
            <a:avLst/>
          </a:prstGeom>
        </p:spPr>
        <p:txBody>
          <a:bodyPr/>
          <a:lstStyle/>
          <a:p>
            <a:pPr eaLnBrk="1" hangingPunct="1"/>
            <a:r>
              <a:rPr lang="en-GB" sz="3200" dirty="0" smtClean="0"/>
              <a:t>Dealer Loaders </a:t>
            </a:r>
            <a:r>
              <a:rPr lang="en-GB" sz="2400" dirty="0" smtClean="0">
                <a:solidFill>
                  <a:srgbClr val="009900"/>
                </a:solidFill>
              </a:rPr>
              <a:t>(6 cases for 5)</a:t>
            </a:r>
          </a:p>
          <a:p>
            <a:pPr eaLnBrk="1" hangingPunct="1"/>
            <a:r>
              <a:rPr lang="en-GB" sz="3200" dirty="0" smtClean="0"/>
              <a:t>Point-of-Sale Displays </a:t>
            </a:r>
            <a:r>
              <a:rPr lang="en-GB" sz="2400" dirty="0" smtClean="0">
                <a:solidFill>
                  <a:srgbClr val="009900"/>
                </a:solidFill>
              </a:rPr>
              <a:t>(Real Deals/JML)</a:t>
            </a:r>
          </a:p>
          <a:p>
            <a:pPr eaLnBrk="1" hangingPunct="1"/>
            <a:r>
              <a:rPr lang="en-GB" sz="3200" dirty="0" smtClean="0"/>
              <a:t>Dealer Competitions</a:t>
            </a:r>
          </a:p>
          <a:p>
            <a:pPr eaLnBrk="1" hangingPunct="1"/>
            <a:r>
              <a:rPr lang="en-GB" sz="3200" dirty="0" smtClean="0"/>
              <a:t>Staff Training </a:t>
            </a:r>
            <a:r>
              <a:rPr lang="en-GB" sz="2400" dirty="0" smtClean="0">
                <a:solidFill>
                  <a:srgbClr val="009900"/>
                </a:solidFill>
              </a:rPr>
              <a:t>(deal more effectively with customers)</a:t>
            </a:r>
          </a:p>
          <a:p>
            <a:pPr eaLnBrk="1" hangingPunct="1"/>
            <a:r>
              <a:rPr lang="en-GB" sz="3200" dirty="0" smtClean="0"/>
              <a:t>Sale or Return </a:t>
            </a:r>
            <a:r>
              <a:rPr lang="en-GB" sz="2400" dirty="0" smtClean="0">
                <a:solidFill>
                  <a:srgbClr val="009900"/>
                </a:solidFill>
              </a:rPr>
              <a:t>(newspapers/sandwiches)</a:t>
            </a:r>
          </a:p>
          <a:p>
            <a:pPr eaLnBrk="1" hangingPunct="1"/>
            <a:r>
              <a:rPr lang="en-GB" sz="3200" dirty="0" smtClean="0"/>
              <a:t>Extended Credit </a:t>
            </a:r>
            <a:r>
              <a:rPr lang="en-GB" sz="2400" dirty="0" smtClean="0">
                <a:solidFill>
                  <a:srgbClr val="009900"/>
                </a:solidFill>
              </a:rPr>
              <a:t>(possibly several months)</a:t>
            </a:r>
          </a:p>
          <a:p>
            <a:pPr eaLnBrk="1" hangingPunct="1"/>
            <a:endParaRPr lang="en-GB" sz="2400" dirty="0" smtClean="0">
              <a:solidFill>
                <a:srgbClr val="009900"/>
              </a:solidFill>
            </a:endParaRPr>
          </a:p>
        </p:txBody>
      </p:sp>
      <p:pic>
        <p:nvPicPr>
          <p:cNvPr id="120836" name="Picture 4" descr="realdeallogo2"/>
          <p:cNvPicPr>
            <a:picLocks noChangeAspect="1" noChangeArrowheads="1"/>
          </p:cNvPicPr>
          <p:nvPr/>
        </p:nvPicPr>
        <p:blipFill>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7373234" y="3497885"/>
            <a:ext cx="1547618" cy="151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6" descr="JML Hom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956" y="1412776"/>
            <a:ext cx="1501162" cy="151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8" descr="Menzi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128" y="-1"/>
            <a:ext cx="3413657" cy="112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154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550290" y="5445224"/>
            <a:ext cx="8492480" cy="1143000"/>
          </a:xfrm>
        </p:spPr>
        <p:txBody>
          <a:bodyPr/>
          <a:lstStyle/>
          <a:p>
            <a:pPr eaLnBrk="1" hangingPunct="1"/>
            <a:r>
              <a:rPr lang="en-GB" sz="4000" dirty="0" smtClean="0"/>
              <a:t>Promotions </a:t>
            </a:r>
            <a:r>
              <a:rPr lang="en-GB" sz="4000" dirty="0" smtClean="0">
                <a:solidFill>
                  <a:srgbClr val="FF00FF"/>
                </a:solidFill>
              </a:rPr>
              <a:t>out-of-the-pipeline</a:t>
            </a:r>
          </a:p>
        </p:txBody>
      </p:sp>
      <p:sp>
        <p:nvSpPr>
          <p:cNvPr id="121859" name="Rectangle 3"/>
          <p:cNvSpPr>
            <a:spLocks noGrp="1" noChangeArrowheads="1"/>
          </p:cNvSpPr>
          <p:nvPr>
            <p:ph type="body" idx="4294967295"/>
          </p:nvPr>
        </p:nvSpPr>
        <p:spPr>
          <a:xfrm>
            <a:off x="520306" y="568325"/>
            <a:ext cx="7772400" cy="4876800"/>
          </a:xfrm>
          <a:prstGeom prst="rect">
            <a:avLst/>
          </a:prstGeom>
        </p:spPr>
        <p:txBody>
          <a:bodyPr/>
          <a:lstStyle/>
          <a:p>
            <a:pPr eaLnBrk="1" hangingPunct="1">
              <a:lnSpc>
                <a:spcPct val="80000"/>
              </a:lnSpc>
            </a:pPr>
            <a:r>
              <a:rPr lang="en-GB" sz="2800" dirty="0" smtClean="0"/>
              <a:t>Free Samples/Trial Packs </a:t>
            </a:r>
            <a:r>
              <a:rPr lang="en-GB" sz="2000" dirty="0" smtClean="0">
                <a:solidFill>
                  <a:srgbClr val="FF00FF"/>
                </a:solidFill>
              </a:rPr>
              <a:t>(often on magazines)</a:t>
            </a:r>
          </a:p>
          <a:p>
            <a:pPr eaLnBrk="1" hangingPunct="1">
              <a:lnSpc>
                <a:spcPct val="80000"/>
              </a:lnSpc>
            </a:pPr>
            <a:r>
              <a:rPr lang="en-GB" sz="2800" dirty="0" smtClean="0"/>
              <a:t>Bonus Packs </a:t>
            </a:r>
            <a:r>
              <a:rPr lang="en-GB" sz="2000" dirty="0" smtClean="0">
                <a:solidFill>
                  <a:srgbClr val="FF00FF"/>
                </a:solidFill>
              </a:rPr>
              <a:t>(</a:t>
            </a:r>
            <a:r>
              <a:rPr lang="en-GB" sz="2000" dirty="0" err="1" smtClean="0">
                <a:solidFill>
                  <a:srgbClr val="FF00FF"/>
                </a:solidFill>
              </a:rPr>
              <a:t>eg</a:t>
            </a:r>
            <a:r>
              <a:rPr lang="en-GB" sz="2000" dirty="0" smtClean="0">
                <a:solidFill>
                  <a:srgbClr val="FF00FF"/>
                </a:solidFill>
              </a:rPr>
              <a:t> 50% free)</a:t>
            </a:r>
          </a:p>
          <a:p>
            <a:pPr eaLnBrk="1" hangingPunct="1">
              <a:lnSpc>
                <a:spcPct val="80000"/>
              </a:lnSpc>
            </a:pPr>
            <a:r>
              <a:rPr lang="en-GB" sz="2800" dirty="0" smtClean="0"/>
              <a:t>Free Offers </a:t>
            </a:r>
            <a:r>
              <a:rPr lang="en-GB" sz="2000" dirty="0" smtClean="0">
                <a:solidFill>
                  <a:srgbClr val="FF00FF"/>
                </a:solidFill>
              </a:rPr>
              <a:t>(50p off)</a:t>
            </a:r>
          </a:p>
          <a:p>
            <a:pPr eaLnBrk="1" hangingPunct="1">
              <a:lnSpc>
                <a:spcPct val="80000"/>
              </a:lnSpc>
            </a:pPr>
            <a:r>
              <a:rPr lang="en-GB" sz="2800" dirty="0" smtClean="0"/>
              <a:t>Buy one get another product free</a:t>
            </a:r>
          </a:p>
          <a:p>
            <a:pPr eaLnBrk="1" hangingPunct="1">
              <a:lnSpc>
                <a:spcPct val="80000"/>
              </a:lnSpc>
            </a:pPr>
            <a:r>
              <a:rPr lang="en-GB" sz="2800" dirty="0" smtClean="0"/>
              <a:t>Coupons/Vouchers </a:t>
            </a:r>
            <a:r>
              <a:rPr lang="en-GB" sz="2000" dirty="0" smtClean="0">
                <a:solidFill>
                  <a:srgbClr val="FF00FF"/>
                </a:solidFill>
              </a:rPr>
              <a:t>(possibly for next purchase)</a:t>
            </a:r>
          </a:p>
          <a:p>
            <a:pPr eaLnBrk="1" hangingPunct="1">
              <a:lnSpc>
                <a:spcPct val="80000"/>
              </a:lnSpc>
            </a:pPr>
            <a:r>
              <a:rPr lang="en-GB" sz="2800" dirty="0" smtClean="0"/>
              <a:t>Credit Facilities </a:t>
            </a:r>
            <a:r>
              <a:rPr lang="en-GB" sz="2000" dirty="0" smtClean="0">
                <a:solidFill>
                  <a:srgbClr val="FF00FF"/>
                </a:solidFill>
              </a:rPr>
              <a:t>(possibly 0% for 6 months)</a:t>
            </a:r>
          </a:p>
          <a:p>
            <a:pPr eaLnBrk="1" hangingPunct="1">
              <a:lnSpc>
                <a:spcPct val="80000"/>
              </a:lnSpc>
            </a:pPr>
            <a:r>
              <a:rPr lang="en-GB" sz="2800" dirty="0" smtClean="0"/>
              <a:t>Tastings/Demonstrations </a:t>
            </a:r>
            <a:r>
              <a:rPr lang="en-GB" sz="2000" dirty="0" smtClean="0">
                <a:solidFill>
                  <a:srgbClr val="FF00FF"/>
                </a:solidFill>
              </a:rPr>
              <a:t>(test drives)</a:t>
            </a:r>
          </a:p>
          <a:p>
            <a:pPr eaLnBrk="1" hangingPunct="1">
              <a:lnSpc>
                <a:spcPct val="80000"/>
              </a:lnSpc>
            </a:pPr>
            <a:r>
              <a:rPr lang="en-GB" sz="2800" dirty="0" smtClean="0"/>
              <a:t>Competitions </a:t>
            </a:r>
            <a:r>
              <a:rPr lang="en-GB" sz="2000" dirty="0" smtClean="0">
                <a:solidFill>
                  <a:srgbClr val="FF00FF"/>
                </a:solidFill>
              </a:rPr>
              <a:t>(scratch cards especially in newspapers)</a:t>
            </a:r>
          </a:p>
          <a:p>
            <a:pPr eaLnBrk="1" hangingPunct="1">
              <a:lnSpc>
                <a:spcPct val="80000"/>
              </a:lnSpc>
            </a:pPr>
            <a:r>
              <a:rPr lang="en-GB" sz="2800" dirty="0" smtClean="0"/>
              <a:t>BOGOF!</a:t>
            </a:r>
          </a:p>
          <a:p>
            <a:pPr eaLnBrk="1" hangingPunct="1">
              <a:lnSpc>
                <a:spcPct val="80000"/>
              </a:lnSpc>
            </a:pPr>
            <a:r>
              <a:rPr lang="en-GB" sz="2800" dirty="0" smtClean="0"/>
              <a:t>Merchandising</a:t>
            </a:r>
          </a:p>
        </p:txBody>
      </p:sp>
      <p:pic>
        <p:nvPicPr>
          <p:cNvPr id="121860" name="Picture 7" descr="bog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757" y="4077072"/>
            <a:ext cx="1184912" cy="13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8" descr="3fo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0725" y="33505"/>
            <a:ext cx="1863275" cy="103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9" descr="10_off_mob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049" y="1916832"/>
            <a:ext cx="1574566" cy="149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799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67744" y="5301208"/>
            <a:ext cx="6512511" cy="1143000"/>
          </a:xfrm>
        </p:spPr>
        <p:txBody>
          <a:bodyPr/>
          <a:lstStyle/>
          <a:p>
            <a:pPr eaLnBrk="1" hangingPunct="1"/>
            <a:r>
              <a:rPr lang="en-GB" dirty="0" smtClean="0"/>
              <a:t>Public Relations</a:t>
            </a:r>
          </a:p>
        </p:txBody>
      </p:sp>
      <p:sp>
        <p:nvSpPr>
          <p:cNvPr id="122883" name="Rectangle 3"/>
          <p:cNvSpPr>
            <a:spLocks noGrp="1" noChangeArrowheads="1"/>
          </p:cNvSpPr>
          <p:nvPr>
            <p:ph type="body" idx="4294967295"/>
          </p:nvPr>
        </p:nvSpPr>
        <p:spPr>
          <a:xfrm>
            <a:off x="467544" y="548680"/>
            <a:ext cx="7772400" cy="4876800"/>
          </a:xfrm>
          <a:prstGeom prst="rect">
            <a:avLst/>
          </a:prstGeom>
        </p:spPr>
        <p:txBody>
          <a:bodyPr>
            <a:normAutofit lnSpcReduction="10000"/>
          </a:bodyPr>
          <a:lstStyle/>
          <a:p>
            <a:pPr eaLnBrk="1" hangingPunct="1">
              <a:lnSpc>
                <a:spcPct val="80000"/>
              </a:lnSpc>
            </a:pPr>
            <a:r>
              <a:rPr lang="en-GB" sz="2400" b="1" dirty="0" smtClean="0"/>
              <a:t>Communication with:</a:t>
            </a:r>
          </a:p>
          <a:p>
            <a:pPr lvl="1" eaLnBrk="1" hangingPunct="1">
              <a:lnSpc>
                <a:spcPct val="80000"/>
              </a:lnSpc>
            </a:pPr>
            <a:r>
              <a:rPr lang="en-GB" dirty="0" smtClean="0"/>
              <a:t>Public</a:t>
            </a:r>
          </a:p>
          <a:p>
            <a:pPr lvl="1" eaLnBrk="1" hangingPunct="1">
              <a:lnSpc>
                <a:spcPct val="80000"/>
              </a:lnSpc>
            </a:pPr>
            <a:r>
              <a:rPr lang="en-GB" dirty="0" smtClean="0"/>
              <a:t>Press</a:t>
            </a:r>
          </a:p>
          <a:p>
            <a:pPr lvl="1" eaLnBrk="1" hangingPunct="1">
              <a:lnSpc>
                <a:spcPct val="80000"/>
              </a:lnSpc>
            </a:pPr>
            <a:r>
              <a:rPr lang="en-GB" dirty="0" smtClean="0"/>
              <a:t>Government</a:t>
            </a:r>
          </a:p>
          <a:p>
            <a:pPr lvl="1" eaLnBrk="1" hangingPunct="1">
              <a:lnSpc>
                <a:spcPct val="80000"/>
              </a:lnSpc>
            </a:pPr>
            <a:r>
              <a:rPr lang="en-GB" dirty="0" smtClean="0"/>
              <a:t>Shareholders</a:t>
            </a:r>
          </a:p>
          <a:p>
            <a:pPr lvl="1" eaLnBrk="1" hangingPunct="1">
              <a:lnSpc>
                <a:spcPct val="80000"/>
              </a:lnSpc>
            </a:pPr>
            <a:endParaRPr lang="en-GB" dirty="0" smtClean="0"/>
          </a:p>
          <a:p>
            <a:pPr eaLnBrk="1" hangingPunct="1">
              <a:lnSpc>
                <a:spcPct val="80000"/>
              </a:lnSpc>
            </a:pPr>
            <a:r>
              <a:rPr lang="en-GB" sz="2400" b="1" dirty="0" smtClean="0"/>
              <a:t>Planned to enhance the organisation's image</a:t>
            </a:r>
          </a:p>
          <a:p>
            <a:pPr eaLnBrk="1" hangingPunct="1">
              <a:lnSpc>
                <a:spcPct val="80000"/>
              </a:lnSpc>
            </a:pPr>
            <a:endParaRPr lang="en-GB" sz="2400" b="1" dirty="0" smtClean="0"/>
          </a:p>
          <a:p>
            <a:pPr eaLnBrk="1" hangingPunct="1">
              <a:lnSpc>
                <a:spcPct val="80000"/>
              </a:lnSpc>
            </a:pPr>
            <a:r>
              <a:rPr lang="en-GB" sz="2400" b="1" dirty="0" smtClean="0"/>
              <a:t>Role includes:</a:t>
            </a:r>
          </a:p>
          <a:p>
            <a:pPr lvl="1" eaLnBrk="1" hangingPunct="1">
              <a:lnSpc>
                <a:spcPct val="80000"/>
              </a:lnSpc>
            </a:pPr>
            <a:r>
              <a:rPr lang="en-GB" dirty="0" smtClean="0"/>
              <a:t>Press statements</a:t>
            </a:r>
          </a:p>
          <a:p>
            <a:pPr lvl="1" eaLnBrk="1" hangingPunct="1">
              <a:lnSpc>
                <a:spcPct val="80000"/>
              </a:lnSpc>
            </a:pPr>
            <a:r>
              <a:rPr lang="en-GB" dirty="0" smtClean="0"/>
              <a:t>Charitable donations</a:t>
            </a:r>
          </a:p>
          <a:p>
            <a:pPr lvl="1" eaLnBrk="1" hangingPunct="1">
              <a:lnSpc>
                <a:spcPct val="80000"/>
              </a:lnSpc>
            </a:pPr>
            <a:r>
              <a:rPr lang="en-GB" dirty="0" smtClean="0"/>
              <a:t>Sponsorship</a:t>
            </a:r>
          </a:p>
          <a:p>
            <a:pPr lvl="1" eaLnBrk="1" hangingPunct="1">
              <a:lnSpc>
                <a:spcPct val="80000"/>
              </a:lnSpc>
            </a:pPr>
            <a:r>
              <a:rPr lang="en-GB" dirty="0" smtClean="0"/>
              <a:t>Product endorsement</a:t>
            </a:r>
          </a:p>
          <a:p>
            <a:pPr lvl="1" eaLnBrk="1" hangingPunct="1">
              <a:lnSpc>
                <a:spcPct val="80000"/>
              </a:lnSpc>
            </a:pPr>
            <a:r>
              <a:rPr lang="en-GB" dirty="0" smtClean="0"/>
              <a:t>Customer care</a:t>
            </a:r>
          </a:p>
        </p:txBody>
      </p:sp>
      <p:pic>
        <p:nvPicPr>
          <p:cNvPr id="122884" name="Picture 5" descr="mediaproptions_medium"/>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80113" y="-1"/>
            <a:ext cx="3563888" cy="26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33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75656" y="5373216"/>
            <a:ext cx="7262192" cy="1143000"/>
          </a:xfrm>
        </p:spPr>
        <p:txBody>
          <a:bodyPr/>
          <a:lstStyle/>
          <a:p>
            <a:pPr eaLnBrk="1" hangingPunct="1"/>
            <a:r>
              <a:rPr lang="en-GB" dirty="0" smtClean="0"/>
              <a:t>Why Market Research?</a:t>
            </a:r>
          </a:p>
        </p:txBody>
      </p:sp>
      <p:sp>
        <p:nvSpPr>
          <p:cNvPr id="41987" name="Rectangle 3"/>
          <p:cNvSpPr>
            <a:spLocks noGrp="1" noChangeArrowheads="1"/>
          </p:cNvSpPr>
          <p:nvPr>
            <p:ph type="body" idx="4294967295"/>
          </p:nvPr>
        </p:nvSpPr>
        <p:spPr>
          <a:xfrm>
            <a:off x="683568" y="404664"/>
            <a:ext cx="7772400" cy="4114800"/>
          </a:xfrm>
          <a:prstGeom prst="rect">
            <a:avLst/>
          </a:prstGeom>
        </p:spPr>
        <p:txBody>
          <a:bodyPr>
            <a:normAutofit fontScale="92500" lnSpcReduction="10000"/>
          </a:bodyPr>
          <a:lstStyle/>
          <a:p>
            <a:pPr eaLnBrk="1" hangingPunct="1">
              <a:lnSpc>
                <a:spcPct val="80000"/>
              </a:lnSpc>
            </a:pPr>
            <a:r>
              <a:rPr lang="en-GB" sz="2600" dirty="0" smtClean="0"/>
              <a:t>To </a:t>
            </a:r>
            <a:r>
              <a:rPr lang="en-GB" sz="2600" b="1" dirty="0" smtClean="0"/>
              <a:t>anticipate changes</a:t>
            </a:r>
            <a:r>
              <a:rPr lang="en-GB" sz="2600" dirty="0" smtClean="0"/>
              <a:t> in customer tastes</a:t>
            </a:r>
          </a:p>
          <a:p>
            <a:pPr eaLnBrk="1" hangingPunct="1">
              <a:lnSpc>
                <a:spcPct val="80000"/>
              </a:lnSpc>
            </a:pPr>
            <a:endParaRPr lang="en-GB" sz="2600" dirty="0" smtClean="0"/>
          </a:p>
          <a:p>
            <a:pPr eaLnBrk="1" hangingPunct="1">
              <a:lnSpc>
                <a:spcPct val="80000"/>
              </a:lnSpc>
            </a:pPr>
            <a:r>
              <a:rPr lang="en-GB" sz="2600" dirty="0" smtClean="0"/>
              <a:t>Keep </a:t>
            </a:r>
            <a:r>
              <a:rPr lang="en-GB" sz="2600" b="1" dirty="0" smtClean="0"/>
              <a:t>ahead of competition</a:t>
            </a:r>
          </a:p>
          <a:p>
            <a:pPr eaLnBrk="1" hangingPunct="1">
              <a:lnSpc>
                <a:spcPct val="80000"/>
              </a:lnSpc>
            </a:pPr>
            <a:endParaRPr lang="en-GB" sz="2600" b="1" dirty="0" smtClean="0"/>
          </a:p>
          <a:p>
            <a:pPr eaLnBrk="1" hangingPunct="1">
              <a:lnSpc>
                <a:spcPct val="80000"/>
              </a:lnSpc>
            </a:pPr>
            <a:r>
              <a:rPr lang="en-GB" sz="2600" dirty="0" smtClean="0"/>
              <a:t>Meeting </a:t>
            </a:r>
            <a:r>
              <a:rPr lang="en-GB" sz="2600" b="1" dirty="0" smtClean="0"/>
              <a:t>customer needs</a:t>
            </a:r>
          </a:p>
          <a:p>
            <a:pPr eaLnBrk="1" hangingPunct="1">
              <a:lnSpc>
                <a:spcPct val="80000"/>
              </a:lnSpc>
            </a:pPr>
            <a:endParaRPr lang="en-GB" sz="2600" b="1" dirty="0" smtClean="0"/>
          </a:p>
          <a:p>
            <a:pPr eaLnBrk="1" hangingPunct="1">
              <a:lnSpc>
                <a:spcPct val="80000"/>
              </a:lnSpc>
            </a:pPr>
            <a:r>
              <a:rPr lang="en-GB" sz="2600" dirty="0" smtClean="0"/>
              <a:t>Correct </a:t>
            </a:r>
            <a:r>
              <a:rPr lang="en-GB" sz="2600" b="1" dirty="0" smtClean="0"/>
              <a:t>pricing</a:t>
            </a:r>
            <a:r>
              <a:rPr lang="en-GB" sz="2600" dirty="0" smtClean="0"/>
              <a:t> and </a:t>
            </a:r>
            <a:r>
              <a:rPr lang="en-GB" sz="2600" b="1" dirty="0" smtClean="0"/>
              <a:t>promotion</a:t>
            </a:r>
          </a:p>
          <a:p>
            <a:pPr eaLnBrk="1" hangingPunct="1">
              <a:lnSpc>
                <a:spcPct val="80000"/>
              </a:lnSpc>
            </a:pPr>
            <a:endParaRPr lang="en-GB" sz="2600" b="1" dirty="0" smtClean="0"/>
          </a:p>
          <a:p>
            <a:pPr eaLnBrk="1" hangingPunct="1">
              <a:lnSpc>
                <a:spcPct val="80000"/>
              </a:lnSpc>
            </a:pPr>
            <a:r>
              <a:rPr lang="en-GB" sz="2600" dirty="0" smtClean="0"/>
              <a:t>Correct </a:t>
            </a:r>
            <a:r>
              <a:rPr lang="en-GB" sz="2600" b="1" dirty="0" smtClean="0"/>
              <a:t>distribution chain</a:t>
            </a:r>
          </a:p>
          <a:p>
            <a:pPr eaLnBrk="1" hangingPunct="1">
              <a:lnSpc>
                <a:spcPct val="80000"/>
              </a:lnSpc>
            </a:pPr>
            <a:endParaRPr lang="en-GB" sz="2600" b="1" dirty="0" smtClean="0"/>
          </a:p>
          <a:p>
            <a:pPr eaLnBrk="1" hangingPunct="1">
              <a:lnSpc>
                <a:spcPct val="80000"/>
              </a:lnSpc>
            </a:pPr>
            <a:r>
              <a:rPr lang="en-GB" sz="2600" dirty="0" smtClean="0"/>
              <a:t>Attract </a:t>
            </a:r>
            <a:r>
              <a:rPr lang="en-GB" sz="2600" b="1" dirty="0" smtClean="0"/>
              <a:t>new market segments</a:t>
            </a:r>
          </a:p>
          <a:p>
            <a:pPr eaLnBrk="1" hangingPunct="1">
              <a:lnSpc>
                <a:spcPct val="80000"/>
              </a:lnSpc>
              <a:buFontTx/>
              <a:buNone/>
            </a:pPr>
            <a:endParaRPr lang="en-GB" sz="2600" dirty="0" smtClean="0"/>
          </a:p>
        </p:txBody>
      </p:sp>
      <p:sp>
        <p:nvSpPr>
          <p:cNvPr id="2" name="Slide Number Placeholder 1"/>
          <p:cNvSpPr>
            <a:spLocks noGrp="1"/>
          </p:cNvSpPr>
          <p:nvPr>
            <p:ph type="sldNum" sz="quarter" idx="12"/>
          </p:nvPr>
        </p:nvSpPr>
        <p:spPr/>
        <p:txBody>
          <a:bodyPr/>
          <a:lstStyle/>
          <a:p>
            <a:fld id="{DD64E8EF-839F-4D35-87DA-60A772279522}" type="slidenum">
              <a:rPr lang="en-GB" smtClean="0"/>
              <a:t>8</a:t>
            </a:fld>
            <a:endParaRPr lang="en-GB" dirty="0"/>
          </a:p>
        </p:txBody>
      </p:sp>
      <p:pic>
        <p:nvPicPr>
          <p:cNvPr id="10242" name="Picture 2" descr="http://onlinesurvey.surveyshack.com/Portals/16480/images/marketresearch.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96136" y="1484784"/>
            <a:ext cx="2857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391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345366" y="5229200"/>
            <a:ext cx="6512511" cy="1143000"/>
          </a:xfrm>
        </p:spPr>
        <p:txBody>
          <a:bodyPr/>
          <a:lstStyle/>
          <a:p>
            <a:pPr eaLnBrk="1" hangingPunct="1"/>
            <a:r>
              <a:rPr lang="en-GB" dirty="0" smtClean="0"/>
              <a:t>Publicity</a:t>
            </a:r>
          </a:p>
        </p:txBody>
      </p:sp>
      <p:sp>
        <p:nvSpPr>
          <p:cNvPr id="123907" name="Rectangle 3"/>
          <p:cNvSpPr>
            <a:spLocks noGrp="1" noChangeArrowheads="1"/>
          </p:cNvSpPr>
          <p:nvPr>
            <p:ph type="body" idx="4294967295"/>
          </p:nvPr>
        </p:nvSpPr>
        <p:spPr>
          <a:xfrm>
            <a:off x="395536" y="548680"/>
            <a:ext cx="7772400" cy="4114800"/>
          </a:xfrm>
          <a:prstGeom prst="rect">
            <a:avLst/>
          </a:prstGeom>
        </p:spPr>
        <p:txBody>
          <a:bodyPr>
            <a:normAutofit lnSpcReduction="10000"/>
          </a:bodyPr>
          <a:lstStyle/>
          <a:p>
            <a:pPr eaLnBrk="1" hangingPunct="1">
              <a:lnSpc>
                <a:spcPct val="90000"/>
              </a:lnSpc>
            </a:pPr>
            <a:r>
              <a:rPr lang="en-GB" sz="2800" b="1" dirty="0" smtClean="0"/>
              <a:t>Public Relations = time and money</a:t>
            </a:r>
          </a:p>
          <a:p>
            <a:pPr eaLnBrk="1" hangingPunct="1">
              <a:lnSpc>
                <a:spcPct val="90000"/>
              </a:lnSpc>
            </a:pPr>
            <a:endParaRPr lang="en-GB" sz="2800" dirty="0" smtClean="0"/>
          </a:p>
          <a:p>
            <a:pPr eaLnBrk="1" hangingPunct="1">
              <a:lnSpc>
                <a:spcPct val="90000"/>
              </a:lnSpc>
            </a:pPr>
            <a:r>
              <a:rPr lang="en-GB" sz="2800" b="1" dirty="0" smtClean="0"/>
              <a:t>Publicity can be free</a:t>
            </a:r>
            <a:r>
              <a:rPr lang="en-GB" sz="2800" dirty="0" smtClean="0"/>
              <a:t> </a:t>
            </a:r>
            <a:r>
              <a:rPr lang="en-GB" sz="2800" dirty="0" err="1" smtClean="0"/>
              <a:t>eg</a:t>
            </a:r>
            <a:r>
              <a:rPr lang="en-GB" sz="2800" dirty="0" smtClean="0"/>
              <a:t> news broadcasts/magazine articles</a:t>
            </a:r>
          </a:p>
          <a:p>
            <a:pPr eaLnBrk="1" hangingPunct="1">
              <a:lnSpc>
                <a:spcPct val="90000"/>
              </a:lnSpc>
            </a:pPr>
            <a:endParaRPr lang="en-GB" sz="2800" dirty="0" smtClean="0"/>
          </a:p>
          <a:p>
            <a:pPr eaLnBrk="1" hangingPunct="1">
              <a:lnSpc>
                <a:spcPct val="90000"/>
              </a:lnSpc>
            </a:pPr>
            <a:r>
              <a:rPr lang="en-GB" sz="2800" b="1" dirty="0" smtClean="0"/>
              <a:t>Danger of bad publicity:</a:t>
            </a:r>
          </a:p>
          <a:p>
            <a:pPr lvl="1" eaLnBrk="1" hangingPunct="1">
              <a:lnSpc>
                <a:spcPct val="90000"/>
              </a:lnSpc>
            </a:pPr>
            <a:r>
              <a:rPr lang="en-GB" sz="2400" dirty="0" smtClean="0"/>
              <a:t>Fires</a:t>
            </a:r>
          </a:p>
          <a:p>
            <a:pPr lvl="1" eaLnBrk="1" hangingPunct="1">
              <a:lnSpc>
                <a:spcPct val="90000"/>
              </a:lnSpc>
            </a:pPr>
            <a:r>
              <a:rPr lang="en-GB" sz="2400" dirty="0" smtClean="0"/>
              <a:t>Scandals</a:t>
            </a:r>
          </a:p>
          <a:p>
            <a:pPr lvl="1" eaLnBrk="1" hangingPunct="1">
              <a:lnSpc>
                <a:spcPct val="90000"/>
              </a:lnSpc>
            </a:pPr>
            <a:r>
              <a:rPr lang="en-GB" sz="2400" dirty="0" smtClean="0"/>
              <a:t>Product side-effects</a:t>
            </a:r>
          </a:p>
        </p:txBody>
      </p:sp>
      <p:pic>
        <p:nvPicPr>
          <p:cNvPr id="123908" name="Picture 5" descr="publicity"/>
          <p:cNvPicPr>
            <a:picLocks noChangeAspect="1" noChangeArrowheads="1"/>
          </p:cNvPicPr>
          <p:nvPr/>
        </p:nvPicPr>
        <p:blipFill>
          <a:blip r:embed="rId2">
            <a:clrChange>
              <a:clrFrom>
                <a:srgbClr val="F8F8F0"/>
              </a:clrFrom>
              <a:clrTo>
                <a:srgbClr val="F8F8F0">
                  <a:alpha val="0"/>
                </a:srgbClr>
              </a:clrTo>
            </a:clrChange>
            <a:extLst>
              <a:ext uri="{28A0092B-C50C-407E-A947-70E740481C1C}">
                <a14:useLocalDpi xmlns:a14="http://schemas.microsoft.com/office/drawing/2010/main" val="0"/>
              </a:ext>
            </a:extLst>
          </a:blip>
          <a:srcRect/>
          <a:stretch>
            <a:fillRect/>
          </a:stretch>
        </p:blipFill>
        <p:spPr bwMode="auto">
          <a:xfrm>
            <a:off x="4825266" y="1772816"/>
            <a:ext cx="4335533"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9184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39552" y="5517232"/>
            <a:ext cx="8384719" cy="1143000"/>
          </a:xfrm>
        </p:spPr>
        <p:txBody>
          <a:bodyPr/>
          <a:lstStyle/>
          <a:p>
            <a:pPr eaLnBrk="1" hangingPunct="1"/>
            <a:r>
              <a:rPr lang="en-GB" dirty="0" smtClean="0"/>
              <a:t>Public Relations &amp; Publicity</a:t>
            </a:r>
          </a:p>
        </p:txBody>
      </p:sp>
      <p:sp>
        <p:nvSpPr>
          <p:cNvPr id="124931" name="Rectangle 3"/>
          <p:cNvSpPr>
            <a:spLocks noGrp="1" noChangeArrowheads="1"/>
          </p:cNvSpPr>
          <p:nvPr>
            <p:ph type="body" idx="4294967295"/>
          </p:nvPr>
        </p:nvSpPr>
        <p:spPr>
          <a:xfrm>
            <a:off x="2212975" y="620688"/>
            <a:ext cx="6623050" cy="4114800"/>
          </a:xfrm>
          <a:prstGeom prst="rect">
            <a:avLst/>
          </a:prstGeom>
        </p:spPr>
        <p:txBody>
          <a:bodyPr>
            <a:normAutofit lnSpcReduction="10000"/>
          </a:bodyPr>
          <a:lstStyle/>
          <a:p>
            <a:pPr eaLnBrk="1" hangingPunct="1"/>
            <a:r>
              <a:rPr lang="en-GB" sz="2800" dirty="0" smtClean="0"/>
              <a:t>Provide </a:t>
            </a:r>
            <a:r>
              <a:rPr lang="en-GB" sz="2800" b="1" dirty="0" smtClean="0"/>
              <a:t>information</a:t>
            </a:r>
          </a:p>
          <a:p>
            <a:pPr eaLnBrk="1" hangingPunct="1"/>
            <a:endParaRPr lang="en-GB" sz="2800" b="1" dirty="0" smtClean="0"/>
          </a:p>
          <a:p>
            <a:pPr eaLnBrk="1" hangingPunct="1"/>
            <a:r>
              <a:rPr lang="en-GB" sz="2800" dirty="0" smtClean="0"/>
              <a:t>Build </a:t>
            </a:r>
            <a:r>
              <a:rPr lang="en-GB" sz="2800" b="1" dirty="0" smtClean="0"/>
              <a:t>confidence/awareness</a:t>
            </a:r>
          </a:p>
          <a:p>
            <a:pPr eaLnBrk="1" hangingPunct="1"/>
            <a:endParaRPr lang="en-GB" sz="2800" b="1" dirty="0" smtClean="0"/>
          </a:p>
          <a:p>
            <a:pPr eaLnBrk="1" hangingPunct="1"/>
            <a:r>
              <a:rPr lang="en-GB" sz="2800" dirty="0" smtClean="0"/>
              <a:t>Develop </a:t>
            </a:r>
            <a:r>
              <a:rPr lang="en-GB" sz="2800" b="1" dirty="0" smtClean="0"/>
              <a:t>goodwill</a:t>
            </a:r>
          </a:p>
          <a:p>
            <a:pPr eaLnBrk="1" hangingPunct="1"/>
            <a:endParaRPr lang="en-GB" sz="2800" b="1" dirty="0" smtClean="0"/>
          </a:p>
          <a:p>
            <a:pPr eaLnBrk="1" hangingPunct="1"/>
            <a:r>
              <a:rPr lang="en-GB" sz="2800" b="1" dirty="0" smtClean="0"/>
              <a:t>Support</a:t>
            </a:r>
            <a:r>
              <a:rPr lang="en-GB" sz="2800" dirty="0" smtClean="0"/>
              <a:t> other areas of the Promotional Mix </a:t>
            </a:r>
            <a:r>
              <a:rPr lang="en-GB" sz="2800" dirty="0" err="1" smtClean="0"/>
              <a:t>eg</a:t>
            </a:r>
            <a:r>
              <a:rPr lang="en-GB" sz="2800" dirty="0" smtClean="0"/>
              <a:t> advertising</a:t>
            </a:r>
          </a:p>
        </p:txBody>
      </p:sp>
      <p:sp>
        <p:nvSpPr>
          <p:cNvPr id="124932" name="WordArt 4"/>
          <p:cNvSpPr>
            <a:spLocks noChangeArrowheads="1" noChangeShapeType="1" noTextEdit="1"/>
          </p:cNvSpPr>
          <p:nvPr/>
        </p:nvSpPr>
        <p:spPr bwMode="auto">
          <a:xfrm>
            <a:off x="395536" y="404664"/>
            <a:ext cx="1600200" cy="4537075"/>
          </a:xfrm>
          <a:prstGeom prst="rect">
            <a:avLst/>
          </a:prstGeom>
        </p:spPr>
        <p:txBody>
          <a:bodyPr wrap="none" fromWordArt="1">
            <a:prstTxWarp prst="textPlain">
              <a:avLst>
                <a:gd name="adj" fmla="val 69310"/>
              </a:avLst>
            </a:prstTxWarp>
          </a:bodyPr>
          <a:lstStyle/>
          <a:p>
            <a:pPr algn="ctr"/>
            <a:r>
              <a:rPr lang="en-GB"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i</a:t>
            </a:r>
          </a:p>
          <a:p>
            <a:pPr algn="ctr"/>
            <a:r>
              <a:rPr lang="en-GB"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a:t>
            </a:r>
          </a:p>
          <a:p>
            <a:pPr algn="ctr"/>
            <a:r>
              <a:rPr lang="en-GB"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a:t>
            </a:r>
          </a:p>
          <a:p>
            <a:pPr algn="ctr"/>
            <a:r>
              <a:rPr lang="en-GB"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a:t>
            </a:r>
          </a:p>
        </p:txBody>
      </p:sp>
    </p:spTree>
    <p:extLst>
      <p:ext uri="{BB962C8B-B14F-4D97-AF65-F5344CB8AC3E}">
        <p14:creationId xmlns:p14="http://schemas.microsoft.com/office/powerpoint/2010/main" val="2711036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301208"/>
            <a:ext cx="7520623" cy="1143000"/>
          </a:xfrm>
        </p:spPr>
        <p:txBody>
          <a:bodyPr/>
          <a:lstStyle/>
          <a:p>
            <a:r>
              <a:rPr lang="en-GB" dirty="0" smtClean="0"/>
              <a:t>Extended Marketing Mix</a:t>
            </a:r>
            <a:endParaRPr lang="en-GB" dirty="0"/>
          </a:p>
        </p:txBody>
      </p:sp>
      <p:sp>
        <p:nvSpPr>
          <p:cNvPr id="3" name="Content Placeholder 2"/>
          <p:cNvSpPr>
            <a:spLocks noGrp="1"/>
          </p:cNvSpPr>
          <p:nvPr>
            <p:ph sz="quarter" idx="13"/>
          </p:nvPr>
        </p:nvSpPr>
        <p:spPr>
          <a:xfrm>
            <a:off x="755576" y="731520"/>
            <a:ext cx="7776864" cy="4425672"/>
          </a:xfrm>
        </p:spPr>
        <p:txBody>
          <a:bodyPr>
            <a:normAutofit/>
          </a:bodyPr>
          <a:lstStyle/>
          <a:p>
            <a:pPr marL="45720" indent="0">
              <a:buNone/>
            </a:pPr>
            <a:r>
              <a:rPr lang="en-GB" b="1" u="sng" dirty="0" smtClean="0"/>
              <a:t>PEOPLE</a:t>
            </a:r>
          </a:p>
          <a:p>
            <a:endParaRPr lang="en-GB" dirty="0" smtClean="0"/>
          </a:p>
          <a:p>
            <a:r>
              <a:rPr lang="en-GB" dirty="0"/>
              <a:t>Employees and managers represent the business and have a substantial influence on their </a:t>
            </a:r>
            <a:r>
              <a:rPr lang="en-GB" dirty="0" smtClean="0"/>
              <a:t>reputation.</a:t>
            </a:r>
          </a:p>
          <a:p>
            <a:endParaRPr lang="en-GB" dirty="0"/>
          </a:p>
          <a:p>
            <a:r>
              <a:rPr lang="en-GB" dirty="0" smtClean="0"/>
              <a:t>Business must recruit people who are:</a:t>
            </a:r>
          </a:p>
          <a:p>
            <a:pPr lvl="1"/>
            <a:r>
              <a:rPr lang="en-GB" dirty="0"/>
              <a:t>appropriately qualified</a:t>
            </a:r>
          </a:p>
          <a:p>
            <a:pPr lvl="1"/>
            <a:r>
              <a:rPr lang="en-GB" dirty="0"/>
              <a:t>motivated</a:t>
            </a:r>
          </a:p>
          <a:p>
            <a:pPr lvl="1"/>
            <a:r>
              <a:rPr lang="en-GB" dirty="0"/>
              <a:t>committed to training and development</a:t>
            </a:r>
          </a:p>
          <a:p>
            <a:pPr lvl="1"/>
            <a:r>
              <a:rPr lang="en-GB" dirty="0"/>
              <a:t>able to fit into the culture of </a:t>
            </a:r>
            <a:r>
              <a:rPr lang="en-GB"/>
              <a:t>the </a:t>
            </a:r>
            <a:r>
              <a:rPr lang="en-GB" smtClean="0"/>
              <a:t>business</a:t>
            </a:r>
            <a:endParaRPr lang="en-GB" dirty="0"/>
          </a:p>
          <a:p>
            <a:pPr lvl="1"/>
            <a:endParaRPr lang="en-GB" dirty="0"/>
          </a:p>
        </p:txBody>
      </p:sp>
    </p:spTree>
    <p:extLst>
      <p:ext uri="{BB962C8B-B14F-4D97-AF65-F5344CB8AC3E}">
        <p14:creationId xmlns:p14="http://schemas.microsoft.com/office/powerpoint/2010/main" val="3945564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55576" y="731520"/>
            <a:ext cx="7776864" cy="4425672"/>
          </a:xfrm>
        </p:spPr>
        <p:txBody>
          <a:bodyPr>
            <a:normAutofit/>
          </a:bodyPr>
          <a:lstStyle/>
          <a:p>
            <a:pPr marL="45720" indent="0">
              <a:buNone/>
            </a:pPr>
            <a:r>
              <a:rPr lang="en-GB" b="1" u="sng" dirty="0" smtClean="0"/>
              <a:t>PROCESS</a:t>
            </a:r>
          </a:p>
          <a:p>
            <a:pPr marL="45720" indent="0">
              <a:buNone/>
            </a:pPr>
            <a:endParaRPr lang="en-GB" dirty="0"/>
          </a:p>
          <a:p>
            <a:r>
              <a:rPr lang="en-GB" dirty="0"/>
              <a:t>Processes ensure that all employees know what to do and </a:t>
            </a:r>
            <a:r>
              <a:rPr lang="en-GB" dirty="0" smtClean="0"/>
              <a:t>how </a:t>
            </a:r>
            <a:r>
              <a:rPr lang="en-GB" dirty="0"/>
              <a:t>to do </a:t>
            </a:r>
            <a:r>
              <a:rPr lang="en-GB" dirty="0" smtClean="0"/>
              <a:t>it.</a:t>
            </a:r>
          </a:p>
          <a:p>
            <a:pPr marL="45720" indent="0">
              <a:buNone/>
            </a:pPr>
            <a:endParaRPr lang="en-GB" dirty="0" smtClean="0"/>
          </a:p>
          <a:p>
            <a:r>
              <a:rPr lang="en-GB" dirty="0"/>
              <a:t>This will guarantee that the level of service and quality of products and services received by customers will be </a:t>
            </a:r>
            <a:r>
              <a:rPr lang="en-GB" dirty="0" smtClean="0"/>
              <a:t>consistent.</a:t>
            </a:r>
          </a:p>
          <a:p>
            <a:endParaRPr lang="en-GB" dirty="0"/>
          </a:p>
          <a:p>
            <a:r>
              <a:rPr lang="en-GB" dirty="0" smtClean="0"/>
              <a:t>E.g. Fast Food restaurants</a:t>
            </a:r>
            <a:endParaRPr lang="en-GB" dirty="0"/>
          </a:p>
        </p:txBody>
      </p:sp>
      <p:sp>
        <p:nvSpPr>
          <p:cNvPr id="5" name="Title 1"/>
          <p:cNvSpPr>
            <a:spLocks noGrp="1"/>
          </p:cNvSpPr>
          <p:nvPr>
            <p:ph type="title"/>
          </p:nvPr>
        </p:nvSpPr>
        <p:spPr>
          <a:xfrm>
            <a:off x="971600" y="5301208"/>
            <a:ext cx="7520623" cy="1143000"/>
          </a:xfrm>
        </p:spPr>
        <p:txBody>
          <a:bodyPr/>
          <a:lstStyle/>
          <a:p>
            <a:r>
              <a:rPr lang="en-GB" dirty="0" smtClean="0"/>
              <a:t>Extended Marketing Mix</a:t>
            </a:r>
            <a:endParaRPr lang="en-GB" dirty="0"/>
          </a:p>
        </p:txBody>
      </p:sp>
    </p:spTree>
    <p:extLst>
      <p:ext uri="{BB962C8B-B14F-4D97-AF65-F5344CB8AC3E}">
        <p14:creationId xmlns:p14="http://schemas.microsoft.com/office/powerpoint/2010/main" val="35074821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55576" y="476672"/>
            <a:ext cx="7776864" cy="4896544"/>
          </a:xfrm>
        </p:spPr>
        <p:txBody>
          <a:bodyPr>
            <a:normAutofit lnSpcReduction="10000"/>
          </a:bodyPr>
          <a:lstStyle/>
          <a:p>
            <a:pPr marL="45720" indent="0">
              <a:buNone/>
            </a:pPr>
            <a:r>
              <a:rPr lang="en-GB" b="1" u="sng" dirty="0" smtClean="0"/>
              <a:t>PHYSICAL EVIDENCE</a:t>
            </a:r>
          </a:p>
          <a:p>
            <a:endParaRPr lang="en-GB" dirty="0" smtClean="0"/>
          </a:p>
          <a:p>
            <a:r>
              <a:rPr lang="en-GB" dirty="0"/>
              <a:t>how the products/services, people and the name of the business are represented in the market </a:t>
            </a:r>
            <a:r>
              <a:rPr lang="en-GB" dirty="0" smtClean="0"/>
              <a:t>place.</a:t>
            </a:r>
          </a:p>
          <a:p>
            <a:endParaRPr lang="en-GB" dirty="0"/>
          </a:p>
          <a:p>
            <a:r>
              <a:rPr lang="en-GB" dirty="0"/>
              <a:t>A strong brand image will help a business stand out from its competitors and attract customers who have pre-existing </a:t>
            </a:r>
            <a:r>
              <a:rPr lang="en-GB" dirty="0" smtClean="0"/>
              <a:t>expectations.</a:t>
            </a:r>
          </a:p>
          <a:p>
            <a:endParaRPr lang="en-GB" dirty="0"/>
          </a:p>
          <a:p>
            <a:r>
              <a:rPr lang="en-GB" dirty="0"/>
              <a:t>This element of the marketing mix is used to distinguish a company from its </a:t>
            </a:r>
            <a:r>
              <a:rPr lang="en-GB" dirty="0" smtClean="0"/>
              <a:t>competitors</a:t>
            </a:r>
          </a:p>
          <a:p>
            <a:endParaRPr lang="en-GB" dirty="0"/>
          </a:p>
          <a:p>
            <a:r>
              <a:rPr lang="en-GB" dirty="0" smtClean="0"/>
              <a:t>E.g. Premier Inn </a:t>
            </a:r>
            <a:r>
              <a:rPr lang="en-GB" dirty="0" err="1" smtClean="0"/>
              <a:t>vs</a:t>
            </a:r>
            <a:r>
              <a:rPr lang="en-GB" dirty="0" smtClean="0"/>
              <a:t> Hilton Hotels</a:t>
            </a:r>
            <a:endParaRPr lang="en-GB" dirty="0"/>
          </a:p>
          <a:p>
            <a:pPr marL="45720" indent="0">
              <a:buNone/>
            </a:pPr>
            <a:endParaRPr lang="en-GB" dirty="0"/>
          </a:p>
        </p:txBody>
      </p:sp>
      <p:sp>
        <p:nvSpPr>
          <p:cNvPr id="4" name="Title 1"/>
          <p:cNvSpPr>
            <a:spLocks noGrp="1"/>
          </p:cNvSpPr>
          <p:nvPr>
            <p:ph type="title"/>
          </p:nvPr>
        </p:nvSpPr>
        <p:spPr>
          <a:xfrm>
            <a:off x="971600" y="5301208"/>
            <a:ext cx="7520623" cy="1143000"/>
          </a:xfrm>
        </p:spPr>
        <p:txBody>
          <a:bodyPr/>
          <a:lstStyle/>
          <a:p>
            <a:r>
              <a:rPr lang="en-GB" dirty="0" smtClean="0"/>
              <a:t>Extended Marketing Mix</a:t>
            </a:r>
            <a:endParaRPr lang="en-GB" dirty="0"/>
          </a:p>
        </p:txBody>
      </p:sp>
    </p:spTree>
    <p:extLst>
      <p:ext uri="{BB962C8B-B14F-4D97-AF65-F5344CB8AC3E}">
        <p14:creationId xmlns:p14="http://schemas.microsoft.com/office/powerpoint/2010/main" val="39061546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301208"/>
            <a:ext cx="6512511" cy="1143000"/>
          </a:xfrm>
        </p:spPr>
        <p:txBody>
          <a:bodyPr/>
          <a:lstStyle/>
          <a:p>
            <a:r>
              <a:rPr lang="en-GB" dirty="0" smtClean="0"/>
              <a:t>Ethical Marketing</a:t>
            </a:r>
            <a:endParaRPr lang="en-GB" dirty="0"/>
          </a:p>
        </p:txBody>
      </p:sp>
      <p:sp>
        <p:nvSpPr>
          <p:cNvPr id="3" name="Content Placeholder 2"/>
          <p:cNvSpPr>
            <a:spLocks noGrp="1"/>
          </p:cNvSpPr>
          <p:nvPr>
            <p:ph sz="quarter" idx="13"/>
          </p:nvPr>
        </p:nvSpPr>
        <p:spPr>
          <a:xfrm>
            <a:off x="755576" y="731520"/>
            <a:ext cx="7776864" cy="4425672"/>
          </a:xfrm>
        </p:spPr>
        <p:txBody>
          <a:bodyPr>
            <a:normAutofit/>
          </a:bodyPr>
          <a:lstStyle/>
          <a:p>
            <a:r>
              <a:rPr lang="en-GB" dirty="0"/>
              <a:t>Ethics are </a:t>
            </a:r>
            <a:r>
              <a:rPr lang="en-GB" b="1" dirty="0"/>
              <a:t>moral guidelines</a:t>
            </a:r>
            <a:r>
              <a:rPr lang="en-GB" dirty="0"/>
              <a:t> that regulate good </a:t>
            </a:r>
            <a:r>
              <a:rPr lang="en-GB" dirty="0" smtClean="0"/>
              <a:t>behaviour.</a:t>
            </a:r>
          </a:p>
          <a:p>
            <a:r>
              <a:rPr lang="en-GB" dirty="0"/>
              <a:t>Behaving in this way is seen as good business practice and will help </a:t>
            </a:r>
            <a:r>
              <a:rPr lang="en-GB" dirty="0" smtClean="0"/>
              <a:t>develop </a:t>
            </a:r>
            <a:r>
              <a:rPr lang="en-GB" dirty="0"/>
              <a:t>a reputation of being socially </a:t>
            </a:r>
            <a:r>
              <a:rPr lang="en-GB" dirty="0" smtClean="0"/>
              <a:t>responsible e.g. </a:t>
            </a:r>
            <a:r>
              <a:rPr lang="en-GB" dirty="0" err="1" smtClean="0"/>
              <a:t>Fairtrade</a:t>
            </a:r>
            <a:endParaRPr lang="en-GB" dirty="0" smtClean="0"/>
          </a:p>
          <a:p>
            <a:endParaRPr lang="en-GB" dirty="0"/>
          </a:p>
          <a:p>
            <a:pPr marL="45720" indent="0">
              <a:buNone/>
            </a:pPr>
            <a:r>
              <a:rPr lang="en-GB" b="1" u="sng" dirty="0" smtClean="0"/>
              <a:t>Market Research</a:t>
            </a:r>
            <a:r>
              <a:rPr lang="en-GB" dirty="0" smtClean="0"/>
              <a:t>:</a:t>
            </a:r>
            <a:endParaRPr lang="en-GB" dirty="0"/>
          </a:p>
          <a:p>
            <a:r>
              <a:rPr lang="en-GB" dirty="0" smtClean="0"/>
              <a:t>No invasion of privacy</a:t>
            </a:r>
          </a:p>
          <a:p>
            <a:r>
              <a:rPr lang="en-GB" dirty="0" smtClean="0"/>
              <a:t>Stereotyping responses</a:t>
            </a:r>
          </a:p>
          <a:p>
            <a:endParaRPr lang="en-GB" dirty="0"/>
          </a:p>
          <a:p>
            <a:endParaRPr lang="en-GB" dirty="0" smtClean="0"/>
          </a:p>
        </p:txBody>
      </p:sp>
    </p:spTree>
    <p:extLst>
      <p:ext uri="{BB962C8B-B14F-4D97-AF65-F5344CB8AC3E}">
        <p14:creationId xmlns:p14="http://schemas.microsoft.com/office/powerpoint/2010/main" val="3013254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301208"/>
            <a:ext cx="6512511" cy="1143000"/>
          </a:xfrm>
        </p:spPr>
        <p:txBody>
          <a:bodyPr/>
          <a:lstStyle/>
          <a:p>
            <a:r>
              <a:rPr lang="en-GB" dirty="0" smtClean="0"/>
              <a:t>Ethical Marketing</a:t>
            </a:r>
            <a:endParaRPr lang="en-GB" dirty="0"/>
          </a:p>
        </p:txBody>
      </p:sp>
      <p:sp>
        <p:nvSpPr>
          <p:cNvPr id="3" name="Content Placeholder 2"/>
          <p:cNvSpPr>
            <a:spLocks noGrp="1"/>
          </p:cNvSpPr>
          <p:nvPr>
            <p:ph sz="quarter" idx="13"/>
          </p:nvPr>
        </p:nvSpPr>
        <p:spPr>
          <a:xfrm>
            <a:off x="755576" y="731520"/>
            <a:ext cx="7776864" cy="4425672"/>
          </a:xfrm>
        </p:spPr>
        <p:txBody>
          <a:bodyPr>
            <a:normAutofit/>
          </a:bodyPr>
          <a:lstStyle/>
          <a:p>
            <a:pPr marL="45720" indent="0">
              <a:buNone/>
            </a:pPr>
            <a:r>
              <a:rPr lang="en-GB" b="1" u="sng" dirty="0" smtClean="0"/>
              <a:t>Promotion:</a:t>
            </a:r>
          </a:p>
          <a:p>
            <a:r>
              <a:rPr lang="en-GB" dirty="0"/>
              <a:t>claims made by the business must be </a:t>
            </a:r>
            <a:r>
              <a:rPr lang="en-GB" dirty="0" smtClean="0"/>
              <a:t>authentic</a:t>
            </a:r>
          </a:p>
          <a:p>
            <a:r>
              <a:rPr lang="en-GB" dirty="0"/>
              <a:t>Use of violence, sex and profanity – this is likely to </a:t>
            </a:r>
            <a:r>
              <a:rPr lang="en-GB" dirty="0" smtClean="0"/>
              <a:t>offend</a:t>
            </a:r>
          </a:p>
          <a:p>
            <a:pPr marL="45720" indent="0">
              <a:buNone/>
            </a:pPr>
            <a:endParaRPr lang="en-GB" dirty="0"/>
          </a:p>
          <a:p>
            <a:pPr marL="45720" indent="0">
              <a:buNone/>
            </a:pPr>
            <a:r>
              <a:rPr lang="en-GB" b="1" u="sng" dirty="0" smtClean="0"/>
              <a:t>Target Marketing:</a:t>
            </a:r>
          </a:p>
          <a:p>
            <a:r>
              <a:rPr lang="en-GB" dirty="0"/>
              <a:t>When vulnerable groups are being </a:t>
            </a:r>
            <a:r>
              <a:rPr lang="en-GB" dirty="0" smtClean="0"/>
              <a:t>targeted e.g. children</a:t>
            </a:r>
          </a:p>
          <a:p>
            <a:endParaRPr lang="en-GB" dirty="0"/>
          </a:p>
          <a:p>
            <a:pPr marL="45720" indent="0">
              <a:buNone/>
            </a:pPr>
            <a:r>
              <a:rPr lang="en-GB" b="1" u="sng" dirty="0" smtClean="0"/>
              <a:t>Pricing:</a:t>
            </a:r>
            <a:endParaRPr lang="en-GB" b="1" u="sng" dirty="0"/>
          </a:p>
          <a:p>
            <a:r>
              <a:rPr lang="en-GB" dirty="0" smtClean="0"/>
              <a:t>Price fixing – collusion with other firms</a:t>
            </a:r>
          </a:p>
        </p:txBody>
      </p:sp>
    </p:spTree>
    <p:extLst>
      <p:ext uri="{BB962C8B-B14F-4D97-AF65-F5344CB8AC3E}">
        <p14:creationId xmlns:p14="http://schemas.microsoft.com/office/powerpoint/2010/main" val="278237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64E8EF-839F-4D35-87DA-60A772279522}" type="slidenum">
              <a:rPr lang="en-GB" smtClean="0"/>
              <a:t>9</a:t>
            </a:fld>
            <a:endParaRPr lang="en-GB" dirty="0"/>
          </a:p>
        </p:txBody>
      </p:sp>
      <p:sp>
        <p:nvSpPr>
          <p:cNvPr id="3" name="Title 2"/>
          <p:cNvSpPr>
            <a:spLocks noGrp="1"/>
          </p:cNvSpPr>
          <p:nvPr>
            <p:ph type="title"/>
          </p:nvPr>
        </p:nvSpPr>
        <p:spPr>
          <a:xfrm>
            <a:off x="1259632" y="5013176"/>
            <a:ext cx="7622233" cy="1143000"/>
          </a:xfrm>
        </p:spPr>
        <p:txBody>
          <a:bodyPr/>
          <a:lstStyle/>
          <a:p>
            <a:r>
              <a:rPr lang="en-GB" dirty="0" smtClean="0"/>
              <a:t>ICT and Market Research</a:t>
            </a:r>
            <a:endParaRPr lang="en-GB" dirty="0"/>
          </a:p>
        </p:txBody>
      </p:sp>
      <p:sp>
        <p:nvSpPr>
          <p:cNvPr id="4" name="Content Placeholder 3"/>
          <p:cNvSpPr>
            <a:spLocks noGrp="1"/>
          </p:cNvSpPr>
          <p:nvPr>
            <p:ph sz="quarter" idx="13"/>
          </p:nvPr>
        </p:nvSpPr>
        <p:spPr>
          <a:xfrm>
            <a:off x="1143000" y="731520"/>
            <a:ext cx="6669360" cy="3777600"/>
          </a:xfrm>
        </p:spPr>
        <p:txBody>
          <a:bodyPr>
            <a:normAutofit/>
          </a:bodyPr>
          <a:lstStyle/>
          <a:p>
            <a:r>
              <a:rPr lang="en-GB" sz="2400" dirty="0" smtClean="0"/>
              <a:t>Databases compiled by organisations</a:t>
            </a:r>
          </a:p>
          <a:p>
            <a:r>
              <a:rPr lang="en-GB" sz="2400" dirty="0" smtClean="0"/>
              <a:t>EPOS information can be collected</a:t>
            </a:r>
          </a:p>
          <a:p>
            <a:r>
              <a:rPr lang="en-GB" sz="2400" dirty="0" smtClean="0"/>
              <a:t>Loyalty cards</a:t>
            </a:r>
          </a:p>
          <a:p>
            <a:pPr marL="45720" indent="0">
              <a:buNone/>
            </a:pPr>
            <a:endParaRPr lang="en-GB" sz="2400" dirty="0" smtClean="0"/>
          </a:p>
          <a:p>
            <a:pPr marL="45720" indent="0">
              <a:buNone/>
            </a:pPr>
            <a:r>
              <a:rPr lang="en-GB" sz="2400" dirty="0" smtClean="0"/>
              <a:t>Can all be used to identify consumer trends and buying habits. Making it easier to direct specific products at consumers.</a:t>
            </a:r>
            <a:endParaRPr lang="en-GB" sz="2400" dirty="0"/>
          </a:p>
        </p:txBody>
      </p:sp>
      <p:pic>
        <p:nvPicPr>
          <p:cNvPr id="11266" name="Picture 2" descr="http://www.ictspaghetti.com/ICT/images/abou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56598"/>
            <a:ext cx="1944216" cy="218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33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907</TotalTime>
  <Words>2627</Words>
  <Application>Microsoft Office PowerPoint</Application>
  <PresentationFormat>On-screen Show (4:3)</PresentationFormat>
  <Paragraphs>746</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Slipstream</vt:lpstr>
      <vt:lpstr>Marketing</vt:lpstr>
      <vt:lpstr>Definition of Marketing</vt:lpstr>
      <vt:lpstr>American Car Industry</vt:lpstr>
      <vt:lpstr>Swatch</vt:lpstr>
      <vt:lpstr>Product-Orientated Organisations</vt:lpstr>
      <vt:lpstr>Customer-Orientated Organisations</vt:lpstr>
      <vt:lpstr>Market Research</vt:lpstr>
      <vt:lpstr>Why Market Research?</vt:lpstr>
      <vt:lpstr>ICT and Market Research</vt:lpstr>
      <vt:lpstr>Market Research Methods</vt:lpstr>
      <vt:lpstr>Personal Interview</vt:lpstr>
      <vt:lpstr>Focus Groups</vt:lpstr>
      <vt:lpstr>Telephone Survey</vt:lpstr>
      <vt:lpstr>Postal Survey</vt:lpstr>
      <vt:lpstr>Hall Test</vt:lpstr>
      <vt:lpstr>EPOS (inc Loyalty Cards)</vt:lpstr>
      <vt:lpstr>Observation</vt:lpstr>
      <vt:lpstr>Test Marketing</vt:lpstr>
      <vt:lpstr>Electronic Surveys</vt:lpstr>
      <vt:lpstr>Electronic Surveys</vt:lpstr>
      <vt:lpstr>Consumer Panel</vt:lpstr>
      <vt:lpstr>Sampling</vt:lpstr>
      <vt:lpstr>Random Sampling</vt:lpstr>
      <vt:lpstr>Stratified Random Sampling</vt:lpstr>
      <vt:lpstr>Quota Sampling</vt:lpstr>
      <vt:lpstr>Other Sampling Methods</vt:lpstr>
      <vt:lpstr>Benefits of Market Research</vt:lpstr>
      <vt:lpstr>Problems with Market Research</vt:lpstr>
      <vt:lpstr>The Marketing Mix</vt:lpstr>
      <vt:lpstr>Product Life Cycle</vt:lpstr>
      <vt:lpstr>Stages of Product Life Cycle</vt:lpstr>
      <vt:lpstr>Research and Development</vt:lpstr>
      <vt:lpstr>Research and Development</vt:lpstr>
      <vt:lpstr>Introduction</vt:lpstr>
      <vt:lpstr>Growth</vt:lpstr>
      <vt:lpstr>Maturity</vt:lpstr>
      <vt:lpstr>Saturation</vt:lpstr>
      <vt:lpstr>Decline</vt:lpstr>
      <vt:lpstr>Product Life Cycle</vt:lpstr>
      <vt:lpstr>… going on forever?</vt:lpstr>
      <vt:lpstr>Extension …………….. Strategies</vt:lpstr>
      <vt:lpstr>Extension ….. Examples</vt:lpstr>
      <vt:lpstr>Product Mix (Portfolio)</vt:lpstr>
      <vt:lpstr>Product Mix (Portfolio)</vt:lpstr>
      <vt:lpstr>Product Line</vt:lpstr>
      <vt:lpstr>Product Mix (Portfolio)</vt:lpstr>
      <vt:lpstr>Diversified Product Portfolio</vt:lpstr>
      <vt:lpstr>Diversified Product Portfolio</vt:lpstr>
      <vt:lpstr>Price</vt:lpstr>
      <vt:lpstr>What Price?</vt:lpstr>
      <vt:lpstr>Pricing</vt:lpstr>
      <vt:lpstr>Long-Term Pricing</vt:lpstr>
      <vt:lpstr>Price Skimming</vt:lpstr>
      <vt:lpstr>Penetration Pricing</vt:lpstr>
      <vt:lpstr>Destroyer Pricing</vt:lpstr>
      <vt:lpstr>Promotional Pricing</vt:lpstr>
      <vt:lpstr>Demand-Orientated Pricing</vt:lpstr>
      <vt:lpstr>Price Discrimination</vt:lpstr>
      <vt:lpstr>Setting the Selling Price</vt:lpstr>
      <vt:lpstr>Price Comparison Websites</vt:lpstr>
      <vt:lpstr>Price Comparison Websites</vt:lpstr>
      <vt:lpstr>Place</vt:lpstr>
      <vt:lpstr>The Channels of Distribution</vt:lpstr>
      <vt:lpstr>The Channels of Distribution</vt:lpstr>
      <vt:lpstr>Factors affecting Distribution</vt:lpstr>
      <vt:lpstr>Wholesaler</vt:lpstr>
      <vt:lpstr>Retailer</vt:lpstr>
      <vt:lpstr>Types of Retailer</vt:lpstr>
      <vt:lpstr>Other Methods </vt:lpstr>
      <vt:lpstr>Promotion</vt:lpstr>
      <vt:lpstr>Promotion</vt:lpstr>
      <vt:lpstr>Advertising</vt:lpstr>
      <vt:lpstr>Sponsorship</vt:lpstr>
      <vt:lpstr>Online Advertising</vt:lpstr>
      <vt:lpstr>Viral Marketing</vt:lpstr>
      <vt:lpstr>Advertising Media</vt:lpstr>
      <vt:lpstr>Promotions into-the-pipeline</vt:lpstr>
      <vt:lpstr>Promotions out-of-the-pipeline</vt:lpstr>
      <vt:lpstr>Public Relations</vt:lpstr>
      <vt:lpstr>Publicity</vt:lpstr>
      <vt:lpstr>Public Relations &amp; Publicity</vt:lpstr>
      <vt:lpstr>Extended Marketing Mix</vt:lpstr>
      <vt:lpstr>Extended Marketing Mix</vt:lpstr>
      <vt:lpstr>Extended Marketing Mix</vt:lpstr>
      <vt:lpstr>Ethical Marketing</vt:lpstr>
      <vt:lpstr>Ethical Marketing</vt:lpstr>
    </vt:vector>
  </TitlesOfParts>
  <Company>East Lothian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Windows User</dc:creator>
  <cp:lastModifiedBy>Flood, Robert</cp:lastModifiedBy>
  <cp:revision>55</cp:revision>
  <cp:lastPrinted>2014-06-04T14:16:58Z</cp:lastPrinted>
  <dcterms:created xsi:type="dcterms:W3CDTF">2011-10-13T09:38:29Z</dcterms:created>
  <dcterms:modified xsi:type="dcterms:W3CDTF">2015-08-24T09:41:30Z</dcterms:modified>
</cp:coreProperties>
</file>