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1" r:id="rId1"/>
  </p:sldMasterIdLst>
  <p:notesMasterIdLst>
    <p:notesMasterId r:id="rId91"/>
  </p:notesMasterIdLst>
  <p:handoutMasterIdLst>
    <p:handoutMasterId r:id="rId92"/>
  </p:handoutMasterIdLst>
  <p:sldIdLst>
    <p:sldId id="256" r:id="rId2"/>
    <p:sldId id="314" r:id="rId3"/>
    <p:sldId id="315" r:id="rId4"/>
    <p:sldId id="371" r:id="rId5"/>
    <p:sldId id="316" r:id="rId6"/>
    <p:sldId id="317" r:id="rId7"/>
    <p:sldId id="318" r:id="rId8"/>
    <p:sldId id="372" r:id="rId9"/>
    <p:sldId id="373" r:id="rId10"/>
    <p:sldId id="322" r:id="rId11"/>
    <p:sldId id="374" r:id="rId12"/>
    <p:sldId id="377" r:id="rId13"/>
    <p:sldId id="323" r:id="rId14"/>
    <p:sldId id="375" r:id="rId15"/>
    <p:sldId id="378" r:id="rId16"/>
    <p:sldId id="376" r:id="rId17"/>
    <p:sldId id="402" r:id="rId18"/>
    <p:sldId id="399" r:id="rId19"/>
    <p:sldId id="400" r:id="rId20"/>
    <p:sldId id="324" r:id="rId21"/>
    <p:sldId id="325" r:id="rId22"/>
    <p:sldId id="379" r:id="rId23"/>
    <p:sldId id="380" r:id="rId24"/>
    <p:sldId id="383" r:id="rId25"/>
    <p:sldId id="326" r:id="rId26"/>
    <p:sldId id="382" r:id="rId27"/>
    <p:sldId id="381" r:id="rId28"/>
    <p:sldId id="384" r:id="rId29"/>
    <p:sldId id="329" r:id="rId30"/>
    <p:sldId id="385" r:id="rId31"/>
    <p:sldId id="386" r:id="rId32"/>
    <p:sldId id="387" r:id="rId33"/>
    <p:sldId id="389" r:id="rId34"/>
    <p:sldId id="388" r:id="rId35"/>
    <p:sldId id="390" r:id="rId36"/>
    <p:sldId id="391" r:id="rId37"/>
    <p:sldId id="392" r:id="rId38"/>
    <p:sldId id="395" r:id="rId39"/>
    <p:sldId id="396" r:id="rId40"/>
    <p:sldId id="398" r:id="rId41"/>
    <p:sldId id="397" r:id="rId42"/>
    <p:sldId id="393" r:id="rId43"/>
    <p:sldId id="394" r:id="rId44"/>
    <p:sldId id="333" r:id="rId45"/>
    <p:sldId id="403" r:id="rId46"/>
    <p:sldId id="404" r:id="rId47"/>
    <p:sldId id="411" r:id="rId48"/>
    <p:sldId id="405" r:id="rId49"/>
    <p:sldId id="406" r:id="rId50"/>
    <p:sldId id="334" r:id="rId51"/>
    <p:sldId id="407" r:id="rId52"/>
    <p:sldId id="335" r:id="rId53"/>
    <p:sldId id="408" r:id="rId54"/>
    <p:sldId id="336" r:id="rId55"/>
    <p:sldId id="337" r:id="rId56"/>
    <p:sldId id="409" r:id="rId57"/>
    <p:sldId id="338" r:id="rId58"/>
    <p:sldId id="339" r:id="rId59"/>
    <p:sldId id="340" r:id="rId60"/>
    <p:sldId id="341" r:id="rId61"/>
    <p:sldId id="342" r:id="rId62"/>
    <p:sldId id="343" r:id="rId63"/>
    <p:sldId id="344" r:id="rId64"/>
    <p:sldId id="346" r:id="rId65"/>
    <p:sldId id="347" r:id="rId66"/>
    <p:sldId id="348" r:id="rId67"/>
    <p:sldId id="349" r:id="rId68"/>
    <p:sldId id="350" r:id="rId69"/>
    <p:sldId id="352" r:id="rId70"/>
    <p:sldId id="353" r:id="rId71"/>
    <p:sldId id="354" r:id="rId72"/>
    <p:sldId id="355" r:id="rId73"/>
    <p:sldId id="356" r:id="rId74"/>
    <p:sldId id="357" r:id="rId75"/>
    <p:sldId id="358" r:id="rId76"/>
    <p:sldId id="359" r:id="rId77"/>
    <p:sldId id="360" r:id="rId78"/>
    <p:sldId id="361" r:id="rId79"/>
    <p:sldId id="362" r:id="rId80"/>
    <p:sldId id="363" r:id="rId81"/>
    <p:sldId id="412" r:id="rId82"/>
    <p:sldId id="364" r:id="rId83"/>
    <p:sldId id="365" r:id="rId84"/>
    <p:sldId id="366" r:id="rId85"/>
    <p:sldId id="367" r:id="rId86"/>
    <p:sldId id="368" r:id="rId87"/>
    <p:sldId id="369" r:id="rId88"/>
    <p:sldId id="370" r:id="rId89"/>
    <p:sldId id="410" r:id="rId90"/>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8000"/>
    <a:srgbClr val="800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dirty="0"/>
          </a:p>
        </p:txBody>
      </p:sp>
      <p:sp>
        <p:nvSpPr>
          <p:cNvPr id="36867" name="Rectangle 3"/>
          <p:cNvSpPr>
            <a:spLocks noGrp="1" noChangeArrowheads="1"/>
          </p:cNvSpPr>
          <p:nvPr>
            <p:ph type="dt" sz="quarter" idx="1"/>
          </p:nvPr>
        </p:nvSpPr>
        <p:spPr bwMode="auto">
          <a:xfrm>
            <a:off x="3852717"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dirty="0"/>
          </a:p>
        </p:txBody>
      </p:sp>
      <p:sp>
        <p:nvSpPr>
          <p:cNvPr id="36868" name="Rectangle 4"/>
          <p:cNvSpPr>
            <a:spLocks noGrp="1" noChangeArrowheads="1"/>
          </p:cNvSpPr>
          <p:nvPr>
            <p:ph type="ftr" sz="quarter" idx="2"/>
          </p:nvPr>
        </p:nvSpPr>
        <p:spPr bwMode="auto">
          <a:xfrm>
            <a:off x="0" y="9431339"/>
            <a:ext cx="294495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dirty="0"/>
          </a:p>
        </p:txBody>
      </p:sp>
      <p:sp>
        <p:nvSpPr>
          <p:cNvPr id="36869" name="Rectangle 5"/>
          <p:cNvSpPr>
            <a:spLocks noGrp="1" noChangeArrowheads="1"/>
          </p:cNvSpPr>
          <p:nvPr>
            <p:ph type="sldNum" sz="quarter" idx="3"/>
          </p:nvPr>
        </p:nvSpPr>
        <p:spPr bwMode="auto">
          <a:xfrm>
            <a:off x="3852717" y="9431339"/>
            <a:ext cx="294495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150911-8B20-4791-A4F5-00F1A23561B3}" type="slidenum">
              <a:rPr lang="en-US"/>
              <a:pPr>
                <a:defRPr/>
              </a:pPr>
              <a:t>‹#›</a:t>
            </a:fld>
            <a:endParaRPr lang="en-US" dirty="0"/>
          </a:p>
        </p:txBody>
      </p:sp>
    </p:spTree>
    <p:extLst>
      <p:ext uri="{BB962C8B-B14F-4D97-AF65-F5344CB8AC3E}">
        <p14:creationId xmlns:p14="http://schemas.microsoft.com/office/powerpoint/2010/main" val="3201133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1"/>
            <a:ext cx="294495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dirty="0"/>
          </a:p>
        </p:txBody>
      </p:sp>
      <p:sp>
        <p:nvSpPr>
          <p:cNvPr id="75779" name="Rectangle 3"/>
          <p:cNvSpPr>
            <a:spLocks noGrp="1" noChangeArrowheads="1"/>
          </p:cNvSpPr>
          <p:nvPr>
            <p:ph type="dt" idx="1"/>
          </p:nvPr>
        </p:nvSpPr>
        <p:spPr bwMode="auto">
          <a:xfrm>
            <a:off x="3852717" y="1"/>
            <a:ext cx="294495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927100" y="741363"/>
            <a:ext cx="4943475"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906141" y="4697413"/>
            <a:ext cx="4985393" cy="4449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9394826"/>
            <a:ext cx="294495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dirty="0"/>
          </a:p>
        </p:txBody>
      </p:sp>
      <p:sp>
        <p:nvSpPr>
          <p:cNvPr id="75783" name="Rectangle 7"/>
          <p:cNvSpPr>
            <a:spLocks noGrp="1" noChangeArrowheads="1"/>
          </p:cNvSpPr>
          <p:nvPr>
            <p:ph type="sldNum" sz="quarter" idx="5"/>
          </p:nvPr>
        </p:nvSpPr>
        <p:spPr bwMode="auto">
          <a:xfrm>
            <a:off x="3852717" y="9394826"/>
            <a:ext cx="294495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A548BD4-8306-4283-BF8E-0C9EE3742421}" type="slidenum">
              <a:rPr lang="en-US"/>
              <a:pPr>
                <a:defRPr/>
              </a:pPr>
              <a:t>‹#›</a:t>
            </a:fld>
            <a:endParaRPr lang="en-US" dirty="0"/>
          </a:p>
        </p:txBody>
      </p:sp>
    </p:spTree>
    <p:extLst>
      <p:ext uri="{BB962C8B-B14F-4D97-AF65-F5344CB8AC3E}">
        <p14:creationId xmlns:p14="http://schemas.microsoft.com/office/powerpoint/2010/main" val="4020102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339CE60A-30B6-440A-8108-2987FB82057F}" type="slidenum">
              <a:rPr lang="en-US" altLang="en-US" sz="1200" smtClean="0"/>
              <a:pPr/>
              <a:t>1</a:t>
            </a:fld>
            <a:endParaRPr lang="en-US" altLang="en-US" sz="1200"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FC2298B-CD68-47C5-A512-B6BBE38EF728}" type="slidenum">
              <a:rPr lang="en-US" sz="1200"/>
              <a:pPr/>
              <a:t>29</a:t>
            </a:fld>
            <a:endParaRPr lang="en-US" sz="1200"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FC2298B-CD68-47C5-A512-B6BBE38EF728}" type="slidenum">
              <a:rPr lang="en-US" sz="1200">
                <a:solidFill>
                  <a:prstClr val="black"/>
                </a:solidFill>
              </a:rPr>
              <a:pPr/>
              <a:t>30</a:t>
            </a:fld>
            <a:endParaRPr lang="en-US" sz="1200" dirty="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FC2298B-CD68-47C5-A512-B6BBE38EF728}" type="slidenum">
              <a:rPr lang="en-US" sz="1200">
                <a:solidFill>
                  <a:prstClr val="black"/>
                </a:solidFill>
              </a:rPr>
              <a:pPr/>
              <a:t>31</a:t>
            </a:fld>
            <a:endParaRPr lang="en-US" sz="1200" dirty="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FC2298B-CD68-47C5-A512-B6BBE38EF728}" type="slidenum">
              <a:rPr lang="en-US" sz="1200">
                <a:solidFill>
                  <a:prstClr val="black"/>
                </a:solidFill>
              </a:rPr>
              <a:pPr/>
              <a:t>32</a:t>
            </a:fld>
            <a:endParaRPr lang="en-US" sz="1200" dirty="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FC2298B-CD68-47C5-A512-B6BBE38EF728}" type="slidenum">
              <a:rPr lang="en-US" sz="1200">
                <a:solidFill>
                  <a:prstClr val="black"/>
                </a:solidFill>
              </a:rPr>
              <a:pPr/>
              <a:t>38</a:t>
            </a:fld>
            <a:endParaRPr lang="en-US" sz="1200" dirty="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FC2298B-CD68-47C5-A512-B6BBE38EF728}" type="slidenum">
              <a:rPr lang="en-US" sz="1200">
                <a:solidFill>
                  <a:prstClr val="black"/>
                </a:solidFill>
              </a:rPr>
              <a:pPr/>
              <a:t>39</a:t>
            </a:fld>
            <a:endParaRPr lang="en-US" sz="1200" dirty="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FC2298B-CD68-47C5-A512-B6BBE38EF728}" type="slidenum">
              <a:rPr lang="en-US" sz="1200">
                <a:solidFill>
                  <a:prstClr val="black"/>
                </a:solidFill>
              </a:rPr>
              <a:pPr/>
              <a:t>40</a:t>
            </a:fld>
            <a:endParaRPr lang="en-US" sz="1200" dirty="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FC2298B-CD68-47C5-A512-B6BBE38EF728}" type="slidenum">
              <a:rPr lang="en-US" sz="1200">
                <a:solidFill>
                  <a:prstClr val="black"/>
                </a:solidFill>
              </a:rPr>
              <a:pPr/>
              <a:t>41</a:t>
            </a:fld>
            <a:endParaRPr lang="en-US" sz="1200" dirty="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D772068F-BCE2-4A92-9B99-ACE42136642C}" type="slidenum">
              <a:rPr lang="en-US" altLang="en-US" sz="1200" smtClean="0"/>
              <a:pPr/>
              <a:t>44</a:t>
            </a:fld>
            <a:endParaRPr lang="en-US" altLang="en-US" sz="1200"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D772068F-BCE2-4A92-9B99-ACE42136642C}" type="slidenum">
              <a:rPr lang="en-US" altLang="en-US" sz="1200" smtClean="0"/>
              <a:pPr/>
              <a:t>45</a:t>
            </a:fld>
            <a:endParaRPr lang="en-US" altLang="en-US" sz="1200"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E7376851-EAB1-4BF2-8D24-167C31A5C082}" type="slidenum">
              <a:rPr lang="en-US" altLang="en-US" sz="1200">
                <a:solidFill>
                  <a:prstClr val="black"/>
                </a:solidFill>
              </a:rPr>
              <a:pPr/>
              <a:t>3</a:t>
            </a:fld>
            <a:endParaRPr lang="en-US" altLang="en-US" sz="1200" dirty="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D772068F-BCE2-4A92-9B99-ACE42136642C}" type="slidenum">
              <a:rPr lang="en-US" altLang="en-US" sz="1200" smtClean="0">
                <a:solidFill>
                  <a:prstClr val="black"/>
                </a:solidFill>
              </a:rPr>
              <a:pPr/>
              <a:t>46</a:t>
            </a:fld>
            <a:endParaRPr lang="en-US" altLang="en-US" sz="1200" dirty="0"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D772068F-BCE2-4A92-9B99-ACE42136642C}" type="slidenum">
              <a:rPr lang="en-US" altLang="en-US" sz="1200" smtClean="0">
                <a:solidFill>
                  <a:prstClr val="black"/>
                </a:solidFill>
              </a:rPr>
              <a:pPr/>
              <a:t>48</a:t>
            </a:fld>
            <a:endParaRPr lang="en-US" altLang="en-US" sz="1200" dirty="0"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D772068F-BCE2-4A92-9B99-ACE42136642C}" type="slidenum">
              <a:rPr lang="en-US" altLang="en-US" sz="1200" smtClean="0">
                <a:solidFill>
                  <a:prstClr val="black"/>
                </a:solidFill>
              </a:rPr>
              <a:pPr/>
              <a:t>49</a:t>
            </a:fld>
            <a:endParaRPr lang="en-US" altLang="en-US" sz="1200" dirty="0"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18C4C81B-1322-4CD0-9B59-FF6B32F94A52}" type="slidenum">
              <a:rPr lang="en-US" altLang="en-US" sz="1200" smtClean="0"/>
              <a:pPr/>
              <a:t>50</a:t>
            </a:fld>
            <a:endParaRPr lang="en-US" altLang="en-US" sz="1200"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D772068F-BCE2-4A92-9B99-ACE42136642C}" type="slidenum">
              <a:rPr lang="en-US" altLang="en-US" sz="1200" smtClean="0">
                <a:solidFill>
                  <a:prstClr val="black"/>
                </a:solidFill>
              </a:rPr>
              <a:pPr/>
              <a:t>51</a:t>
            </a:fld>
            <a:endParaRPr lang="en-US" altLang="en-US" sz="1200" dirty="0"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4C42BE4F-749C-4859-812D-50A58F9C7FFC}" type="slidenum">
              <a:rPr lang="en-US" altLang="en-US" sz="1200" smtClean="0"/>
              <a:pPr/>
              <a:t>52</a:t>
            </a:fld>
            <a:endParaRPr lang="en-US" altLang="en-US" sz="1200"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C1150DF-9A85-4037-AA16-5A2BC4B9F541}" type="slidenum">
              <a:rPr lang="en-US" sz="1200"/>
              <a:pPr/>
              <a:t>53</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71856B7E-57E6-444D-9307-EAE19443B037}" type="slidenum">
              <a:rPr lang="en-US" altLang="en-US" sz="1200" smtClean="0"/>
              <a:pPr/>
              <a:t>54</a:t>
            </a:fld>
            <a:endParaRPr lang="en-US" altLang="en-US" sz="1200"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502A93BB-140A-4464-943F-F7E6474CFAFD}" type="slidenum">
              <a:rPr lang="en-US" sz="1200"/>
              <a:pPr/>
              <a:t>55</a:t>
            </a:fld>
            <a:endParaRPr lang="en-US" sz="1200"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502A93BB-140A-4464-943F-F7E6474CFAFD}" type="slidenum">
              <a:rPr lang="en-US" sz="1200"/>
              <a:pPr/>
              <a:t>56</a:t>
            </a:fld>
            <a:endParaRPr lang="en-US" sz="1200"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E7376851-EAB1-4BF2-8D24-167C31A5C082}" type="slidenum">
              <a:rPr lang="en-US" altLang="en-US" sz="1200">
                <a:solidFill>
                  <a:prstClr val="black"/>
                </a:solidFill>
              </a:rPr>
              <a:pPr/>
              <a:t>4</a:t>
            </a:fld>
            <a:endParaRPr lang="en-US" altLang="en-US" sz="1200" dirty="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390AC8-7F6F-4DEB-88D4-BCDD86BBC99A}" type="slidenum">
              <a:rPr lang="en-US" smtClean="0"/>
              <a:pPr/>
              <a:t>57</a:t>
            </a:fld>
            <a:endParaRPr lang="en-US" dirty="0"/>
          </a:p>
        </p:txBody>
      </p:sp>
    </p:spTree>
    <p:extLst>
      <p:ext uri="{BB962C8B-B14F-4D97-AF65-F5344CB8AC3E}">
        <p14:creationId xmlns:p14="http://schemas.microsoft.com/office/powerpoint/2010/main" val="3703934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390AC8-7F6F-4DEB-88D4-BCDD86BBC99A}" type="slidenum">
              <a:rPr lang="en-US" smtClean="0"/>
              <a:pPr/>
              <a:t>58</a:t>
            </a:fld>
            <a:endParaRPr lang="en-US" dirty="0"/>
          </a:p>
        </p:txBody>
      </p:sp>
    </p:spTree>
    <p:extLst>
      <p:ext uri="{BB962C8B-B14F-4D97-AF65-F5344CB8AC3E}">
        <p14:creationId xmlns:p14="http://schemas.microsoft.com/office/powerpoint/2010/main" val="3250550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390AC8-7F6F-4DEB-88D4-BCDD86BBC99A}" type="slidenum">
              <a:rPr lang="en-US" smtClean="0"/>
              <a:pPr/>
              <a:t>59</a:t>
            </a:fld>
            <a:endParaRPr lang="en-US" dirty="0"/>
          </a:p>
        </p:txBody>
      </p:sp>
    </p:spTree>
    <p:extLst>
      <p:ext uri="{BB962C8B-B14F-4D97-AF65-F5344CB8AC3E}">
        <p14:creationId xmlns:p14="http://schemas.microsoft.com/office/powerpoint/2010/main" val="909333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390AC8-7F6F-4DEB-88D4-BCDD86BBC99A}" type="slidenum">
              <a:rPr lang="en-US" smtClean="0"/>
              <a:pPr/>
              <a:t>60</a:t>
            </a:fld>
            <a:endParaRPr lang="en-US" dirty="0"/>
          </a:p>
        </p:txBody>
      </p:sp>
    </p:spTree>
    <p:extLst>
      <p:ext uri="{BB962C8B-B14F-4D97-AF65-F5344CB8AC3E}">
        <p14:creationId xmlns:p14="http://schemas.microsoft.com/office/powerpoint/2010/main" val="3633835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390AC8-7F6F-4DEB-88D4-BCDD86BBC99A}" type="slidenum">
              <a:rPr lang="en-US" smtClean="0"/>
              <a:pPr/>
              <a:t>61</a:t>
            </a:fld>
            <a:endParaRPr lang="en-US" dirty="0"/>
          </a:p>
        </p:txBody>
      </p:sp>
    </p:spTree>
    <p:extLst>
      <p:ext uri="{BB962C8B-B14F-4D97-AF65-F5344CB8AC3E}">
        <p14:creationId xmlns:p14="http://schemas.microsoft.com/office/powerpoint/2010/main" val="3176378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390AC8-7F6F-4DEB-88D4-BCDD86BBC99A}" type="slidenum">
              <a:rPr lang="en-US" smtClean="0"/>
              <a:pPr/>
              <a:t>62</a:t>
            </a:fld>
            <a:endParaRPr lang="en-US" dirty="0"/>
          </a:p>
        </p:txBody>
      </p:sp>
    </p:spTree>
    <p:extLst>
      <p:ext uri="{BB962C8B-B14F-4D97-AF65-F5344CB8AC3E}">
        <p14:creationId xmlns:p14="http://schemas.microsoft.com/office/powerpoint/2010/main" val="2963963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390AC8-7F6F-4DEB-88D4-BCDD86BBC99A}" type="slidenum">
              <a:rPr lang="en-US" smtClean="0"/>
              <a:pPr/>
              <a:t>63</a:t>
            </a:fld>
            <a:endParaRPr lang="en-US" dirty="0"/>
          </a:p>
        </p:txBody>
      </p:sp>
    </p:spTree>
    <p:extLst>
      <p:ext uri="{BB962C8B-B14F-4D97-AF65-F5344CB8AC3E}">
        <p14:creationId xmlns:p14="http://schemas.microsoft.com/office/powerpoint/2010/main" val="2021487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390AC8-7F6F-4DEB-88D4-BCDD86BBC99A}" type="slidenum">
              <a:rPr lang="en-US" smtClean="0"/>
              <a:pPr/>
              <a:t>64</a:t>
            </a:fld>
            <a:endParaRPr lang="en-US" dirty="0"/>
          </a:p>
        </p:txBody>
      </p:sp>
    </p:spTree>
    <p:extLst>
      <p:ext uri="{BB962C8B-B14F-4D97-AF65-F5344CB8AC3E}">
        <p14:creationId xmlns:p14="http://schemas.microsoft.com/office/powerpoint/2010/main" val="3640225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390AC8-7F6F-4DEB-88D4-BCDD86BBC99A}" type="slidenum">
              <a:rPr lang="en-US" smtClean="0"/>
              <a:pPr/>
              <a:t>65</a:t>
            </a:fld>
            <a:endParaRPr lang="en-US" dirty="0"/>
          </a:p>
        </p:txBody>
      </p:sp>
    </p:spTree>
    <p:extLst>
      <p:ext uri="{BB962C8B-B14F-4D97-AF65-F5344CB8AC3E}">
        <p14:creationId xmlns:p14="http://schemas.microsoft.com/office/powerpoint/2010/main" val="1932171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390AC8-7F6F-4DEB-88D4-BCDD86BBC99A}" type="slidenum">
              <a:rPr lang="en-US" smtClean="0"/>
              <a:pPr/>
              <a:t>66</a:t>
            </a:fld>
            <a:endParaRPr lang="en-US" dirty="0"/>
          </a:p>
        </p:txBody>
      </p:sp>
    </p:spTree>
    <p:extLst>
      <p:ext uri="{BB962C8B-B14F-4D97-AF65-F5344CB8AC3E}">
        <p14:creationId xmlns:p14="http://schemas.microsoft.com/office/powerpoint/2010/main" val="3148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1172EB87-B65F-4FCD-AEDC-2C5201B79D5B}" type="slidenum">
              <a:rPr lang="en-US" altLang="en-US" sz="1200">
                <a:solidFill>
                  <a:prstClr val="black"/>
                </a:solidFill>
              </a:rPr>
              <a:pPr/>
              <a:t>5</a:t>
            </a:fld>
            <a:endParaRPr lang="en-US" altLang="en-US" sz="1200" dirty="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390AC8-7F6F-4DEB-88D4-BCDD86BBC99A}" type="slidenum">
              <a:rPr lang="en-US" smtClean="0"/>
              <a:pPr/>
              <a:t>67</a:t>
            </a:fld>
            <a:endParaRPr lang="en-US" dirty="0"/>
          </a:p>
        </p:txBody>
      </p:sp>
    </p:spTree>
    <p:extLst>
      <p:ext uri="{BB962C8B-B14F-4D97-AF65-F5344CB8AC3E}">
        <p14:creationId xmlns:p14="http://schemas.microsoft.com/office/powerpoint/2010/main" val="1764446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55C3442D-26AE-43D1-827D-446B060150F3}" type="slidenum">
              <a:rPr lang="en-US" sz="1200"/>
              <a:pPr/>
              <a:t>68</a:t>
            </a:fld>
            <a:endParaRPr lang="en-US" sz="120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8E76220E-A044-4522-B473-5AD59F905099}" type="slidenum">
              <a:rPr lang="en-US" sz="1200"/>
              <a:pPr/>
              <a:t>69</a:t>
            </a:fld>
            <a:endParaRPr lang="en-US"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79B7311E-82AE-4975-B6FB-A57AFBC9038D}" type="slidenum">
              <a:rPr lang="en-US" sz="1200"/>
              <a:pPr/>
              <a:t>70</a:t>
            </a:fld>
            <a:endParaRPr lang="en-US" sz="1200"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50BA876B-EBC6-4781-B009-8AFC7C3B770E}" type="slidenum">
              <a:rPr lang="en-US" sz="1200"/>
              <a:pPr/>
              <a:t>71</a:t>
            </a:fld>
            <a:endParaRPr lang="en-US" sz="12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6C937430-DE53-4478-9E41-928E8FB7108C}" type="slidenum">
              <a:rPr lang="en-US" sz="1200"/>
              <a:pPr/>
              <a:t>72</a:t>
            </a:fld>
            <a:endParaRPr lang="en-US" sz="1200"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6C937430-DE53-4478-9E41-928E8FB7108C}" type="slidenum">
              <a:rPr lang="en-US" sz="1200">
                <a:solidFill>
                  <a:prstClr val="black"/>
                </a:solidFill>
              </a:rPr>
              <a:pPr/>
              <a:t>73</a:t>
            </a:fld>
            <a:endParaRPr lang="en-US" sz="1200" dirty="0">
              <a:solidFill>
                <a:prstClr val="black"/>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7116374B-3D4F-40B0-80AF-2AB65D4B10E3}" type="slidenum">
              <a:rPr lang="en-US" sz="1200"/>
              <a:pPr/>
              <a:t>74</a:t>
            </a:fld>
            <a:endParaRPr lang="en-US" sz="1200"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5FABE96C-F4D3-45D4-86D1-61C057E60B00}" type="slidenum">
              <a:rPr lang="en-US" sz="1200"/>
              <a:pPr/>
              <a:t>75</a:t>
            </a:fld>
            <a:endParaRPr lang="en-US" sz="1200"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D8646F81-1E64-433A-9FBD-C6C62EC50D5B}" type="slidenum">
              <a:rPr lang="en-US" sz="1200"/>
              <a:pPr/>
              <a:t>76</a:t>
            </a:fld>
            <a:endParaRPr lang="en-US" sz="1200"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63A1CDA0-3AEC-4F5D-BFE1-8A0301761BE3}" type="slidenum">
              <a:rPr lang="en-US" altLang="en-US" sz="1200">
                <a:solidFill>
                  <a:prstClr val="black"/>
                </a:solidFill>
              </a:rPr>
              <a:pPr/>
              <a:t>6</a:t>
            </a:fld>
            <a:endParaRPr lang="en-US" altLang="en-US" sz="1200" dirty="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D8646F81-1E64-433A-9FBD-C6C62EC50D5B}" type="slidenum">
              <a:rPr lang="en-US" sz="1200">
                <a:solidFill>
                  <a:prstClr val="black"/>
                </a:solidFill>
              </a:rPr>
              <a:pPr/>
              <a:t>77</a:t>
            </a:fld>
            <a:endParaRPr lang="en-US" sz="1200" dirty="0">
              <a:solidFill>
                <a:prstClr val="black"/>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D8646F81-1E64-433A-9FBD-C6C62EC50D5B}" type="slidenum">
              <a:rPr lang="en-US" sz="1200">
                <a:solidFill>
                  <a:prstClr val="black"/>
                </a:solidFill>
              </a:rPr>
              <a:pPr/>
              <a:t>78</a:t>
            </a:fld>
            <a:endParaRPr lang="en-US" sz="1200" dirty="0">
              <a:solidFill>
                <a:prstClr val="black"/>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55C3442D-26AE-43D1-827D-446B060150F3}" type="slidenum">
              <a:rPr lang="en-US" sz="1200">
                <a:solidFill>
                  <a:prstClr val="black"/>
                </a:solidFill>
              </a:rPr>
              <a:pPr/>
              <a:t>79</a:t>
            </a:fld>
            <a:endParaRPr lang="en-US" sz="1200" dirty="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D8646F81-1E64-433A-9FBD-C6C62EC50D5B}" type="slidenum">
              <a:rPr lang="en-US" sz="1200">
                <a:solidFill>
                  <a:prstClr val="black"/>
                </a:solidFill>
              </a:rPr>
              <a:pPr/>
              <a:t>80</a:t>
            </a:fld>
            <a:endParaRPr lang="en-US" sz="1200" dirty="0">
              <a:solidFill>
                <a:prstClr val="black"/>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21B1C3DD-6176-4662-9432-F852E1B256A4}" type="slidenum">
              <a:rPr lang="en-US" sz="1200"/>
              <a:pPr/>
              <a:t>82</a:t>
            </a:fld>
            <a:endParaRPr lang="en-US" sz="1200"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B4771A81-B898-42BB-BB6B-E0F863FD7BF2}" type="slidenum">
              <a:rPr lang="en-US" sz="1200"/>
              <a:pPr/>
              <a:t>83</a:t>
            </a:fld>
            <a:endParaRPr lang="en-US" sz="120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DE0E1D25-91FE-4B69-8BF4-BD8C00D72BD4}" type="slidenum">
              <a:rPr lang="en-US" sz="1200"/>
              <a:pPr/>
              <a:t>84</a:t>
            </a:fld>
            <a:endParaRPr lang="en-US" sz="1200"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68DEDFE5-EE44-4237-99E4-A04656B3027E}" type="slidenum">
              <a:rPr lang="en-US" sz="1200"/>
              <a:pPr/>
              <a:t>85</a:t>
            </a:fld>
            <a:endParaRPr lang="en-US" sz="1200"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BF80AAAD-327F-48A9-B385-702FB739166D}" type="slidenum">
              <a:rPr lang="en-US" sz="1200"/>
              <a:pPr/>
              <a:t>86</a:t>
            </a:fld>
            <a:endParaRPr lang="en-US" sz="1200"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EBAD1D66-0C52-423B-A5A8-88940BC9145F}" type="slidenum">
              <a:rPr lang="en-US" sz="1200"/>
              <a:pPr/>
              <a:t>87</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40714380-FD9B-44FC-8A75-8832277BBF03}" type="slidenum">
              <a:rPr lang="en-US" altLang="en-US" sz="1200">
                <a:solidFill>
                  <a:prstClr val="black"/>
                </a:solidFill>
              </a:rPr>
              <a:pPr/>
              <a:t>7</a:t>
            </a:fld>
            <a:endParaRPr lang="en-US" altLang="en-US" sz="1200" dirty="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7C955EDE-EBDC-4C75-8E55-9A1D264928BA}" type="slidenum">
              <a:rPr lang="en-US" sz="1200"/>
              <a:pPr/>
              <a:t>88</a:t>
            </a:fld>
            <a:endParaRPr lang="en-US" sz="1200"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B8C43B17-E3DA-47E2-864E-6282D0D70A77}" type="slidenum">
              <a:rPr lang="en-US" altLang="en-US" sz="1200" smtClean="0"/>
              <a:pPr/>
              <a:t>89</a:t>
            </a:fld>
            <a:endParaRPr lang="en-US" altLang="en-US" sz="1200"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E2DD7C88-4E9C-4861-9DD4-71BD1D351F65}" type="slidenum">
              <a:rPr lang="en-US" altLang="en-US" sz="1200"/>
              <a:pPr/>
              <a:t>10</a:t>
            </a:fld>
            <a:endParaRPr lang="en-US" altLang="en-US" sz="12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F91CD136-83A7-43D8-8CC6-AA1421333252}" type="slidenum">
              <a:rPr lang="en-US" altLang="en-US" sz="1200"/>
              <a:pPr/>
              <a:t>13</a:t>
            </a:fld>
            <a:endParaRPr lang="en-US" altLang="en-US" sz="12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F3EE2D34-13AF-410C-8719-5C9B4877296E}" type="slidenum">
              <a:rPr lang="en-US" altLang="en-US" sz="1200"/>
              <a:pPr/>
              <a:t>20</a:t>
            </a:fld>
            <a:endParaRPr lang="en-US" altLang="en-US"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07FC754B-411F-4F4F-9E0F-ED290773CB4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7C340135-3F94-4C74-ADE0-88ECE5C489F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6B4ABABA-6F61-4F90-98F8-63F1CF27B9C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143D4741-063D-40D6-A621-CE9EBEE8995D}"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E51BBE39-755F-49CA-A25B-5CE349DF685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5D504EF5-BFC7-42FD-A48A-C1DB05479692}"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A1B2FEB3-1093-4707-ADC3-46BCCDCCE5B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0C215639-F546-4FEF-9825-F4AAD8B5DFB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CB973C0E-76C2-43B4-806F-96B2F919B55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0C248D2A-A3A9-4A36-9C0C-431CE5AAB5F6}"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8300D2D1-77D5-4A7C-833D-18DFD29EACB4}" type="slidenum">
              <a:rPr lang="en-US" smtClean="0"/>
              <a:pPr>
                <a:defRPr/>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3FC2AD1E-8DA8-451D-8EF7-6B54590D143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fW_wthkeZQ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gC6QnSEChss" TargetMode="External"/><Relationship Id="rId2" Type="http://schemas.openxmlformats.org/officeDocument/2006/relationships/hyperlink" Target="http://www.youtube.com/watch?v=bsQ6blEXC7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mts.scot.nhs.u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dIGu93MZ32U" TargetMode="External"/><Relationship Id="rId2" Type="http://schemas.openxmlformats.org/officeDocument/2006/relationships/hyperlink" Target="http://www.youtube.com/watch?v=6sGyCkKy8pE" TargetMode="External"/><Relationship Id="rId1" Type="http://schemas.openxmlformats.org/officeDocument/2006/relationships/slideLayout" Target="../slideLayouts/slideLayout2.xml"/><Relationship Id="rId4" Type="http://schemas.openxmlformats.org/officeDocument/2006/relationships/hyperlink" Target="http://www.youtube.com/watch?v=BBaCey4y7N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tudy.com/academy/lesson/the-needs-theory-motivating-employees-with-maslows-hierarchy-of-needs.html"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Mo5Qk0Ed6i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sz="4800" dirty="0" smtClean="0"/>
              <a:t>People</a:t>
            </a:r>
            <a:endParaRPr lang="en-US" altLang="en-US" dirty="0" smtClean="0"/>
          </a:p>
        </p:txBody>
      </p:sp>
      <p:sp>
        <p:nvSpPr>
          <p:cNvPr id="2" name="Rectangle 3"/>
          <p:cNvSpPr>
            <a:spLocks noGrp="1" noChangeArrowheads="1"/>
          </p:cNvSpPr>
          <p:nvPr>
            <p:ph type="subTitle" idx="1"/>
          </p:nvPr>
        </p:nvSpPr>
        <p:spPr/>
        <p:txBody>
          <a:bodyPr>
            <a:normAutofit lnSpcReduction="10000"/>
          </a:bodyPr>
          <a:lstStyle/>
          <a:p>
            <a:pPr eaLnBrk="1" hangingPunct="1"/>
            <a:r>
              <a:rPr lang="en-US" altLang="en-US" dirty="0" smtClean="0"/>
              <a:t>Higher (N6)</a:t>
            </a:r>
          </a:p>
          <a:p>
            <a:pPr eaLnBrk="1" hangingPunct="1"/>
            <a:r>
              <a:rPr lang="en-US" altLang="en-US" dirty="0" smtClean="0"/>
              <a:t>Business Management</a:t>
            </a:r>
          </a:p>
          <a:p>
            <a:pPr eaLnBrk="1" hangingPunct="1"/>
            <a:r>
              <a:rPr lang="en-US" altLang="en-US" dirty="0" smtClean="0"/>
              <a:t>2015-2016</a:t>
            </a:r>
          </a:p>
        </p:txBody>
      </p:sp>
      <p:sp>
        <p:nvSpPr>
          <p:cNvPr id="4098" name="Rectangle 1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0F7E7FC-660E-4915-AEC7-3EFB8485AE95}" type="slidenum">
              <a:rPr lang="en-US" altLang="en-US" sz="1400" smtClean="0">
                <a:solidFill>
                  <a:schemeClr val="tx2"/>
                </a:solidFill>
                <a:latin typeface="Arial" charset="0"/>
              </a:rPr>
              <a:pPr/>
              <a:t>1</a:t>
            </a:fld>
            <a:endParaRPr lang="en-US" altLang="en-US" sz="1400" dirty="0" smtClean="0">
              <a:solidFill>
                <a:schemeClr val="tx2"/>
              </a:solidFill>
              <a:latin typeface="Arial" charset="0"/>
            </a:endParaRPr>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703763"/>
            <a:ext cx="20574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9E3F170A-38EB-41AA-949A-0FFFC0BEDC0B}" type="slidenum">
              <a:rPr lang="en-US" altLang="en-US" sz="1400">
                <a:solidFill>
                  <a:schemeClr val="tx2"/>
                </a:solidFill>
                <a:latin typeface="Arial" charset="0"/>
              </a:rPr>
              <a:pPr/>
              <a:t>10</a:t>
            </a:fld>
            <a:endParaRPr lang="en-US" altLang="en-US" sz="1400" dirty="0">
              <a:solidFill>
                <a:schemeClr val="tx2"/>
              </a:solidFill>
              <a:latin typeface="Arial" charset="0"/>
            </a:endParaRPr>
          </a:p>
        </p:txBody>
      </p:sp>
      <p:sp>
        <p:nvSpPr>
          <p:cNvPr id="8195" name="Rectangle 2"/>
          <p:cNvSpPr>
            <a:spLocks noGrp="1" noChangeArrowheads="1"/>
          </p:cNvSpPr>
          <p:nvPr>
            <p:ph type="title"/>
          </p:nvPr>
        </p:nvSpPr>
        <p:spPr/>
        <p:txBody>
          <a:bodyPr/>
          <a:lstStyle/>
          <a:p>
            <a:pPr eaLnBrk="1" hangingPunct="1"/>
            <a:r>
              <a:rPr lang="en-GB" altLang="en-US" dirty="0" smtClean="0"/>
              <a:t>Internal Recruitment</a:t>
            </a:r>
          </a:p>
        </p:txBody>
      </p:sp>
      <p:sp>
        <p:nvSpPr>
          <p:cNvPr id="8196" name="Rectangle 3"/>
          <p:cNvSpPr>
            <a:spLocks noGrp="1" noChangeArrowheads="1"/>
          </p:cNvSpPr>
          <p:nvPr>
            <p:ph type="body" idx="1"/>
          </p:nvPr>
        </p:nvSpPr>
        <p:spPr>
          <a:xfrm>
            <a:off x="467544" y="1628800"/>
            <a:ext cx="7772400" cy="4776788"/>
          </a:xfrm>
        </p:spPr>
        <p:txBody>
          <a:bodyPr>
            <a:normAutofit/>
          </a:bodyPr>
          <a:lstStyle/>
          <a:p>
            <a:pPr marL="0" indent="0" eaLnBrk="1" hangingPunct="1">
              <a:lnSpc>
                <a:spcPct val="90000"/>
              </a:lnSpc>
              <a:buNone/>
            </a:pPr>
            <a:r>
              <a:rPr lang="en-GB" altLang="en-US" sz="2400" dirty="0" smtClean="0"/>
              <a:t>The job vacancy is only advertised within the organisation.</a:t>
            </a:r>
          </a:p>
          <a:p>
            <a:pPr marL="0" indent="0" eaLnBrk="1" hangingPunct="1">
              <a:lnSpc>
                <a:spcPct val="90000"/>
              </a:lnSpc>
              <a:buNone/>
            </a:pPr>
            <a:endParaRPr lang="en-GB" altLang="en-US" sz="2400" dirty="0"/>
          </a:p>
          <a:p>
            <a:pPr marL="0" indent="0" eaLnBrk="1" hangingPunct="1">
              <a:lnSpc>
                <a:spcPct val="90000"/>
              </a:lnSpc>
              <a:buNone/>
            </a:pPr>
            <a:r>
              <a:rPr lang="en-GB" altLang="en-US" sz="2400" dirty="0" smtClean="0"/>
              <a:t>Only people already working for the organisation can apply.</a:t>
            </a:r>
          </a:p>
          <a:p>
            <a:pPr marL="0" indent="0" eaLnBrk="1" hangingPunct="1">
              <a:lnSpc>
                <a:spcPct val="90000"/>
              </a:lnSpc>
              <a:buNone/>
            </a:pPr>
            <a:endParaRPr lang="en-GB" altLang="en-US" sz="2400" dirty="0"/>
          </a:p>
          <a:p>
            <a:pPr marL="0" indent="0" eaLnBrk="1" hangingPunct="1">
              <a:lnSpc>
                <a:spcPct val="90000"/>
              </a:lnSpc>
              <a:buNone/>
            </a:pPr>
            <a:r>
              <a:rPr lang="en-GB" altLang="en-US" sz="2400" dirty="0" smtClean="0"/>
              <a:t>May be circulated via e-mail, advertised on an intranet site or an advert put on the noticeboard.</a:t>
            </a:r>
          </a:p>
          <a:p>
            <a:pPr marL="0" indent="0" eaLnBrk="1" hangingPunct="1">
              <a:lnSpc>
                <a:spcPct val="90000"/>
              </a:lnSpc>
              <a:buNone/>
            </a:pPr>
            <a:endParaRPr lang="en-GB" altLang="en-US" sz="2400" dirty="0"/>
          </a:p>
          <a:p>
            <a:pPr marL="0" indent="0" eaLnBrk="1" hangingPunct="1">
              <a:lnSpc>
                <a:spcPct val="90000"/>
              </a:lnSpc>
              <a:buNone/>
            </a:pPr>
            <a:r>
              <a:rPr lang="en-GB" altLang="en-US" sz="2400" dirty="0" smtClean="0"/>
              <a:t>May be a promotion or change of job or location.</a:t>
            </a:r>
          </a:p>
          <a:p>
            <a:pPr eaLnBrk="1" hangingPunct="1">
              <a:lnSpc>
                <a:spcPct val="90000"/>
              </a:lnSpc>
            </a:pPr>
            <a:endParaRPr lang="en-GB" altLang="en-US" sz="2400" dirty="0" smtClean="0"/>
          </a:p>
          <a:p>
            <a:pPr eaLnBrk="1" hangingPunct="1">
              <a:lnSpc>
                <a:spcPct val="90000"/>
              </a:lnSpc>
            </a:pPr>
            <a:endParaRPr lang="en-GB" altLang="en-US" sz="2400" dirty="0" smtClean="0"/>
          </a:p>
        </p:txBody>
      </p:sp>
    </p:spTree>
    <p:extLst>
      <p:ext uri="{BB962C8B-B14F-4D97-AF65-F5344CB8AC3E}">
        <p14:creationId xmlns:p14="http://schemas.microsoft.com/office/powerpoint/2010/main" val="658984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a:t>
            </a:r>
            <a:endParaRPr lang="en-GB" dirty="0"/>
          </a:p>
        </p:txBody>
      </p:sp>
      <p:sp>
        <p:nvSpPr>
          <p:cNvPr id="3" name="Content Placeholder 2"/>
          <p:cNvSpPr>
            <a:spLocks noGrp="1"/>
          </p:cNvSpPr>
          <p:nvPr>
            <p:ph idx="1"/>
          </p:nvPr>
        </p:nvSpPr>
        <p:spPr/>
        <p:txBody>
          <a:bodyPr>
            <a:noAutofit/>
          </a:bodyPr>
          <a:lstStyle/>
          <a:p>
            <a:r>
              <a:rPr lang="en-GB" sz="2000" dirty="0" smtClean="0"/>
              <a:t>Job vacancy </a:t>
            </a:r>
            <a:r>
              <a:rPr lang="en-GB" sz="2000" smtClean="0"/>
              <a:t>can be </a:t>
            </a:r>
            <a:r>
              <a:rPr lang="en-GB" sz="2000" dirty="0" smtClean="0"/>
              <a:t>filled quickly.</a:t>
            </a:r>
          </a:p>
          <a:p>
            <a:pPr marL="0" indent="0">
              <a:buNone/>
            </a:pPr>
            <a:endParaRPr lang="en-GB" sz="2000" dirty="0" smtClean="0"/>
          </a:p>
          <a:p>
            <a:r>
              <a:rPr lang="en-GB" sz="2000" dirty="0" smtClean="0"/>
              <a:t>Employees are already known by the organisation.  Have already demonstrated they have the ability to do the job.</a:t>
            </a:r>
          </a:p>
          <a:p>
            <a:pPr marL="0" indent="0">
              <a:buNone/>
            </a:pPr>
            <a:endParaRPr lang="en-GB" sz="2000" dirty="0" smtClean="0"/>
          </a:p>
          <a:p>
            <a:r>
              <a:rPr lang="en-GB" sz="2000" dirty="0" smtClean="0"/>
              <a:t>Employees feel more valued and can become more motivated and productive.</a:t>
            </a:r>
          </a:p>
          <a:p>
            <a:pPr marL="0" indent="0">
              <a:buNone/>
            </a:pPr>
            <a:endParaRPr lang="en-GB" sz="2000" dirty="0" smtClean="0"/>
          </a:p>
          <a:p>
            <a:r>
              <a:rPr lang="en-GB" sz="2000" dirty="0" smtClean="0"/>
              <a:t>Money can be saved on advertising a job, recruiting, selecting, training.</a:t>
            </a:r>
          </a:p>
          <a:p>
            <a:pPr marL="0" indent="0">
              <a:buNone/>
            </a:pPr>
            <a:endParaRPr lang="en-GB" sz="2000" dirty="0" smtClean="0"/>
          </a:p>
          <a:p>
            <a:r>
              <a:rPr lang="en-GB" sz="2000" dirty="0" smtClean="0"/>
              <a:t>Existing employees are already familiar with the policies, procedures and culture within the organisation.</a:t>
            </a:r>
            <a:endParaRPr lang="en-GB" sz="2000" dirty="0"/>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pPr>
                <a:defRPr/>
              </a:pPr>
              <a:t>11</a:t>
            </a:fld>
            <a:endParaRPr lang="en-US" dirty="0"/>
          </a:p>
        </p:txBody>
      </p:sp>
    </p:spTree>
    <p:extLst>
      <p:ext uri="{BB962C8B-B14F-4D97-AF65-F5344CB8AC3E}">
        <p14:creationId xmlns:p14="http://schemas.microsoft.com/office/powerpoint/2010/main" val="1817033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Disadvantages</a:t>
            </a:r>
            <a:endParaRPr lang="en-GB" dirty="0"/>
          </a:p>
        </p:txBody>
      </p:sp>
      <p:sp>
        <p:nvSpPr>
          <p:cNvPr id="7" name="Content Placeholder 6"/>
          <p:cNvSpPr>
            <a:spLocks noGrp="1"/>
          </p:cNvSpPr>
          <p:nvPr>
            <p:ph idx="1"/>
          </p:nvPr>
        </p:nvSpPr>
        <p:spPr/>
        <p:txBody>
          <a:bodyPr>
            <a:normAutofit fontScale="70000" lnSpcReduction="20000"/>
          </a:bodyPr>
          <a:lstStyle/>
          <a:p>
            <a:r>
              <a:rPr lang="en-GB" sz="2800" dirty="0"/>
              <a:t>Opportunity to gain new ideas from a new employee is lost; could mean new solutions to problems are not discovered</a:t>
            </a:r>
            <a:r>
              <a:rPr lang="en-GB" sz="2800" dirty="0" smtClean="0"/>
              <a:t>.</a:t>
            </a:r>
          </a:p>
          <a:p>
            <a:pPr marL="0" indent="0">
              <a:buNone/>
            </a:pPr>
            <a:endParaRPr lang="en-GB" sz="2800" dirty="0"/>
          </a:p>
          <a:p>
            <a:r>
              <a:rPr lang="en-GB" sz="2800" dirty="0"/>
              <a:t>An existing employee with the correct skills or ability for the job may not be available, and the position may remain unfulfilled</a:t>
            </a:r>
            <a:r>
              <a:rPr lang="en-GB" sz="2800" dirty="0" smtClean="0"/>
              <a:t>.</a:t>
            </a:r>
          </a:p>
          <a:p>
            <a:pPr marL="0" indent="0">
              <a:buNone/>
            </a:pPr>
            <a:endParaRPr lang="en-GB" sz="2800" dirty="0"/>
          </a:p>
          <a:p>
            <a:r>
              <a:rPr lang="en-GB" sz="2800" dirty="0"/>
              <a:t>May not be many existing employees who can apply for the position</a:t>
            </a:r>
            <a:r>
              <a:rPr lang="en-GB" sz="2800" dirty="0" smtClean="0"/>
              <a:t>.</a:t>
            </a:r>
          </a:p>
          <a:p>
            <a:pPr marL="0" indent="0">
              <a:buNone/>
            </a:pPr>
            <a:endParaRPr lang="en-GB" sz="2800" dirty="0"/>
          </a:p>
          <a:p>
            <a:r>
              <a:rPr lang="en-GB" sz="2800" dirty="0"/>
              <a:t>If a candidate is recruited internally, this will create another vacancy within the organisation</a:t>
            </a:r>
            <a:r>
              <a:rPr lang="en-GB" sz="2800" dirty="0" smtClean="0"/>
              <a:t>.</a:t>
            </a:r>
          </a:p>
          <a:p>
            <a:pPr marL="0" indent="0">
              <a:buNone/>
            </a:pPr>
            <a:endParaRPr lang="en-GB" sz="2800" dirty="0"/>
          </a:p>
          <a:p>
            <a:r>
              <a:rPr lang="en-GB" sz="2800" dirty="0"/>
              <a:t>Conflict amongst existing employees competing for the job might exist.</a:t>
            </a:r>
          </a:p>
          <a:p>
            <a:endParaRPr lang="en-GB" dirty="0"/>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pPr>
                <a:defRPr/>
              </a:pPr>
              <a:t>12</a:t>
            </a:fld>
            <a:endParaRPr lang="en-US" dirty="0"/>
          </a:p>
        </p:txBody>
      </p:sp>
    </p:spTree>
    <p:extLst>
      <p:ext uri="{BB962C8B-B14F-4D97-AF65-F5344CB8AC3E}">
        <p14:creationId xmlns:p14="http://schemas.microsoft.com/office/powerpoint/2010/main" val="838418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849F43B-27BA-4B03-8F0D-90CDF0E1E6C7}" type="slidenum">
              <a:rPr lang="en-US" altLang="en-US" sz="1400">
                <a:solidFill>
                  <a:schemeClr val="tx2"/>
                </a:solidFill>
                <a:latin typeface="Arial" charset="0"/>
              </a:rPr>
              <a:pPr/>
              <a:t>13</a:t>
            </a:fld>
            <a:endParaRPr lang="en-US" altLang="en-US" sz="1400" dirty="0">
              <a:solidFill>
                <a:schemeClr val="tx2"/>
              </a:solidFill>
              <a:latin typeface="Arial" charset="0"/>
            </a:endParaRPr>
          </a:p>
        </p:txBody>
      </p:sp>
      <p:sp>
        <p:nvSpPr>
          <p:cNvPr id="9219" name="Rectangle 2"/>
          <p:cNvSpPr>
            <a:spLocks noGrp="1" noChangeArrowheads="1"/>
          </p:cNvSpPr>
          <p:nvPr>
            <p:ph type="title"/>
          </p:nvPr>
        </p:nvSpPr>
        <p:spPr/>
        <p:txBody>
          <a:bodyPr/>
          <a:lstStyle/>
          <a:p>
            <a:pPr eaLnBrk="1" hangingPunct="1"/>
            <a:r>
              <a:rPr lang="en-GB" altLang="en-US" dirty="0" smtClean="0"/>
              <a:t>External Recruitment</a:t>
            </a:r>
          </a:p>
        </p:txBody>
      </p:sp>
      <p:sp>
        <p:nvSpPr>
          <p:cNvPr id="9220" name="Rectangle 3"/>
          <p:cNvSpPr>
            <a:spLocks noGrp="1" noChangeArrowheads="1"/>
          </p:cNvSpPr>
          <p:nvPr>
            <p:ph type="body" idx="1"/>
          </p:nvPr>
        </p:nvSpPr>
        <p:spPr>
          <a:xfrm>
            <a:off x="539552" y="1628800"/>
            <a:ext cx="7772400" cy="4968552"/>
          </a:xfrm>
        </p:spPr>
        <p:txBody>
          <a:bodyPr>
            <a:normAutofit fontScale="92500" lnSpcReduction="10000"/>
          </a:bodyPr>
          <a:lstStyle/>
          <a:p>
            <a:pPr marL="0" indent="0" eaLnBrk="1" hangingPunct="1">
              <a:lnSpc>
                <a:spcPct val="80000"/>
              </a:lnSpc>
              <a:buNone/>
            </a:pPr>
            <a:r>
              <a:rPr lang="en-GB" altLang="en-US" sz="2000" b="1" dirty="0" smtClean="0"/>
              <a:t>When the job vacancy is advertised both within and outwith the organisation and anyone can apply.  This can be:</a:t>
            </a:r>
          </a:p>
          <a:p>
            <a:pPr marL="0" indent="0" eaLnBrk="1" hangingPunct="1">
              <a:lnSpc>
                <a:spcPct val="80000"/>
              </a:lnSpc>
              <a:buNone/>
            </a:pPr>
            <a:endParaRPr lang="en-GB" altLang="en-US" sz="2000" b="1" dirty="0" smtClean="0"/>
          </a:p>
          <a:p>
            <a:pPr eaLnBrk="1" hangingPunct="1">
              <a:lnSpc>
                <a:spcPct val="80000"/>
              </a:lnSpc>
            </a:pPr>
            <a:r>
              <a:rPr lang="en-GB" altLang="en-US" sz="2000" b="1" dirty="0" smtClean="0"/>
              <a:t>Local and national </a:t>
            </a:r>
            <a:r>
              <a:rPr lang="en-GB" altLang="en-US" sz="2000" b="1" dirty="0"/>
              <a:t>n</a:t>
            </a:r>
            <a:r>
              <a:rPr lang="en-GB" altLang="en-US" sz="2000" b="1" dirty="0" smtClean="0"/>
              <a:t>ewspapers</a:t>
            </a:r>
          </a:p>
          <a:p>
            <a:pPr eaLnBrk="1" hangingPunct="1">
              <a:lnSpc>
                <a:spcPct val="80000"/>
              </a:lnSpc>
            </a:pPr>
            <a:endParaRPr lang="en-GB" altLang="en-US" sz="2000" b="1" dirty="0" smtClean="0"/>
          </a:p>
          <a:p>
            <a:pPr eaLnBrk="1" hangingPunct="1">
              <a:lnSpc>
                <a:spcPct val="80000"/>
              </a:lnSpc>
            </a:pPr>
            <a:r>
              <a:rPr lang="en-GB" altLang="en-US" sz="2000" b="1" dirty="0" smtClean="0"/>
              <a:t>Journals (eg British Medical Journal)</a:t>
            </a:r>
          </a:p>
          <a:p>
            <a:pPr marL="0" indent="0" eaLnBrk="1" hangingPunct="1">
              <a:lnSpc>
                <a:spcPct val="80000"/>
              </a:lnSpc>
              <a:buNone/>
            </a:pPr>
            <a:endParaRPr lang="en-GB" altLang="en-US" sz="2000" b="1" dirty="0" smtClean="0"/>
          </a:p>
          <a:p>
            <a:pPr eaLnBrk="1" hangingPunct="1">
              <a:lnSpc>
                <a:spcPct val="80000"/>
              </a:lnSpc>
            </a:pPr>
            <a:r>
              <a:rPr lang="en-GB" altLang="en-US" sz="2000" b="1" dirty="0" smtClean="0"/>
              <a:t>Recruitment agencies</a:t>
            </a:r>
          </a:p>
          <a:p>
            <a:pPr marL="0" indent="0" eaLnBrk="1" hangingPunct="1">
              <a:lnSpc>
                <a:spcPct val="80000"/>
              </a:lnSpc>
              <a:buNone/>
            </a:pPr>
            <a:endParaRPr lang="en-GB" altLang="en-US" sz="2000" b="1" dirty="0" smtClean="0"/>
          </a:p>
          <a:p>
            <a:pPr eaLnBrk="1" hangingPunct="1">
              <a:lnSpc>
                <a:spcPct val="80000"/>
              </a:lnSpc>
            </a:pPr>
            <a:r>
              <a:rPr lang="en-GB" altLang="en-US" sz="2000" b="1" dirty="0" smtClean="0"/>
              <a:t>Company website</a:t>
            </a:r>
          </a:p>
          <a:p>
            <a:pPr eaLnBrk="1" hangingPunct="1">
              <a:lnSpc>
                <a:spcPct val="80000"/>
              </a:lnSpc>
            </a:pPr>
            <a:endParaRPr lang="en-GB" altLang="en-US" sz="2000" b="1" dirty="0" smtClean="0"/>
          </a:p>
          <a:p>
            <a:pPr eaLnBrk="1" hangingPunct="1">
              <a:lnSpc>
                <a:spcPct val="80000"/>
              </a:lnSpc>
            </a:pPr>
            <a:r>
              <a:rPr lang="en-GB" altLang="en-US" sz="2000" b="1" dirty="0" smtClean="0"/>
              <a:t>Recruitment </a:t>
            </a:r>
            <a:r>
              <a:rPr lang="en-GB" altLang="en-US" sz="2000" b="1" dirty="0"/>
              <a:t>w</a:t>
            </a:r>
            <a:r>
              <a:rPr lang="en-GB" altLang="en-US" sz="2000" b="1" dirty="0" smtClean="0"/>
              <a:t>ebsites eg s1jobs.com</a:t>
            </a:r>
          </a:p>
          <a:p>
            <a:pPr eaLnBrk="1" hangingPunct="1">
              <a:lnSpc>
                <a:spcPct val="80000"/>
              </a:lnSpc>
            </a:pPr>
            <a:endParaRPr lang="en-GB" altLang="en-US" sz="2000" b="1" dirty="0" smtClean="0"/>
          </a:p>
          <a:p>
            <a:pPr eaLnBrk="1" hangingPunct="1">
              <a:lnSpc>
                <a:spcPct val="80000"/>
              </a:lnSpc>
            </a:pPr>
            <a:r>
              <a:rPr lang="en-GB" altLang="en-US" sz="2000" b="1" dirty="0" smtClean="0"/>
              <a:t>Job centres/careers service</a:t>
            </a:r>
          </a:p>
          <a:p>
            <a:pPr eaLnBrk="1" hangingPunct="1">
              <a:lnSpc>
                <a:spcPct val="80000"/>
              </a:lnSpc>
            </a:pPr>
            <a:endParaRPr lang="en-GB" altLang="en-US" sz="2000" b="1" dirty="0" smtClean="0"/>
          </a:p>
          <a:p>
            <a:pPr eaLnBrk="1" hangingPunct="1">
              <a:lnSpc>
                <a:spcPct val="80000"/>
              </a:lnSpc>
            </a:pPr>
            <a:r>
              <a:rPr lang="en-GB" altLang="en-US" sz="2000" b="1" dirty="0" smtClean="0"/>
              <a:t>Skill seekers and New Deal</a:t>
            </a:r>
          </a:p>
          <a:p>
            <a:pPr eaLnBrk="1" hangingPunct="1">
              <a:lnSpc>
                <a:spcPct val="80000"/>
              </a:lnSpc>
            </a:pPr>
            <a:endParaRPr lang="en-GB" altLang="en-US" sz="2000" b="1" dirty="0" smtClean="0"/>
          </a:p>
          <a:p>
            <a:pPr eaLnBrk="1" hangingPunct="1">
              <a:lnSpc>
                <a:spcPct val="80000"/>
              </a:lnSpc>
            </a:pPr>
            <a:r>
              <a:rPr lang="en-GB" altLang="en-US" sz="2000" b="1" dirty="0" smtClean="0"/>
              <a:t>Schools, Colleges or Universities (Milk Round)</a:t>
            </a:r>
          </a:p>
        </p:txBody>
      </p:sp>
    </p:spTree>
    <p:extLst>
      <p:ext uri="{BB962C8B-B14F-4D97-AF65-F5344CB8AC3E}">
        <p14:creationId xmlns:p14="http://schemas.microsoft.com/office/powerpoint/2010/main" val="223745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a:t>
            </a:r>
            <a:endParaRPr lang="en-GB" dirty="0"/>
          </a:p>
        </p:txBody>
      </p:sp>
      <p:sp>
        <p:nvSpPr>
          <p:cNvPr id="3" name="Content Placeholder 2"/>
          <p:cNvSpPr>
            <a:spLocks noGrp="1"/>
          </p:cNvSpPr>
          <p:nvPr>
            <p:ph idx="1"/>
          </p:nvPr>
        </p:nvSpPr>
        <p:spPr/>
        <p:txBody>
          <a:bodyPr>
            <a:noAutofit/>
          </a:bodyPr>
          <a:lstStyle/>
          <a:p>
            <a:r>
              <a:rPr lang="en-GB" sz="1900" dirty="0" smtClean="0"/>
              <a:t>People with new ideas can be brought into the organisation; can help with the effectiveness of the organisation.</a:t>
            </a:r>
          </a:p>
          <a:p>
            <a:pPr marL="0" indent="0">
              <a:buNone/>
            </a:pPr>
            <a:endParaRPr lang="en-GB" sz="1900" dirty="0" smtClean="0"/>
          </a:p>
          <a:p>
            <a:r>
              <a:rPr lang="en-GB" sz="1900" dirty="0" smtClean="0"/>
              <a:t>Can attract large number of applicants so the organisation has a range of people to choose from (could be a disadvantage – why?).</a:t>
            </a:r>
          </a:p>
          <a:p>
            <a:pPr marL="0" indent="0">
              <a:buNone/>
            </a:pPr>
            <a:endParaRPr lang="en-GB" sz="1900" dirty="0" smtClean="0"/>
          </a:p>
          <a:p>
            <a:r>
              <a:rPr lang="en-GB" sz="1900" dirty="0" smtClean="0"/>
              <a:t>Job vacancies can be filled quickly using the help of recruitment agencies.</a:t>
            </a:r>
          </a:p>
          <a:p>
            <a:pPr marL="0" indent="0">
              <a:buNone/>
            </a:pPr>
            <a:endParaRPr lang="en-GB" sz="1900" dirty="0" smtClean="0"/>
          </a:p>
          <a:p>
            <a:r>
              <a:rPr lang="en-GB" sz="1900" dirty="0" smtClean="0"/>
              <a:t>Avoids conflict between competing employees if recruitment is only internal.</a:t>
            </a:r>
          </a:p>
          <a:p>
            <a:pPr marL="0" indent="0">
              <a:buNone/>
            </a:pPr>
            <a:endParaRPr lang="en-GB" sz="1900" dirty="0" smtClean="0"/>
          </a:p>
          <a:p>
            <a:r>
              <a:rPr lang="en-GB" sz="1900" dirty="0" smtClean="0"/>
              <a:t>Specialist newspapers, magazines and agencies can be used to find appropriate staff.</a:t>
            </a:r>
            <a:endParaRPr lang="en-GB" sz="1900" dirty="0"/>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solidFill>
                  <a:srgbClr val="B13F9A"/>
                </a:solidFill>
              </a:rPr>
              <a:pPr>
                <a:defRPr/>
              </a:pPr>
              <a:t>14</a:t>
            </a:fld>
            <a:endParaRPr lang="en-US" dirty="0">
              <a:solidFill>
                <a:srgbClr val="B13F9A"/>
              </a:solidFill>
            </a:endParaRPr>
          </a:p>
        </p:txBody>
      </p:sp>
    </p:spTree>
    <p:extLst>
      <p:ext uri="{BB962C8B-B14F-4D97-AF65-F5344CB8AC3E}">
        <p14:creationId xmlns:p14="http://schemas.microsoft.com/office/powerpoint/2010/main" val="3975091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disadvantages</a:t>
            </a:r>
          </a:p>
        </p:txBody>
      </p:sp>
      <p:sp>
        <p:nvSpPr>
          <p:cNvPr id="7" name="Content Placeholder 6"/>
          <p:cNvSpPr>
            <a:spLocks noGrp="1"/>
          </p:cNvSpPr>
          <p:nvPr>
            <p:ph idx="1"/>
          </p:nvPr>
        </p:nvSpPr>
        <p:spPr/>
        <p:txBody>
          <a:bodyPr>
            <a:normAutofit fontScale="92500"/>
          </a:bodyPr>
          <a:lstStyle/>
          <a:p>
            <a:r>
              <a:rPr lang="en-GB" dirty="0"/>
              <a:t>Existing employees who apply but are overlooked may feel unvalued and lose motivation</a:t>
            </a:r>
            <a:r>
              <a:rPr lang="en-GB" dirty="0" smtClean="0"/>
              <a:t>.</a:t>
            </a:r>
          </a:p>
          <a:p>
            <a:pPr marL="0" indent="0">
              <a:buNone/>
            </a:pPr>
            <a:endParaRPr lang="en-GB" dirty="0"/>
          </a:p>
          <a:p>
            <a:r>
              <a:rPr lang="en-GB" dirty="0"/>
              <a:t>Can be expensive to advertise a job externally eg in a national </a:t>
            </a:r>
            <a:r>
              <a:rPr lang="en-GB" dirty="0" smtClean="0"/>
              <a:t>newspaper.</a:t>
            </a:r>
          </a:p>
          <a:p>
            <a:pPr marL="0" indent="0">
              <a:buNone/>
            </a:pPr>
            <a:endParaRPr lang="en-GB" dirty="0"/>
          </a:p>
          <a:p>
            <a:r>
              <a:rPr lang="en-GB" dirty="0"/>
              <a:t>A more thorough selection process may be required, which can be expensive</a:t>
            </a:r>
            <a:r>
              <a:rPr lang="en-GB" dirty="0" smtClean="0"/>
              <a:t>.</a:t>
            </a:r>
          </a:p>
          <a:p>
            <a:pPr marL="0" indent="0">
              <a:buNone/>
            </a:pPr>
            <a:endParaRPr lang="en-GB" dirty="0"/>
          </a:p>
          <a:p>
            <a:r>
              <a:rPr lang="en-GB" dirty="0"/>
              <a:t>Always a chance that the wrong person can be chosen, as they are unknown to the organisation.</a:t>
            </a:r>
          </a:p>
          <a:p>
            <a:endParaRPr lang="en-GB" dirty="0"/>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pPr>
                <a:defRPr/>
              </a:pPr>
              <a:t>15</a:t>
            </a:fld>
            <a:endParaRPr lang="en-US" dirty="0"/>
          </a:p>
        </p:txBody>
      </p:sp>
    </p:spTree>
    <p:extLst>
      <p:ext uri="{BB962C8B-B14F-4D97-AF65-F5344CB8AC3E}">
        <p14:creationId xmlns:p14="http://schemas.microsoft.com/office/powerpoint/2010/main" val="4046356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Research task</a:t>
            </a:r>
            <a:endParaRPr lang="en-GB" dirty="0"/>
          </a:p>
        </p:txBody>
      </p:sp>
      <p:sp>
        <p:nvSpPr>
          <p:cNvPr id="7" name="Content Placeholder 6"/>
          <p:cNvSpPr>
            <a:spLocks noGrp="1"/>
          </p:cNvSpPr>
          <p:nvPr>
            <p:ph idx="1"/>
          </p:nvPr>
        </p:nvSpPr>
        <p:spPr/>
        <p:txBody>
          <a:bodyPr/>
          <a:lstStyle/>
          <a:p>
            <a:pPr marL="514350" indent="-514350">
              <a:buFont typeface="+mj-lt"/>
              <a:buAutoNum type="arabicPeriod"/>
            </a:pPr>
            <a:r>
              <a:rPr lang="en-GB" dirty="0" smtClean="0"/>
              <a:t>Research places where a job could be advertised </a:t>
            </a:r>
            <a:r>
              <a:rPr lang="en-GB" dirty="0"/>
              <a:t>externally. </a:t>
            </a: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r>
              <a:rPr lang="en-GB" dirty="0" smtClean="0"/>
              <a:t>Present </a:t>
            </a:r>
            <a:r>
              <a:rPr lang="en-GB" dirty="0"/>
              <a:t>your findings to the class</a:t>
            </a:r>
            <a:r>
              <a:rPr lang="en-GB" dirty="0" smtClean="0"/>
              <a:t>.</a:t>
            </a:r>
            <a:endParaRPr lang="en-GB" dirty="0"/>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r>
              <a:rPr lang="en-GB" dirty="0"/>
              <a:t>Past paper questions.</a:t>
            </a:r>
          </a:p>
          <a:p>
            <a:pPr marL="514350" indent="-514350">
              <a:buFont typeface="+mj-lt"/>
              <a:buAutoNum type="arabicPeriod"/>
            </a:pPr>
            <a:endParaRPr lang="en-GB" dirty="0" smtClean="0"/>
          </a:p>
          <a:p>
            <a:pPr marL="514350" indent="-514350">
              <a:buFont typeface="+mj-lt"/>
              <a:buAutoNum type="arabicPeriod"/>
            </a:pPr>
            <a:endParaRPr lang="en-GB" dirty="0" smtClean="0"/>
          </a:p>
          <a:p>
            <a:pPr marL="0" indent="0">
              <a:buNone/>
            </a:pPr>
            <a:endParaRPr lang="en-GB" dirty="0"/>
          </a:p>
          <a:p>
            <a:pPr marL="533400" indent="0">
              <a:buNone/>
            </a:pPr>
            <a:endParaRPr lang="en-GB" dirty="0"/>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pPr>
                <a:defRPr/>
              </a:pPr>
              <a:t>16</a:t>
            </a:fld>
            <a:endParaRPr lang="en-US" dirty="0"/>
          </a:p>
        </p:txBody>
      </p:sp>
    </p:spTree>
    <p:extLst>
      <p:ext uri="{BB962C8B-B14F-4D97-AF65-F5344CB8AC3E}">
        <p14:creationId xmlns:p14="http://schemas.microsoft.com/office/powerpoint/2010/main" val="1866484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SELECTION</a:t>
            </a:r>
            <a:endParaRPr lang="en-GB" dirty="0"/>
          </a:p>
        </p:txBody>
      </p:sp>
      <p:sp>
        <p:nvSpPr>
          <p:cNvPr id="3" name="Content Placeholder 2"/>
          <p:cNvSpPr>
            <a:spLocks noGrp="1"/>
          </p:cNvSpPr>
          <p:nvPr>
            <p:ph idx="1"/>
          </p:nvPr>
        </p:nvSpPr>
        <p:spPr/>
        <p:txBody>
          <a:bodyPr>
            <a:normAutofit/>
          </a:bodyPr>
          <a:lstStyle/>
          <a:p>
            <a:r>
              <a:rPr lang="en-GB" dirty="0" smtClean="0"/>
              <a:t>At National 5, we looked at some selection methods.</a:t>
            </a:r>
          </a:p>
          <a:p>
            <a:r>
              <a:rPr lang="en-GB" dirty="0" smtClean="0"/>
              <a:t>At Higher, we need to look at other selection methods in more detail:</a:t>
            </a:r>
          </a:p>
          <a:p>
            <a:pPr lvl="1"/>
            <a:r>
              <a:rPr lang="en-GB" dirty="0" smtClean="0"/>
              <a:t>Interviews</a:t>
            </a:r>
          </a:p>
          <a:p>
            <a:pPr lvl="1"/>
            <a:r>
              <a:rPr lang="en-GB" dirty="0" smtClean="0"/>
              <a:t>Testing</a:t>
            </a:r>
          </a:p>
          <a:p>
            <a:pPr lvl="1"/>
            <a:r>
              <a:rPr lang="en-GB" dirty="0" smtClean="0"/>
              <a:t>Assessment Centres</a:t>
            </a:r>
          </a:p>
        </p:txBody>
      </p:sp>
      <p:sp>
        <p:nvSpPr>
          <p:cNvPr id="4" name="Slide Number Placeholder 3"/>
          <p:cNvSpPr>
            <a:spLocks noGrp="1"/>
          </p:cNvSpPr>
          <p:nvPr>
            <p:ph type="sldNum" sz="quarter" idx="12"/>
          </p:nvPr>
        </p:nvSpPr>
        <p:spPr/>
        <p:txBody>
          <a:bodyPr/>
          <a:lstStyle/>
          <a:p>
            <a:pPr>
              <a:defRPr/>
            </a:pPr>
            <a:fld id="{143D4741-063D-40D6-A621-CE9EBEE8995D}" type="slidenum">
              <a:rPr lang="en-US" smtClean="0">
                <a:solidFill>
                  <a:srgbClr val="B13F9A"/>
                </a:solidFill>
              </a:rPr>
              <a:pPr>
                <a:defRPr/>
              </a:pPr>
              <a:t>17</a:t>
            </a:fld>
            <a:endParaRPr lang="en-US" dirty="0">
              <a:solidFill>
                <a:srgbClr val="B13F9A"/>
              </a:solidFill>
            </a:endParaRPr>
          </a:p>
        </p:txBody>
      </p:sp>
    </p:spTree>
    <p:extLst>
      <p:ext uri="{BB962C8B-B14F-4D97-AF65-F5344CB8AC3E}">
        <p14:creationId xmlns:p14="http://schemas.microsoft.com/office/powerpoint/2010/main" val="3626758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INTERVIEWS</a:t>
            </a:r>
            <a:endParaRPr lang="en-GB" dirty="0"/>
          </a:p>
        </p:txBody>
      </p:sp>
      <p:sp>
        <p:nvSpPr>
          <p:cNvPr id="3" name="Content Placeholder 2"/>
          <p:cNvSpPr>
            <a:spLocks noGrp="1"/>
          </p:cNvSpPr>
          <p:nvPr>
            <p:ph idx="1"/>
          </p:nvPr>
        </p:nvSpPr>
        <p:spPr/>
        <p:txBody>
          <a:bodyPr>
            <a:normAutofit/>
          </a:bodyPr>
          <a:lstStyle/>
          <a:p>
            <a:pPr marL="0" indent="0">
              <a:buNone/>
            </a:pPr>
            <a:r>
              <a:rPr lang="en-GB" sz="1800" dirty="0" smtClean="0"/>
              <a:t>Interviews are a common selection method.  They allow the organisation to find out whether or not they are suitable for the job vacancy.</a:t>
            </a:r>
          </a:p>
          <a:p>
            <a:pPr marL="0" indent="0">
              <a:buNone/>
            </a:pPr>
            <a:r>
              <a:rPr lang="en-GB" sz="1800" dirty="0" smtClean="0"/>
              <a:t>They also allow the applicant to ask questions.  Candidates can be asked to do a short presentation.</a:t>
            </a:r>
          </a:p>
          <a:p>
            <a:pPr marL="0" indent="0">
              <a:buNone/>
            </a:pPr>
            <a:endParaRPr lang="en-GB" sz="1800" dirty="0"/>
          </a:p>
          <a:p>
            <a:pPr marL="0" indent="0">
              <a:buNone/>
            </a:pPr>
            <a:r>
              <a:rPr lang="en-GB" sz="1800" u="sng" dirty="0" smtClean="0"/>
              <a:t>One-to-one interviews</a:t>
            </a:r>
          </a:p>
          <a:p>
            <a:pPr marL="0" indent="0">
              <a:buNone/>
            </a:pPr>
            <a:r>
              <a:rPr lang="en-GB" sz="1800" dirty="0" smtClean="0"/>
              <a:t>One interviewer makes a decision on who to select.  </a:t>
            </a:r>
          </a:p>
          <a:p>
            <a:pPr marL="0" indent="0">
              <a:buNone/>
            </a:pPr>
            <a:endParaRPr lang="en-GB" sz="1800" dirty="0" smtClean="0"/>
          </a:p>
          <a:p>
            <a:pPr marL="0" indent="0">
              <a:buNone/>
            </a:pPr>
            <a:r>
              <a:rPr lang="en-GB" sz="1800" dirty="0" smtClean="0"/>
              <a:t>The disadvantage of this type of interview is that the interviewer may not be properly trained to carry out the interview.  However it is cheaper than successive or panel interviews.</a:t>
            </a:r>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solidFill>
                  <a:srgbClr val="B13F9A"/>
                </a:solidFill>
              </a:rPr>
              <a:pPr>
                <a:defRPr/>
              </a:pPr>
              <a:t>18</a:t>
            </a:fld>
            <a:endParaRPr lang="en-US" dirty="0">
              <a:solidFill>
                <a:srgbClr val="B13F9A"/>
              </a:solidFill>
            </a:endParaRPr>
          </a:p>
        </p:txBody>
      </p:sp>
    </p:spTree>
    <p:extLst>
      <p:ext uri="{BB962C8B-B14F-4D97-AF65-F5344CB8AC3E}">
        <p14:creationId xmlns:p14="http://schemas.microsoft.com/office/powerpoint/2010/main" val="393278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INTERVIEWS</a:t>
            </a:r>
            <a:endParaRPr lang="en-GB" dirty="0"/>
          </a:p>
        </p:txBody>
      </p:sp>
      <p:sp>
        <p:nvSpPr>
          <p:cNvPr id="3" name="Content Placeholder 2"/>
          <p:cNvSpPr>
            <a:spLocks noGrp="1"/>
          </p:cNvSpPr>
          <p:nvPr>
            <p:ph idx="1"/>
          </p:nvPr>
        </p:nvSpPr>
        <p:spPr/>
        <p:txBody>
          <a:bodyPr>
            <a:noAutofit/>
          </a:bodyPr>
          <a:lstStyle/>
          <a:p>
            <a:pPr marL="0" indent="0">
              <a:buNone/>
            </a:pPr>
            <a:r>
              <a:rPr lang="en-GB" sz="1800" u="sng" dirty="0" smtClean="0"/>
              <a:t>Successive interviews</a:t>
            </a:r>
          </a:p>
          <a:p>
            <a:pPr marL="0" indent="0">
              <a:buNone/>
            </a:pPr>
            <a:r>
              <a:rPr lang="en-GB" sz="1800" dirty="0" smtClean="0"/>
              <a:t>Several interviewers interviews each applicant separately.  It means that the applicant has a number of interviews to attend.  It has the advantage over one-to-one interviews in that it avoids interviewer bias.</a:t>
            </a:r>
          </a:p>
          <a:p>
            <a:pPr marL="0" indent="0">
              <a:buNone/>
            </a:pPr>
            <a:endParaRPr lang="en-GB" sz="1800" dirty="0"/>
          </a:p>
          <a:p>
            <a:pPr marL="0" indent="0">
              <a:buNone/>
            </a:pPr>
            <a:r>
              <a:rPr lang="en-GB" sz="1800" u="sng" dirty="0" smtClean="0"/>
              <a:t>Panel interviews</a:t>
            </a:r>
          </a:p>
          <a:p>
            <a:pPr marL="0" indent="0">
              <a:buNone/>
            </a:pPr>
            <a:r>
              <a:rPr lang="en-GB" sz="1800" dirty="0" smtClean="0"/>
              <a:t>A panel interview involves one applicant being interviewed by several people at one time.  The panel will discuss each candidate before making a final decision.  Someone will be appointed to chair the interview panel.</a:t>
            </a:r>
          </a:p>
          <a:p>
            <a:pPr marL="0" indent="0">
              <a:buNone/>
            </a:pPr>
            <a:endParaRPr lang="en-GB" sz="1800" dirty="0"/>
          </a:p>
          <a:p>
            <a:pPr marL="0" indent="0">
              <a:buNone/>
            </a:pPr>
            <a:endParaRPr lang="en-GB" sz="1800" dirty="0" smtClean="0"/>
          </a:p>
          <a:p>
            <a:pPr marL="0" indent="0">
              <a:buNone/>
            </a:pPr>
            <a:r>
              <a:rPr lang="en-GB" sz="1800" dirty="0" smtClean="0">
                <a:hlinkClick r:id="rId2"/>
              </a:rPr>
              <a:t>VIDEO</a:t>
            </a:r>
            <a:endParaRPr lang="en-GB" sz="1800" dirty="0"/>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solidFill>
                  <a:srgbClr val="B13F9A"/>
                </a:solidFill>
              </a:rPr>
              <a:pPr>
                <a:defRPr/>
              </a:pPr>
              <a:t>19</a:t>
            </a:fld>
            <a:endParaRPr lang="en-US" dirty="0">
              <a:solidFill>
                <a:srgbClr val="B13F9A"/>
              </a:solidFill>
            </a:endParaRPr>
          </a:p>
        </p:txBody>
      </p:sp>
    </p:spTree>
    <p:extLst>
      <p:ext uri="{BB962C8B-B14F-4D97-AF65-F5344CB8AC3E}">
        <p14:creationId xmlns:p14="http://schemas.microsoft.com/office/powerpoint/2010/main" val="39327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pPr marL="0" indent="0">
              <a:buNone/>
            </a:pPr>
            <a:r>
              <a:rPr lang="en-GB" dirty="0" smtClean="0"/>
              <a:t>By the end of this Unit I will be able to:</a:t>
            </a:r>
          </a:p>
          <a:p>
            <a:pPr marL="0" indent="0">
              <a:buNone/>
            </a:pPr>
            <a:endParaRPr lang="en-GB" dirty="0"/>
          </a:p>
          <a:p>
            <a:r>
              <a:rPr lang="en-GB" dirty="0" smtClean="0"/>
              <a:t>Describe </a:t>
            </a:r>
            <a:r>
              <a:rPr lang="en-GB" dirty="0"/>
              <a:t>methods used to ensure there are effective human resources </a:t>
            </a:r>
            <a:r>
              <a:rPr lang="en-GB" dirty="0" smtClean="0"/>
              <a:t>available.</a:t>
            </a:r>
            <a:endParaRPr lang="en-GB" dirty="0"/>
          </a:p>
          <a:p>
            <a:r>
              <a:rPr lang="en-GB" dirty="0" smtClean="0"/>
              <a:t>Explain </a:t>
            </a:r>
            <a:r>
              <a:rPr lang="en-GB" dirty="0"/>
              <a:t>methods used to motivate staff to improve </a:t>
            </a:r>
            <a:r>
              <a:rPr lang="en-GB" dirty="0" smtClean="0"/>
              <a:t>effectiveness.</a:t>
            </a:r>
            <a:endParaRPr lang="en-GB" dirty="0"/>
          </a:p>
          <a:p>
            <a:r>
              <a:rPr lang="en-GB" dirty="0" smtClean="0"/>
              <a:t>Explain </a:t>
            </a:r>
            <a:r>
              <a:rPr lang="en-GB" dirty="0"/>
              <a:t>how employee relations can impact on the success of a large </a:t>
            </a:r>
            <a:r>
              <a:rPr lang="en-GB" dirty="0" smtClean="0"/>
              <a:t>organisation.</a:t>
            </a:r>
            <a:endParaRPr lang="en-GB" dirty="0"/>
          </a:p>
          <a:p>
            <a:r>
              <a:rPr lang="en-GB" dirty="0" smtClean="0"/>
              <a:t>Describe </a:t>
            </a:r>
            <a:r>
              <a:rPr lang="en-GB" dirty="0"/>
              <a:t>the impact of current employment </a:t>
            </a:r>
            <a:r>
              <a:rPr lang="en-GB" dirty="0" smtClean="0"/>
              <a:t>legislation.</a:t>
            </a:r>
            <a:endParaRPr lang="en-GB" dirty="0"/>
          </a:p>
          <a:p>
            <a:endParaRPr lang="en-GB" dirty="0"/>
          </a:p>
        </p:txBody>
      </p:sp>
      <p:sp>
        <p:nvSpPr>
          <p:cNvPr id="4" name="Slide Number Placeholder 3"/>
          <p:cNvSpPr>
            <a:spLocks noGrp="1"/>
          </p:cNvSpPr>
          <p:nvPr>
            <p:ph type="sldNum" sz="quarter" idx="12"/>
          </p:nvPr>
        </p:nvSpPr>
        <p:spPr/>
        <p:txBody>
          <a:bodyPr/>
          <a:lstStyle/>
          <a:p>
            <a:pPr>
              <a:defRPr/>
            </a:pPr>
            <a:fld id="{D073CE50-EB07-4B4F-83C3-7BEC57F8022C}" type="slidenum">
              <a:rPr lang="en-US" smtClean="0"/>
              <a:pPr>
                <a:defRPr/>
              </a:pPr>
              <a:t>2</a:t>
            </a:fld>
            <a:endParaRPr lang="en-US" dirty="0"/>
          </a:p>
        </p:txBody>
      </p:sp>
    </p:spTree>
    <p:extLst>
      <p:ext uri="{BB962C8B-B14F-4D97-AF65-F5344CB8AC3E}">
        <p14:creationId xmlns:p14="http://schemas.microsoft.com/office/powerpoint/2010/main" val="2425094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8A4DFD2A-F4C0-47EF-99E7-4D31A299C867}" type="slidenum">
              <a:rPr lang="en-US" altLang="en-US" sz="1400">
                <a:solidFill>
                  <a:schemeClr val="tx2"/>
                </a:solidFill>
                <a:latin typeface="Arial" charset="0"/>
              </a:rPr>
              <a:pPr/>
              <a:t>20</a:t>
            </a:fld>
            <a:endParaRPr lang="en-US" altLang="en-US" sz="1400" dirty="0">
              <a:solidFill>
                <a:schemeClr val="tx2"/>
              </a:solidFill>
              <a:latin typeface="Arial" charset="0"/>
            </a:endParaRPr>
          </a:p>
        </p:txBody>
      </p:sp>
      <p:sp>
        <p:nvSpPr>
          <p:cNvPr id="16387" name="Rectangle 2"/>
          <p:cNvSpPr>
            <a:spLocks noGrp="1" noChangeArrowheads="1"/>
          </p:cNvSpPr>
          <p:nvPr>
            <p:ph type="title"/>
          </p:nvPr>
        </p:nvSpPr>
        <p:spPr/>
        <p:txBody>
          <a:bodyPr/>
          <a:lstStyle/>
          <a:p>
            <a:pPr eaLnBrk="1" hangingPunct="1"/>
            <a:r>
              <a:rPr lang="en-US" altLang="en-US" dirty="0" smtClean="0"/>
              <a:t>Testing</a:t>
            </a:r>
          </a:p>
        </p:txBody>
      </p:sp>
      <p:pic>
        <p:nvPicPr>
          <p:cNvPr id="16388" name="Picture 5"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84313"/>
            <a:ext cx="633095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691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ECC68C51-0419-4DF8-8BCF-4F84AFA60B3B}" type="slidenum">
              <a:rPr lang="en-US" altLang="en-US" sz="1400">
                <a:solidFill>
                  <a:schemeClr val="tx2"/>
                </a:solidFill>
                <a:latin typeface="Arial" charset="0"/>
              </a:rPr>
              <a:pPr/>
              <a:t>21</a:t>
            </a:fld>
            <a:endParaRPr lang="en-US" altLang="en-US" sz="1400" dirty="0">
              <a:solidFill>
                <a:schemeClr val="tx2"/>
              </a:solidFill>
              <a:latin typeface="Arial" charset="0"/>
            </a:endParaRPr>
          </a:p>
        </p:txBody>
      </p:sp>
      <p:sp>
        <p:nvSpPr>
          <p:cNvPr id="17411" name="Rectangle 1026"/>
          <p:cNvSpPr>
            <a:spLocks noGrp="1" noChangeArrowheads="1"/>
          </p:cNvSpPr>
          <p:nvPr>
            <p:ph type="title"/>
          </p:nvPr>
        </p:nvSpPr>
        <p:spPr/>
        <p:txBody>
          <a:bodyPr/>
          <a:lstStyle/>
          <a:p>
            <a:pPr eaLnBrk="1" hangingPunct="1"/>
            <a:r>
              <a:rPr lang="en-US" altLang="en-US" dirty="0" smtClean="0"/>
              <a:t>Testing</a:t>
            </a:r>
          </a:p>
        </p:txBody>
      </p:sp>
      <p:sp>
        <p:nvSpPr>
          <p:cNvPr id="17412" name="Rectangle 1027"/>
          <p:cNvSpPr>
            <a:spLocks noGrp="1" noChangeArrowheads="1"/>
          </p:cNvSpPr>
          <p:nvPr>
            <p:ph type="body" idx="1"/>
          </p:nvPr>
        </p:nvSpPr>
        <p:spPr/>
        <p:txBody>
          <a:bodyPr>
            <a:normAutofit/>
          </a:bodyPr>
          <a:lstStyle/>
          <a:p>
            <a:pPr>
              <a:lnSpc>
                <a:spcPct val="90000"/>
              </a:lnSpc>
            </a:pPr>
            <a:r>
              <a:rPr lang="en-US" altLang="en-US" sz="2000" dirty="0" smtClean="0"/>
              <a:t>A variety of tests can be carried out to help in the selection process.  Each test will assess a different aspect of the applicant’s abilities or skills and can confirm what the applicant has written on their application form or CV.</a:t>
            </a:r>
          </a:p>
          <a:p>
            <a:pPr marL="0" indent="0">
              <a:lnSpc>
                <a:spcPct val="90000"/>
              </a:lnSpc>
              <a:buNone/>
            </a:pPr>
            <a:endParaRPr lang="en-US" altLang="en-US" sz="2000" dirty="0" smtClean="0"/>
          </a:p>
          <a:p>
            <a:pPr>
              <a:lnSpc>
                <a:spcPct val="90000"/>
              </a:lnSpc>
            </a:pPr>
            <a:r>
              <a:rPr lang="en-US" altLang="en-US" sz="2000" dirty="0" smtClean="0"/>
              <a:t>Tests can be expensive to carry out and are time-consuming.</a:t>
            </a:r>
          </a:p>
          <a:p>
            <a:pPr marL="0" indent="0">
              <a:lnSpc>
                <a:spcPct val="90000"/>
              </a:lnSpc>
              <a:buNone/>
            </a:pPr>
            <a:endParaRPr lang="en-US" altLang="en-US" sz="2000" dirty="0" smtClean="0"/>
          </a:p>
          <a:p>
            <a:pPr>
              <a:lnSpc>
                <a:spcPct val="90000"/>
              </a:lnSpc>
            </a:pPr>
            <a:r>
              <a:rPr lang="en-US" altLang="en-US" sz="2000" dirty="0" smtClean="0"/>
              <a:t>They need to be carried out carefully because, just like exams, people can perform worse than expected due to the pressure and stress imposed on them.</a:t>
            </a:r>
          </a:p>
        </p:txBody>
      </p:sp>
    </p:spTree>
    <p:extLst>
      <p:ext uri="{BB962C8B-B14F-4D97-AF65-F5344CB8AC3E}">
        <p14:creationId xmlns:p14="http://schemas.microsoft.com/office/powerpoint/2010/main" val="18616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ECC68C51-0419-4DF8-8BCF-4F84AFA60B3B}" type="slidenum">
              <a:rPr lang="en-US" altLang="en-US" sz="1400">
                <a:solidFill>
                  <a:srgbClr val="B13F9A"/>
                </a:solidFill>
                <a:latin typeface="Arial" charset="0"/>
              </a:rPr>
              <a:pPr/>
              <a:t>22</a:t>
            </a:fld>
            <a:endParaRPr lang="en-US" altLang="en-US" sz="1400" dirty="0">
              <a:solidFill>
                <a:srgbClr val="B13F9A"/>
              </a:solidFill>
              <a:latin typeface="Arial" charset="0"/>
            </a:endParaRPr>
          </a:p>
        </p:txBody>
      </p:sp>
      <p:sp>
        <p:nvSpPr>
          <p:cNvPr id="17411" name="Rectangle 1026"/>
          <p:cNvSpPr>
            <a:spLocks noGrp="1" noChangeArrowheads="1"/>
          </p:cNvSpPr>
          <p:nvPr>
            <p:ph type="title"/>
          </p:nvPr>
        </p:nvSpPr>
        <p:spPr/>
        <p:txBody>
          <a:bodyPr/>
          <a:lstStyle/>
          <a:p>
            <a:pPr eaLnBrk="1" hangingPunct="1"/>
            <a:r>
              <a:rPr lang="en-US" altLang="en-US" dirty="0" smtClean="0"/>
              <a:t>Testing</a:t>
            </a:r>
          </a:p>
        </p:txBody>
      </p:sp>
      <p:sp>
        <p:nvSpPr>
          <p:cNvPr id="17412" name="Rectangle 1027"/>
          <p:cNvSpPr>
            <a:spLocks noGrp="1" noChangeArrowheads="1"/>
          </p:cNvSpPr>
          <p:nvPr>
            <p:ph type="body" idx="1"/>
          </p:nvPr>
        </p:nvSpPr>
        <p:spPr/>
        <p:txBody>
          <a:bodyPr>
            <a:normAutofit/>
          </a:bodyPr>
          <a:lstStyle/>
          <a:p>
            <a:pPr eaLnBrk="1" hangingPunct="1">
              <a:lnSpc>
                <a:spcPct val="90000"/>
              </a:lnSpc>
            </a:pPr>
            <a:r>
              <a:rPr lang="en-US" altLang="en-US" sz="1800" dirty="0" smtClean="0"/>
              <a:t>Attainment Tests</a:t>
            </a:r>
          </a:p>
          <a:p>
            <a:pPr lvl="1" eaLnBrk="1" hangingPunct="1">
              <a:lnSpc>
                <a:spcPct val="90000"/>
              </a:lnSpc>
            </a:pPr>
            <a:r>
              <a:rPr lang="en-US" altLang="en-US" sz="1800" dirty="0" smtClean="0"/>
              <a:t>Allows an applicant to demonstrate that they have a specific skill eg ICT.  A typing test may be given to a potential administrative assistant.</a:t>
            </a:r>
          </a:p>
          <a:p>
            <a:pPr lvl="1" eaLnBrk="1" hangingPunct="1">
              <a:lnSpc>
                <a:spcPct val="90000"/>
              </a:lnSpc>
            </a:pPr>
            <a:endParaRPr lang="en-US" altLang="en-US" sz="1800" dirty="0" smtClean="0"/>
          </a:p>
          <a:p>
            <a:pPr eaLnBrk="1" hangingPunct="1">
              <a:lnSpc>
                <a:spcPct val="90000"/>
              </a:lnSpc>
            </a:pPr>
            <a:r>
              <a:rPr lang="en-US" altLang="en-US" sz="1800" dirty="0" smtClean="0"/>
              <a:t>Intelligence Tests (IQ Tests)</a:t>
            </a:r>
          </a:p>
          <a:p>
            <a:pPr lvl="1" eaLnBrk="1" hangingPunct="1">
              <a:lnSpc>
                <a:spcPct val="90000"/>
              </a:lnSpc>
            </a:pPr>
            <a:r>
              <a:rPr lang="en-US" altLang="en-US" sz="1800" dirty="0" smtClean="0"/>
              <a:t>These assess the mental capability of the applicant.  It might be that an applicant needs to be able to process lots of information in a pressurised environment.</a:t>
            </a:r>
          </a:p>
          <a:p>
            <a:pPr lvl="1" eaLnBrk="1" hangingPunct="1">
              <a:lnSpc>
                <a:spcPct val="90000"/>
              </a:lnSpc>
            </a:pPr>
            <a:endParaRPr lang="en-US" altLang="en-US" sz="1800" dirty="0" smtClean="0"/>
          </a:p>
          <a:p>
            <a:pPr eaLnBrk="1" hangingPunct="1">
              <a:lnSpc>
                <a:spcPct val="90000"/>
              </a:lnSpc>
            </a:pPr>
            <a:r>
              <a:rPr lang="en-US" altLang="en-US" sz="1800" dirty="0" smtClean="0"/>
              <a:t>Aptitude Tests</a:t>
            </a:r>
          </a:p>
          <a:p>
            <a:pPr lvl="1" eaLnBrk="1" hangingPunct="1">
              <a:lnSpc>
                <a:spcPct val="90000"/>
              </a:lnSpc>
            </a:pPr>
            <a:r>
              <a:rPr lang="en-US" altLang="en-US" sz="1800" dirty="0" smtClean="0"/>
              <a:t>These assess the natural abilities of applicants on the skills required for a particular job they are applying for.  Aptitude tests might assess literacy and numeracy skills.</a:t>
            </a:r>
          </a:p>
          <a:p>
            <a:pPr lvl="1" eaLnBrk="1" hangingPunct="1">
              <a:lnSpc>
                <a:spcPct val="90000"/>
              </a:lnSpc>
            </a:pPr>
            <a:endParaRPr lang="en-US" altLang="en-US" sz="2200" dirty="0" smtClean="0"/>
          </a:p>
        </p:txBody>
      </p:sp>
    </p:spTree>
    <p:extLst>
      <p:ext uri="{BB962C8B-B14F-4D97-AF65-F5344CB8AC3E}">
        <p14:creationId xmlns:p14="http://schemas.microsoft.com/office/powerpoint/2010/main" val="97681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ECC68C51-0419-4DF8-8BCF-4F84AFA60B3B}" type="slidenum">
              <a:rPr lang="en-US" altLang="en-US" sz="1400">
                <a:solidFill>
                  <a:srgbClr val="B13F9A"/>
                </a:solidFill>
                <a:latin typeface="Arial" charset="0"/>
              </a:rPr>
              <a:pPr/>
              <a:t>23</a:t>
            </a:fld>
            <a:endParaRPr lang="en-US" altLang="en-US" sz="1400" dirty="0">
              <a:solidFill>
                <a:srgbClr val="B13F9A"/>
              </a:solidFill>
              <a:latin typeface="Arial" charset="0"/>
            </a:endParaRPr>
          </a:p>
        </p:txBody>
      </p:sp>
      <p:sp>
        <p:nvSpPr>
          <p:cNvPr id="17411" name="Rectangle 1026"/>
          <p:cNvSpPr>
            <a:spLocks noGrp="1" noChangeArrowheads="1"/>
          </p:cNvSpPr>
          <p:nvPr>
            <p:ph type="title"/>
          </p:nvPr>
        </p:nvSpPr>
        <p:spPr/>
        <p:txBody>
          <a:bodyPr/>
          <a:lstStyle/>
          <a:p>
            <a:pPr eaLnBrk="1" hangingPunct="1"/>
            <a:r>
              <a:rPr lang="en-US" altLang="en-US" dirty="0" smtClean="0"/>
              <a:t>Testing</a:t>
            </a:r>
          </a:p>
        </p:txBody>
      </p:sp>
      <p:sp>
        <p:nvSpPr>
          <p:cNvPr id="17412" name="Rectangle 1027"/>
          <p:cNvSpPr>
            <a:spLocks noGrp="1" noChangeArrowheads="1"/>
          </p:cNvSpPr>
          <p:nvPr>
            <p:ph type="body" idx="1"/>
          </p:nvPr>
        </p:nvSpPr>
        <p:spPr/>
        <p:txBody>
          <a:bodyPr>
            <a:normAutofit/>
          </a:bodyPr>
          <a:lstStyle/>
          <a:p>
            <a:pPr marL="292608" lvl="1" indent="0" eaLnBrk="1" hangingPunct="1">
              <a:lnSpc>
                <a:spcPct val="90000"/>
              </a:lnSpc>
              <a:buNone/>
            </a:pPr>
            <a:endParaRPr lang="en-US" altLang="en-US" sz="2200" dirty="0" smtClean="0"/>
          </a:p>
          <a:p>
            <a:pPr eaLnBrk="1" hangingPunct="1">
              <a:lnSpc>
                <a:spcPct val="90000"/>
              </a:lnSpc>
            </a:pPr>
            <a:r>
              <a:rPr lang="en-US" altLang="en-US" sz="1800" dirty="0" smtClean="0"/>
              <a:t>Psychometric (Personality) Tests</a:t>
            </a:r>
          </a:p>
          <a:p>
            <a:pPr lvl="1" eaLnBrk="1" hangingPunct="1">
              <a:lnSpc>
                <a:spcPct val="90000"/>
              </a:lnSpc>
            </a:pPr>
            <a:r>
              <a:rPr lang="en-US" altLang="en-US" sz="1800" dirty="0" smtClean="0"/>
              <a:t>Applicants are asked questions that assess their personality.  The tests can be used to find out whether they suit the requirements of the job. Applicants should give truthful answers so that an accurate picture can be built up.  However, applicants might select the answer that they think the </a:t>
            </a:r>
            <a:r>
              <a:rPr lang="en-GB" altLang="en-US" sz="1800" dirty="0" smtClean="0"/>
              <a:t>organisation</a:t>
            </a:r>
            <a:r>
              <a:rPr lang="en-US" altLang="en-US" sz="1800" dirty="0" smtClean="0"/>
              <a:t> wants to hear.</a:t>
            </a:r>
          </a:p>
          <a:p>
            <a:pPr eaLnBrk="1" hangingPunct="1">
              <a:lnSpc>
                <a:spcPct val="90000"/>
              </a:lnSpc>
            </a:pPr>
            <a:endParaRPr lang="en-US" altLang="en-US" sz="1800" dirty="0" smtClean="0"/>
          </a:p>
          <a:p>
            <a:pPr eaLnBrk="1" hangingPunct="1">
              <a:lnSpc>
                <a:spcPct val="90000"/>
              </a:lnSpc>
            </a:pPr>
            <a:endParaRPr lang="en-US" altLang="en-US" sz="1800" dirty="0" smtClean="0"/>
          </a:p>
          <a:p>
            <a:pPr eaLnBrk="1" hangingPunct="1">
              <a:lnSpc>
                <a:spcPct val="90000"/>
              </a:lnSpc>
            </a:pPr>
            <a:r>
              <a:rPr lang="en-US" altLang="en-US" sz="1800" dirty="0" smtClean="0"/>
              <a:t>Medical Tests</a:t>
            </a:r>
          </a:p>
          <a:p>
            <a:pPr lvl="1" eaLnBrk="1" hangingPunct="1">
              <a:lnSpc>
                <a:spcPct val="90000"/>
              </a:lnSpc>
            </a:pPr>
            <a:r>
              <a:rPr lang="en-US" altLang="en-US" sz="1800" dirty="0" smtClean="0"/>
              <a:t>Each applicant is examined for any medical issues or concerns that may impact upon their ability to perform the duties of the job. Used by the police, army and fire </a:t>
            </a:r>
            <a:r>
              <a:rPr lang="en-US" altLang="en-US" sz="1800" dirty="0"/>
              <a:t>b</a:t>
            </a:r>
            <a:r>
              <a:rPr lang="en-US" altLang="en-US" sz="1800" dirty="0" smtClean="0"/>
              <a:t>rigade.</a:t>
            </a:r>
          </a:p>
        </p:txBody>
      </p:sp>
    </p:spTree>
    <p:extLst>
      <p:ext uri="{BB962C8B-B14F-4D97-AF65-F5344CB8AC3E}">
        <p14:creationId xmlns:p14="http://schemas.microsoft.com/office/powerpoint/2010/main" val="253606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tasks</a:t>
            </a:r>
            <a:endParaRPr lang="en-GB" dirty="0"/>
          </a:p>
        </p:txBody>
      </p:sp>
      <p:sp>
        <p:nvSpPr>
          <p:cNvPr id="7" name="Content Placeholder 6"/>
          <p:cNvSpPr>
            <a:spLocks noGrp="1"/>
          </p:cNvSpPr>
          <p:nvPr>
            <p:ph idx="1"/>
          </p:nvPr>
        </p:nvSpPr>
        <p:spPr/>
        <p:txBody>
          <a:bodyPr>
            <a:normAutofit fontScale="62500" lnSpcReduction="20000"/>
          </a:bodyPr>
          <a:lstStyle/>
          <a:p>
            <a:pPr marL="514350" indent="-514350">
              <a:buFont typeface="+mj-lt"/>
              <a:buAutoNum type="arabicPeriod"/>
            </a:pPr>
            <a:r>
              <a:rPr lang="en-GB" dirty="0"/>
              <a:t>Candidates applying for office work might be asked to take an aptitude test to measure the accuracy and speed of their keyboard skills</a:t>
            </a:r>
            <a:r>
              <a:rPr lang="en-GB" dirty="0" smtClean="0"/>
              <a:t>.  Visit </a:t>
            </a:r>
            <a:r>
              <a:rPr lang="en-GB" dirty="0"/>
              <a:t>the website </a:t>
            </a:r>
            <a:r>
              <a:rPr lang="en-GB" b="1" dirty="0" smtClean="0">
                <a:solidFill>
                  <a:srgbClr val="0070C0"/>
                </a:solidFill>
              </a:rPr>
              <a:t>www.typeonline.co.uk</a:t>
            </a:r>
            <a:r>
              <a:rPr lang="en-GB" dirty="0" smtClean="0">
                <a:solidFill>
                  <a:schemeClr val="tx2"/>
                </a:solidFill>
              </a:rPr>
              <a:t> </a:t>
            </a:r>
            <a:r>
              <a:rPr lang="en-GB" dirty="0" smtClean="0"/>
              <a:t>. Have </a:t>
            </a:r>
            <a:r>
              <a:rPr lang="en-GB" dirty="0"/>
              <a:t>a few attempts at the </a:t>
            </a:r>
            <a:r>
              <a:rPr lang="en-GB" dirty="0" smtClean="0"/>
              <a:t>speed test </a:t>
            </a:r>
            <a:r>
              <a:rPr lang="en-GB" dirty="0"/>
              <a:t>and then note your accuracy and speed.</a:t>
            </a:r>
          </a:p>
          <a:p>
            <a:pPr marL="514350" indent="-514350">
              <a:buFont typeface="+mj-lt"/>
              <a:buAutoNum type="arabicPeriod"/>
            </a:pPr>
            <a:endParaRPr lang="en-GB" dirty="0"/>
          </a:p>
          <a:p>
            <a:pPr marL="514350" indent="-514350">
              <a:buFont typeface="+mj-lt"/>
              <a:buAutoNum type="arabicPeriod"/>
            </a:pPr>
            <a:r>
              <a:rPr lang="en-GB" dirty="0" smtClean="0"/>
              <a:t>In your jotter, write </a:t>
            </a:r>
            <a:r>
              <a:rPr lang="en-GB" dirty="0"/>
              <a:t>a short paragraph to explain how an aptitude test could help an employer to select the best candidate for a job</a:t>
            </a:r>
            <a:r>
              <a:rPr lang="en-GB" dirty="0" smtClean="0"/>
              <a:t>.</a:t>
            </a:r>
          </a:p>
          <a:p>
            <a:pPr marL="514350" indent="-514350">
              <a:buFont typeface="+mj-lt"/>
              <a:buAutoNum type="arabicPeriod"/>
            </a:pPr>
            <a:endParaRPr lang="en-GB" dirty="0" smtClean="0"/>
          </a:p>
          <a:p>
            <a:pPr marL="514350" indent="-514350">
              <a:buFont typeface="+mj-lt"/>
              <a:buAutoNum type="arabicPeriod"/>
            </a:pPr>
            <a:r>
              <a:rPr lang="en-GB" dirty="0" smtClean="0"/>
              <a:t>Visit </a:t>
            </a:r>
            <a:r>
              <a:rPr lang="en-GB" dirty="0"/>
              <a:t>the website </a:t>
            </a:r>
            <a:r>
              <a:rPr lang="en-GB" b="1" dirty="0" smtClean="0">
                <a:solidFill>
                  <a:srgbClr val="0070C0"/>
                </a:solidFill>
              </a:rPr>
              <a:t>www.practiceaptitudetests.com</a:t>
            </a:r>
            <a:r>
              <a:rPr lang="en-GB" dirty="0" smtClean="0"/>
              <a:t> and try some of the tests.</a:t>
            </a:r>
            <a:endParaRPr lang="en-GB" dirty="0"/>
          </a:p>
          <a:p>
            <a:pPr marL="514350" indent="-514350">
              <a:buFont typeface="+mj-lt"/>
              <a:buAutoNum type="arabicPeriod"/>
            </a:pPr>
            <a:endParaRPr lang="en-GB" dirty="0" smtClean="0"/>
          </a:p>
          <a:p>
            <a:pPr marL="514350" indent="-514350">
              <a:buFont typeface="+mj-lt"/>
              <a:buAutoNum type="arabicPeriod"/>
            </a:pPr>
            <a:r>
              <a:rPr lang="en-GB" dirty="0"/>
              <a:t>A manager applying for a senior position in an organisation might be asked to undertake a psychometric test to assess their intellectual ability, character, personality and attitudes. Visit the website </a:t>
            </a:r>
            <a:r>
              <a:rPr lang="en-GB" b="1" dirty="0" smtClean="0">
                <a:solidFill>
                  <a:srgbClr val="0070C0"/>
                </a:solidFill>
              </a:rPr>
              <a:t>www.psychometricinstitute.co.uk/Free-Personality-Test.asp</a:t>
            </a:r>
            <a:r>
              <a:rPr lang="en-GB" dirty="0" smtClean="0"/>
              <a:t>.  Complete </a:t>
            </a:r>
            <a:r>
              <a:rPr lang="en-GB" dirty="0"/>
              <a:t>the psychometric test</a:t>
            </a:r>
            <a:r>
              <a:rPr lang="en-GB" dirty="0" smtClean="0"/>
              <a:t>.</a:t>
            </a:r>
          </a:p>
          <a:p>
            <a:pPr marL="514350" indent="-514350">
              <a:buFont typeface="+mj-lt"/>
              <a:buAutoNum type="arabicPeriod"/>
            </a:pPr>
            <a:endParaRPr lang="en-GB" dirty="0"/>
          </a:p>
          <a:p>
            <a:pPr marL="514350" indent="-514350">
              <a:buFont typeface="+mj-lt"/>
              <a:buAutoNum type="arabicPeriod"/>
            </a:pPr>
            <a:r>
              <a:rPr lang="en-GB" dirty="0" smtClean="0"/>
              <a:t>In your jotter, </a:t>
            </a:r>
            <a:r>
              <a:rPr lang="en-GB" dirty="0"/>
              <a:t>write a short paragraph to explain how a psychometric test could help an employer select the best candidate for a job</a:t>
            </a:r>
            <a:r>
              <a:rPr lang="en-GB" dirty="0" smtClean="0"/>
              <a:t>.</a:t>
            </a:r>
            <a:endParaRPr lang="en-GB" dirty="0"/>
          </a:p>
          <a:p>
            <a:pPr marL="533400" indent="0">
              <a:buNone/>
            </a:pPr>
            <a:endParaRPr lang="en-GB" dirty="0"/>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solidFill>
                  <a:srgbClr val="B13F9A"/>
                </a:solidFill>
              </a:rPr>
              <a:pPr>
                <a:defRPr/>
              </a:pPr>
              <a:t>24</a:t>
            </a:fld>
            <a:endParaRPr lang="en-US" dirty="0">
              <a:solidFill>
                <a:srgbClr val="B13F9A"/>
              </a:solidFill>
            </a:endParaRPr>
          </a:p>
        </p:txBody>
      </p:sp>
    </p:spTree>
    <p:extLst>
      <p:ext uri="{BB962C8B-B14F-4D97-AF65-F5344CB8AC3E}">
        <p14:creationId xmlns:p14="http://schemas.microsoft.com/office/powerpoint/2010/main" val="2301021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6602D2F9-E67F-435A-A0E4-9667DAD901E9}" type="slidenum">
              <a:rPr lang="en-US" altLang="en-US" sz="1400">
                <a:solidFill>
                  <a:schemeClr val="tx2"/>
                </a:solidFill>
                <a:latin typeface="Arial" charset="0"/>
              </a:rPr>
              <a:pPr/>
              <a:t>25</a:t>
            </a:fld>
            <a:endParaRPr lang="en-US" altLang="en-US" sz="1400" dirty="0">
              <a:solidFill>
                <a:schemeClr val="tx2"/>
              </a:solidFill>
              <a:latin typeface="Arial" charset="0"/>
            </a:endParaRPr>
          </a:p>
        </p:txBody>
      </p:sp>
      <p:sp>
        <p:nvSpPr>
          <p:cNvPr id="18435" name="Rectangle 2"/>
          <p:cNvSpPr>
            <a:spLocks noGrp="1" noChangeArrowheads="1"/>
          </p:cNvSpPr>
          <p:nvPr>
            <p:ph type="title"/>
          </p:nvPr>
        </p:nvSpPr>
        <p:spPr/>
        <p:txBody>
          <a:bodyPr/>
          <a:lstStyle/>
          <a:p>
            <a:pPr eaLnBrk="1" hangingPunct="1"/>
            <a:r>
              <a:rPr lang="en-US" altLang="en-US" dirty="0" smtClean="0"/>
              <a:t>Assessment Centres</a:t>
            </a:r>
          </a:p>
        </p:txBody>
      </p:sp>
      <p:sp>
        <p:nvSpPr>
          <p:cNvPr id="18436" name="Rectangle 3"/>
          <p:cNvSpPr>
            <a:spLocks noGrp="1" noChangeArrowheads="1"/>
          </p:cNvSpPr>
          <p:nvPr>
            <p:ph type="body" idx="1"/>
          </p:nvPr>
        </p:nvSpPr>
        <p:spPr/>
        <p:txBody>
          <a:bodyPr>
            <a:normAutofit/>
          </a:bodyPr>
          <a:lstStyle/>
          <a:p>
            <a:pPr eaLnBrk="1" hangingPunct="1">
              <a:lnSpc>
                <a:spcPct val="90000"/>
              </a:lnSpc>
            </a:pPr>
            <a:r>
              <a:rPr lang="en-US" altLang="en-US" sz="2000" dirty="0" smtClean="0"/>
              <a:t>Many large organisations have their own assessment </a:t>
            </a:r>
            <a:r>
              <a:rPr lang="en-GB" altLang="en-US" sz="2000" dirty="0" smtClean="0"/>
              <a:t>centres</a:t>
            </a:r>
            <a:r>
              <a:rPr lang="en-US" altLang="en-US" sz="2000" dirty="0" smtClean="0"/>
              <a:t>, where candidates are asked to attend.</a:t>
            </a:r>
          </a:p>
          <a:p>
            <a:pPr eaLnBrk="1" hangingPunct="1">
              <a:lnSpc>
                <a:spcPct val="90000"/>
              </a:lnSpc>
            </a:pPr>
            <a:endParaRPr lang="en-US" altLang="en-US" sz="2000" dirty="0" smtClean="0"/>
          </a:p>
          <a:p>
            <a:pPr eaLnBrk="1" hangingPunct="1">
              <a:lnSpc>
                <a:spcPct val="90000"/>
              </a:lnSpc>
            </a:pPr>
            <a:r>
              <a:rPr lang="en-US" altLang="en-US" sz="2000" dirty="0" smtClean="0"/>
              <a:t>This allows the organisation to observe candidates over a period of time and in a range of different scenarios.</a:t>
            </a:r>
          </a:p>
          <a:p>
            <a:pPr marL="0" indent="0" eaLnBrk="1" hangingPunct="1">
              <a:lnSpc>
                <a:spcPct val="90000"/>
              </a:lnSpc>
              <a:buNone/>
            </a:pPr>
            <a:endParaRPr lang="en-US" altLang="en-US" sz="2000" dirty="0" smtClean="0"/>
          </a:p>
          <a:p>
            <a:pPr eaLnBrk="1" hangingPunct="1">
              <a:lnSpc>
                <a:spcPct val="90000"/>
              </a:lnSpc>
            </a:pPr>
            <a:r>
              <a:rPr lang="en-US" altLang="en-US" sz="2000" dirty="0" smtClean="0"/>
              <a:t>Applicants are usually required to take part in role-play, team-building and delivering presentations.  They will be observed to assess their communication, team work, leadership and problem-solving skills.</a:t>
            </a:r>
          </a:p>
          <a:p>
            <a:pPr marL="0" indent="0" eaLnBrk="1" hangingPunct="1">
              <a:lnSpc>
                <a:spcPct val="90000"/>
              </a:lnSpc>
              <a:buNone/>
            </a:pPr>
            <a:endParaRPr lang="en-US" altLang="en-US" sz="2000" dirty="0" smtClean="0"/>
          </a:p>
          <a:p>
            <a:pPr eaLnBrk="1" hangingPunct="1">
              <a:lnSpc>
                <a:spcPct val="90000"/>
              </a:lnSpc>
            </a:pPr>
            <a:r>
              <a:rPr lang="en-US" altLang="en-US" sz="2000" dirty="0" smtClean="0"/>
              <a:t>It can be costly to set up an assessment centre.  Small and medium-sized firms often send candidates to private consulting firms for evaluation.</a:t>
            </a:r>
          </a:p>
        </p:txBody>
      </p:sp>
    </p:spTree>
    <p:extLst>
      <p:ext uri="{BB962C8B-B14F-4D97-AF65-F5344CB8AC3E}">
        <p14:creationId xmlns:p14="http://schemas.microsoft.com/office/powerpoint/2010/main" val="525435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6602D2F9-E67F-435A-A0E4-9667DAD901E9}" type="slidenum">
              <a:rPr lang="en-US" altLang="en-US" sz="1400">
                <a:solidFill>
                  <a:srgbClr val="B13F9A"/>
                </a:solidFill>
                <a:latin typeface="Arial" charset="0"/>
              </a:rPr>
              <a:pPr/>
              <a:t>26</a:t>
            </a:fld>
            <a:endParaRPr lang="en-US" altLang="en-US" sz="1400" dirty="0">
              <a:solidFill>
                <a:srgbClr val="B13F9A"/>
              </a:solidFill>
              <a:latin typeface="Arial" charset="0"/>
            </a:endParaRPr>
          </a:p>
        </p:txBody>
      </p:sp>
      <p:sp>
        <p:nvSpPr>
          <p:cNvPr id="18435" name="Rectangle 2"/>
          <p:cNvSpPr>
            <a:spLocks noGrp="1" noChangeArrowheads="1"/>
          </p:cNvSpPr>
          <p:nvPr>
            <p:ph type="title"/>
          </p:nvPr>
        </p:nvSpPr>
        <p:spPr/>
        <p:txBody>
          <a:bodyPr>
            <a:normAutofit fontScale="90000"/>
          </a:bodyPr>
          <a:lstStyle/>
          <a:p>
            <a:pPr eaLnBrk="1" hangingPunct="1"/>
            <a:r>
              <a:rPr lang="en-US" altLang="en-US" dirty="0" smtClean="0"/>
              <a:t>Assessment Centre activities</a:t>
            </a:r>
          </a:p>
        </p:txBody>
      </p:sp>
      <p:sp>
        <p:nvSpPr>
          <p:cNvPr id="18436" name="Rectangle 3"/>
          <p:cNvSpPr>
            <a:spLocks noGrp="1" noChangeArrowheads="1"/>
          </p:cNvSpPr>
          <p:nvPr>
            <p:ph type="body" idx="1"/>
          </p:nvPr>
        </p:nvSpPr>
        <p:spPr/>
        <p:txBody>
          <a:bodyPr>
            <a:normAutofit/>
          </a:bodyPr>
          <a:lstStyle/>
          <a:p>
            <a:pPr eaLnBrk="1" hangingPunct="1">
              <a:lnSpc>
                <a:spcPct val="90000"/>
              </a:lnSpc>
            </a:pPr>
            <a:r>
              <a:rPr lang="en-GB" altLang="en-US" sz="1800" b="1" dirty="0" smtClean="0"/>
              <a:t>In-basket tests</a:t>
            </a:r>
            <a:r>
              <a:rPr lang="en-GB" altLang="en-US" sz="1800" dirty="0" smtClean="0"/>
              <a:t> where the candidates are asked to sort through a manager’s in-basket e.g. letters, all of which describe different scenarios.  Candidates are asked to prioritise them and respond appropriately with problem-solving strategies.</a:t>
            </a:r>
          </a:p>
          <a:p>
            <a:pPr marL="0" indent="0" eaLnBrk="1" hangingPunct="1">
              <a:lnSpc>
                <a:spcPct val="90000"/>
              </a:lnSpc>
              <a:buNone/>
            </a:pPr>
            <a:endParaRPr lang="en-US" altLang="en-US" sz="1800" dirty="0" smtClean="0"/>
          </a:p>
          <a:p>
            <a:pPr marL="0" indent="0" eaLnBrk="1" hangingPunct="1">
              <a:lnSpc>
                <a:spcPct val="90000"/>
              </a:lnSpc>
              <a:buNone/>
            </a:pPr>
            <a:endParaRPr lang="en-US" altLang="en-US" sz="1800" dirty="0" smtClean="0"/>
          </a:p>
          <a:p>
            <a:pPr eaLnBrk="1" hangingPunct="1">
              <a:lnSpc>
                <a:spcPct val="90000"/>
              </a:lnSpc>
            </a:pPr>
            <a:r>
              <a:rPr lang="en-US" altLang="en-US" sz="1800" b="1" dirty="0" smtClean="0"/>
              <a:t>Leadership group discussions </a:t>
            </a:r>
            <a:r>
              <a:rPr lang="en-US" altLang="en-US" sz="1800" dirty="0" smtClean="0"/>
              <a:t>are group exercises in which a group of candidates is asked to respond to various kinds of scenarios, without a group leader.  Candidates are evaluated on their behaviour.</a:t>
            </a:r>
          </a:p>
          <a:p>
            <a:pPr eaLnBrk="1" hangingPunct="1">
              <a:lnSpc>
                <a:spcPct val="90000"/>
              </a:lnSpc>
            </a:pPr>
            <a:endParaRPr lang="en-US" altLang="en-US" sz="1800" dirty="0" smtClean="0"/>
          </a:p>
          <a:p>
            <a:pPr marL="0" indent="0" eaLnBrk="1" hangingPunct="1">
              <a:lnSpc>
                <a:spcPct val="90000"/>
              </a:lnSpc>
              <a:buNone/>
            </a:pPr>
            <a:endParaRPr lang="en-US" altLang="en-US" sz="1800" dirty="0" smtClean="0"/>
          </a:p>
          <a:p>
            <a:pPr eaLnBrk="1" hangingPunct="1">
              <a:lnSpc>
                <a:spcPct val="90000"/>
              </a:lnSpc>
            </a:pPr>
            <a:r>
              <a:rPr lang="en-US" altLang="en-US" sz="1800" b="1" dirty="0"/>
              <a:t>R</a:t>
            </a:r>
            <a:r>
              <a:rPr lang="en-US" altLang="en-US" sz="1800" b="1" dirty="0" smtClean="0"/>
              <a:t>ole-play exercises</a:t>
            </a:r>
            <a:r>
              <a:rPr lang="en-US" altLang="en-US" sz="1800" dirty="0" smtClean="0"/>
              <a:t>, candidates have to interact with another employee to solve a problem.  Candidates are evaluated on the behaviour they display, solutions they provide or advice given.</a:t>
            </a:r>
          </a:p>
        </p:txBody>
      </p:sp>
    </p:spTree>
    <p:extLst>
      <p:ext uri="{BB962C8B-B14F-4D97-AF65-F5344CB8AC3E}">
        <p14:creationId xmlns:p14="http://schemas.microsoft.com/office/powerpoint/2010/main" val="4031515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tasks</a:t>
            </a:r>
            <a:endParaRPr lang="en-GB" dirty="0"/>
          </a:p>
        </p:txBody>
      </p:sp>
      <p:sp>
        <p:nvSpPr>
          <p:cNvPr id="7" name="Content Placeholder 6"/>
          <p:cNvSpPr>
            <a:spLocks noGrp="1"/>
          </p:cNvSpPr>
          <p:nvPr>
            <p:ph idx="1"/>
          </p:nvPr>
        </p:nvSpPr>
        <p:spPr/>
        <p:txBody>
          <a:bodyPr>
            <a:normAutofit/>
          </a:bodyPr>
          <a:lstStyle/>
          <a:p>
            <a:pPr marL="514350" indent="-514350">
              <a:buFont typeface="+mj-lt"/>
              <a:buAutoNum type="arabicPeriod"/>
            </a:pPr>
            <a:r>
              <a:rPr lang="en-GB" dirty="0" smtClean="0"/>
              <a:t>Past paper question.</a:t>
            </a:r>
          </a:p>
          <a:p>
            <a:pPr marL="514350" indent="-514350">
              <a:buFont typeface="+mj-lt"/>
              <a:buAutoNum type="arabicPeriod"/>
            </a:pPr>
            <a:endParaRPr lang="en-GB" dirty="0" smtClean="0"/>
          </a:p>
          <a:p>
            <a:pPr marL="0" indent="0">
              <a:buNone/>
            </a:pPr>
            <a:endParaRPr lang="en-GB" dirty="0"/>
          </a:p>
          <a:p>
            <a:pPr marL="533400" indent="0">
              <a:buNone/>
            </a:pPr>
            <a:endParaRPr lang="en-GB" dirty="0"/>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solidFill>
                  <a:srgbClr val="B13F9A"/>
                </a:solidFill>
              </a:rPr>
              <a:pPr>
                <a:defRPr/>
              </a:pPr>
              <a:t>27</a:t>
            </a:fld>
            <a:endParaRPr lang="en-US" dirty="0">
              <a:solidFill>
                <a:srgbClr val="B13F9A"/>
              </a:solidFill>
            </a:endParaRPr>
          </a:p>
        </p:txBody>
      </p:sp>
    </p:spTree>
    <p:extLst>
      <p:ext uri="{BB962C8B-B14F-4D97-AF65-F5344CB8AC3E}">
        <p14:creationId xmlns:p14="http://schemas.microsoft.com/office/powerpoint/2010/main" val="2740537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AND DEVELOPMENT</a:t>
            </a:r>
            <a:endParaRPr lang="en-GB" dirty="0"/>
          </a:p>
        </p:txBody>
      </p:sp>
      <p:sp>
        <p:nvSpPr>
          <p:cNvPr id="3" name="Content Placeholder 2"/>
          <p:cNvSpPr>
            <a:spLocks noGrp="1"/>
          </p:cNvSpPr>
          <p:nvPr>
            <p:ph idx="1"/>
          </p:nvPr>
        </p:nvSpPr>
        <p:spPr/>
        <p:txBody>
          <a:bodyPr>
            <a:normAutofit/>
          </a:bodyPr>
          <a:lstStyle/>
          <a:p>
            <a:r>
              <a:rPr lang="en-GB" sz="2000" dirty="0" smtClean="0"/>
              <a:t>At National 5 we looked at 3 types of training: induction, on-the-job and off-the-job.  </a:t>
            </a:r>
            <a:r>
              <a:rPr lang="en-GB" sz="2000" b="1" dirty="0" smtClean="0"/>
              <a:t>Make sure you revise these</a:t>
            </a:r>
            <a:r>
              <a:rPr lang="en-GB" sz="2000" dirty="0" smtClean="0"/>
              <a:t>.</a:t>
            </a:r>
          </a:p>
          <a:p>
            <a:endParaRPr lang="en-GB" sz="2000" dirty="0" smtClean="0"/>
          </a:p>
          <a:p>
            <a:r>
              <a:rPr lang="en-GB" sz="2000" dirty="0" smtClean="0"/>
              <a:t>At Higher, we will be looking at different methods of </a:t>
            </a:r>
            <a:r>
              <a:rPr lang="en-GB" sz="2000" b="1" dirty="0" smtClean="0"/>
              <a:t>staff development, training schemes and work-based qualifications</a:t>
            </a:r>
            <a:r>
              <a:rPr lang="en-GB" sz="2000" dirty="0" smtClean="0"/>
              <a:t>.</a:t>
            </a:r>
          </a:p>
        </p:txBody>
      </p:sp>
      <p:sp>
        <p:nvSpPr>
          <p:cNvPr id="4" name="Slide Number Placeholder 3"/>
          <p:cNvSpPr>
            <a:spLocks noGrp="1"/>
          </p:cNvSpPr>
          <p:nvPr>
            <p:ph type="sldNum" sz="quarter" idx="12"/>
          </p:nvPr>
        </p:nvSpPr>
        <p:spPr/>
        <p:txBody>
          <a:bodyPr/>
          <a:lstStyle/>
          <a:p>
            <a:pPr>
              <a:defRPr/>
            </a:pPr>
            <a:fld id="{143D4741-063D-40D6-A621-CE9EBEE8995D}" type="slidenum">
              <a:rPr lang="en-US" smtClean="0">
                <a:solidFill>
                  <a:srgbClr val="B13F9A"/>
                </a:solidFill>
              </a:rPr>
              <a:pPr>
                <a:defRPr/>
              </a:pPr>
              <a:t>28</a:t>
            </a:fld>
            <a:endParaRPr lang="en-US" dirty="0">
              <a:solidFill>
                <a:srgbClr val="B13F9A"/>
              </a:solidFill>
            </a:endParaRPr>
          </a:p>
        </p:txBody>
      </p:sp>
    </p:spTree>
    <p:extLst>
      <p:ext uri="{BB962C8B-B14F-4D97-AF65-F5344CB8AC3E}">
        <p14:creationId xmlns:p14="http://schemas.microsoft.com/office/powerpoint/2010/main" val="2479201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5137CC8-D9F9-4EB7-A2CC-CFF1F9207089}" type="slidenum">
              <a:rPr lang="en-US" sz="1400">
                <a:solidFill>
                  <a:schemeClr val="tx2"/>
                </a:solidFill>
                <a:latin typeface="Arial" charset="0"/>
              </a:rPr>
              <a:pPr/>
              <a:t>29</a:t>
            </a:fld>
            <a:endParaRPr lang="en-US" sz="1400" dirty="0">
              <a:solidFill>
                <a:schemeClr val="tx2"/>
              </a:solidFill>
              <a:latin typeface="Arial" charset="0"/>
            </a:endParaRPr>
          </a:p>
        </p:txBody>
      </p:sp>
      <p:sp>
        <p:nvSpPr>
          <p:cNvPr id="92163" name="Rectangle 2"/>
          <p:cNvSpPr>
            <a:spLocks noGrp="1" noChangeArrowheads="1"/>
          </p:cNvSpPr>
          <p:nvPr>
            <p:ph type="title"/>
          </p:nvPr>
        </p:nvSpPr>
        <p:spPr/>
        <p:txBody>
          <a:bodyPr/>
          <a:lstStyle/>
          <a:p>
            <a:pPr eaLnBrk="1" hangingPunct="1"/>
            <a:r>
              <a:rPr lang="en-GB" dirty="0" smtClean="0"/>
              <a:t>Revision - Types of Training</a:t>
            </a:r>
          </a:p>
        </p:txBody>
      </p:sp>
      <p:sp>
        <p:nvSpPr>
          <p:cNvPr id="393219" name="Rectangle 3"/>
          <p:cNvSpPr>
            <a:spLocks noGrp="1" noChangeArrowheads="1"/>
          </p:cNvSpPr>
          <p:nvPr>
            <p:ph type="body" idx="1"/>
          </p:nvPr>
        </p:nvSpPr>
        <p:spPr>
          <a:xfrm>
            <a:off x="467544" y="1628800"/>
            <a:ext cx="7772400" cy="4848225"/>
          </a:xfrm>
        </p:spPr>
        <p:txBody>
          <a:bodyPr>
            <a:normAutofit/>
          </a:bodyPr>
          <a:lstStyle/>
          <a:p>
            <a:pPr eaLnBrk="1" hangingPunct="1"/>
            <a:r>
              <a:rPr lang="en-GB" sz="2000" b="1" dirty="0" smtClean="0"/>
              <a:t>Induction training </a:t>
            </a:r>
            <a:r>
              <a:rPr lang="en-GB" sz="2000" dirty="0" smtClean="0"/>
              <a:t>– given to </a:t>
            </a:r>
            <a:r>
              <a:rPr lang="en-GB" sz="2000" dirty="0" smtClean="0">
                <a:solidFill>
                  <a:schemeClr val="folHlink"/>
                </a:solidFill>
              </a:rPr>
              <a:t>new</a:t>
            </a:r>
            <a:r>
              <a:rPr lang="en-GB" sz="2000" dirty="0" smtClean="0"/>
              <a:t> recruits.  Designed to give information about the organisation.</a:t>
            </a:r>
          </a:p>
          <a:p>
            <a:pPr eaLnBrk="1" hangingPunct="1"/>
            <a:endParaRPr lang="en-GB" sz="2000" dirty="0" smtClean="0"/>
          </a:p>
          <a:p>
            <a:pPr eaLnBrk="1" hangingPunct="1"/>
            <a:endParaRPr lang="en-GB" sz="2000" dirty="0" smtClean="0"/>
          </a:p>
          <a:p>
            <a:pPr eaLnBrk="1" hangingPunct="1"/>
            <a:r>
              <a:rPr lang="en-GB" sz="2000" b="1" dirty="0" smtClean="0"/>
              <a:t>On-the-job training </a:t>
            </a:r>
            <a:r>
              <a:rPr lang="en-GB" sz="2000" dirty="0" smtClean="0"/>
              <a:t>– ‘sitting next to Nellie’.  This is carried out while the employee is </a:t>
            </a:r>
            <a:r>
              <a:rPr lang="en-GB" sz="2000" dirty="0" smtClean="0">
                <a:solidFill>
                  <a:schemeClr val="folHlink"/>
                </a:solidFill>
              </a:rPr>
              <a:t>doing their job</a:t>
            </a:r>
            <a:r>
              <a:rPr lang="en-GB" sz="2000" dirty="0" smtClean="0"/>
              <a:t>.</a:t>
            </a:r>
          </a:p>
          <a:p>
            <a:pPr eaLnBrk="1" hangingPunct="1"/>
            <a:endParaRPr lang="en-GB" sz="2000" b="1" dirty="0" smtClean="0"/>
          </a:p>
          <a:p>
            <a:pPr eaLnBrk="1" hangingPunct="1"/>
            <a:endParaRPr lang="en-GB" sz="2000" b="1" dirty="0" smtClean="0"/>
          </a:p>
          <a:p>
            <a:pPr eaLnBrk="1" hangingPunct="1"/>
            <a:r>
              <a:rPr lang="en-GB" sz="2000" b="1" dirty="0" smtClean="0"/>
              <a:t>Off-the-job training </a:t>
            </a:r>
            <a:r>
              <a:rPr lang="en-GB" sz="2000" dirty="0" smtClean="0"/>
              <a:t>– carried out </a:t>
            </a:r>
            <a:r>
              <a:rPr lang="en-GB" sz="2000" dirty="0" smtClean="0">
                <a:solidFill>
                  <a:schemeClr val="folHlink"/>
                </a:solidFill>
              </a:rPr>
              <a:t>away</a:t>
            </a:r>
            <a:r>
              <a:rPr lang="en-GB" sz="2000" dirty="0" smtClean="0"/>
              <a:t> from the organisation ie college.  </a:t>
            </a:r>
          </a:p>
        </p:txBody>
      </p:sp>
    </p:spTree>
    <p:extLst>
      <p:ext uri="{BB962C8B-B14F-4D97-AF65-F5344CB8AC3E}">
        <p14:creationId xmlns:p14="http://schemas.microsoft.com/office/powerpoint/2010/main" val="327714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additive="base">
                                        <p:cTn id="7" dur="500" fill="hold"/>
                                        <p:tgtEl>
                                          <p:spTgt spid="393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3219">
                                            <p:txEl>
                                              <p:pRg st="3" end="3"/>
                                            </p:txEl>
                                          </p:spTgt>
                                        </p:tgtEl>
                                        <p:attrNameLst>
                                          <p:attrName>style.visibility</p:attrName>
                                        </p:attrNameLst>
                                      </p:cBhvr>
                                      <p:to>
                                        <p:strVal val="visible"/>
                                      </p:to>
                                    </p:set>
                                    <p:anim calcmode="lin" valueType="num">
                                      <p:cBhvr additive="base">
                                        <p:cTn id="13" dur="500" fill="hold"/>
                                        <p:tgtEl>
                                          <p:spTgt spid="39321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3219">
                                            <p:txEl>
                                              <p:pRg st="6" end="6"/>
                                            </p:txEl>
                                          </p:spTgt>
                                        </p:tgtEl>
                                        <p:attrNameLst>
                                          <p:attrName>style.visibility</p:attrName>
                                        </p:attrNameLst>
                                      </p:cBhvr>
                                      <p:to>
                                        <p:strVal val="visible"/>
                                      </p:to>
                                    </p:set>
                                    <p:anim calcmode="lin" valueType="num">
                                      <p:cBhvr additive="base">
                                        <p:cTn id="19" dur="500" fill="hold"/>
                                        <p:tgtEl>
                                          <p:spTgt spid="39321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GB" altLang="en-US" dirty="0" smtClean="0"/>
              <a:t>WORKFORCE Planning</a:t>
            </a:r>
          </a:p>
        </p:txBody>
      </p:sp>
      <p:sp>
        <p:nvSpPr>
          <p:cNvPr id="14340" name="Rectangle 3"/>
          <p:cNvSpPr>
            <a:spLocks noGrp="1" noChangeArrowheads="1"/>
          </p:cNvSpPr>
          <p:nvPr>
            <p:ph idx="1"/>
          </p:nvPr>
        </p:nvSpPr>
        <p:spPr/>
        <p:txBody>
          <a:bodyPr>
            <a:normAutofit/>
          </a:bodyPr>
          <a:lstStyle/>
          <a:p>
            <a:pPr marL="0" indent="0" eaLnBrk="1" hangingPunct="1">
              <a:buNone/>
            </a:pPr>
            <a:r>
              <a:rPr lang="en-GB" altLang="en-US" sz="2800" dirty="0" smtClean="0"/>
              <a:t>This enables an organisation to ensure that they have the correct employees at the right time to meet the needs of the organisation.</a:t>
            </a:r>
          </a:p>
          <a:p>
            <a:pPr marL="0" indent="0" eaLnBrk="1" hangingPunct="1">
              <a:buNone/>
            </a:pPr>
            <a:endParaRPr lang="en-GB" altLang="en-US" sz="2800" dirty="0"/>
          </a:p>
          <a:p>
            <a:pPr marL="0" indent="0" eaLnBrk="1" hangingPunct="1">
              <a:buNone/>
            </a:pPr>
            <a:r>
              <a:rPr lang="en-GB" altLang="en-US" sz="2800" dirty="0" smtClean="0"/>
              <a:t>It involves analysing what needs to be done in an organisation and attempting to match suitably qualified and skilled staff to achieve the organisation’s objectives.</a:t>
            </a:r>
          </a:p>
        </p:txBody>
      </p:sp>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7A90C10C-5645-4045-92A2-0BBB38A5A08A}" type="slidenum">
              <a:rPr lang="en-US" altLang="en-US" sz="1400" smtClean="0">
                <a:solidFill>
                  <a:srgbClr val="B13F9A"/>
                </a:solidFill>
                <a:latin typeface="Arial" charset="0"/>
              </a:rPr>
              <a:pPr/>
              <a:t>3</a:t>
            </a:fld>
            <a:endParaRPr lang="en-US" altLang="en-US" sz="1400" dirty="0" smtClean="0">
              <a:solidFill>
                <a:srgbClr val="B13F9A"/>
              </a:solidFill>
              <a:latin typeface="Arial" charset="0"/>
            </a:endParaRPr>
          </a:p>
        </p:txBody>
      </p:sp>
    </p:spTree>
    <p:extLst>
      <p:ext uri="{BB962C8B-B14F-4D97-AF65-F5344CB8AC3E}">
        <p14:creationId xmlns:p14="http://schemas.microsoft.com/office/powerpoint/2010/main" val="3627939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5137CC8-D9F9-4EB7-A2CC-CFF1F9207089}" type="slidenum">
              <a:rPr lang="en-US" sz="1400">
                <a:solidFill>
                  <a:srgbClr val="B13F9A"/>
                </a:solidFill>
                <a:latin typeface="Arial" charset="0"/>
              </a:rPr>
              <a:pPr/>
              <a:t>30</a:t>
            </a:fld>
            <a:endParaRPr lang="en-US" sz="1400" dirty="0">
              <a:solidFill>
                <a:srgbClr val="B13F9A"/>
              </a:solidFill>
              <a:latin typeface="Arial" charset="0"/>
            </a:endParaRPr>
          </a:p>
        </p:txBody>
      </p:sp>
      <p:sp>
        <p:nvSpPr>
          <p:cNvPr id="92163" name="Rectangle 2"/>
          <p:cNvSpPr>
            <a:spLocks noGrp="1" noChangeArrowheads="1"/>
          </p:cNvSpPr>
          <p:nvPr>
            <p:ph type="title"/>
          </p:nvPr>
        </p:nvSpPr>
        <p:spPr/>
        <p:txBody>
          <a:bodyPr>
            <a:normAutofit fontScale="90000"/>
          </a:bodyPr>
          <a:lstStyle/>
          <a:p>
            <a:pPr eaLnBrk="1" hangingPunct="1"/>
            <a:r>
              <a:rPr lang="en-GB" dirty="0" smtClean="0"/>
              <a:t>Continuing professional development (CPD)</a:t>
            </a:r>
          </a:p>
        </p:txBody>
      </p:sp>
      <p:sp>
        <p:nvSpPr>
          <p:cNvPr id="393219" name="Rectangle 3"/>
          <p:cNvSpPr>
            <a:spLocks noGrp="1" noChangeArrowheads="1"/>
          </p:cNvSpPr>
          <p:nvPr>
            <p:ph type="body" idx="1"/>
          </p:nvPr>
        </p:nvSpPr>
        <p:spPr>
          <a:xfrm>
            <a:off x="467544" y="1628800"/>
            <a:ext cx="7772400" cy="4848225"/>
          </a:xfrm>
        </p:spPr>
        <p:txBody>
          <a:bodyPr>
            <a:normAutofit/>
          </a:bodyPr>
          <a:lstStyle/>
          <a:p>
            <a:pPr eaLnBrk="1" hangingPunct="1"/>
            <a:r>
              <a:rPr lang="en-GB" sz="2200" dirty="0" smtClean="0"/>
              <a:t>Organisations need to provide their staff with opportunities to develop as individuals and as employees.</a:t>
            </a:r>
          </a:p>
          <a:p>
            <a:pPr marL="0" indent="0" eaLnBrk="1" hangingPunct="1">
              <a:buNone/>
            </a:pPr>
            <a:endParaRPr lang="en-GB" sz="2200" dirty="0" smtClean="0"/>
          </a:p>
          <a:p>
            <a:pPr eaLnBrk="1" hangingPunct="1"/>
            <a:r>
              <a:rPr lang="en-GB" sz="2200" dirty="0" smtClean="0"/>
              <a:t>Training allows people to carry out their jobs better and gives them the opportunity to learn new skills.</a:t>
            </a:r>
          </a:p>
          <a:p>
            <a:pPr marL="0" indent="0" eaLnBrk="1" hangingPunct="1">
              <a:buNone/>
            </a:pPr>
            <a:endParaRPr lang="en-GB" sz="2200" dirty="0" smtClean="0"/>
          </a:p>
          <a:p>
            <a:pPr eaLnBrk="1" hangingPunct="1"/>
            <a:r>
              <a:rPr lang="en-GB" sz="2200" dirty="0" smtClean="0"/>
              <a:t>Staff development is an important part of being able to provide a high quality service or product.  </a:t>
            </a:r>
          </a:p>
        </p:txBody>
      </p:sp>
    </p:spTree>
    <p:extLst>
      <p:ext uri="{BB962C8B-B14F-4D97-AF65-F5344CB8AC3E}">
        <p14:creationId xmlns:p14="http://schemas.microsoft.com/office/powerpoint/2010/main" val="4165372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additive="base">
                                        <p:cTn id="7" dur="500" fill="hold"/>
                                        <p:tgtEl>
                                          <p:spTgt spid="393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3219">
                                            <p:txEl>
                                              <p:pRg st="2" end="2"/>
                                            </p:txEl>
                                          </p:spTgt>
                                        </p:tgtEl>
                                        <p:attrNameLst>
                                          <p:attrName>style.visibility</p:attrName>
                                        </p:attrNameLst>
                                      </p:cBhvr>
                                      <p:to>
                                        <p:strVal val="visible"/>
                                      </p:to>
                                    </p:set>
                                    <p:anim calcmode="lin" valueType="num">
                                      <p:cBhvr additive="base">
                                        <p:cTn id="13" dur="500" fill="hold"/>
                                        <p:tgtEl>
                                          <p:spTgt spid="393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3219">
                                            <p:txEl>
                                              <p:pRg st="4" end="4"/>
                                            </p:txEl>
                                          </p:spTgt>
                                        </p:tgtEl>
                                        <p:attrNameLst>
                                          <p:attrName>style.visibility</p:attrName>
                                        </p:attrNameLst>
                                      </p:cBhvr>
                                      <p:to>
                                        <p:strVal val="visible"/>
                                      </p:to>
                                    </p:set>
                                    <p:anim calcmode="lin" valueType="num">
                                      <p:cBhvr additive="base">
                                        <p:cTn id="19" dur="500" fill="hold"/>
                                        <p:tgtEl>
                                          <p:spTgt spid="393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5137CC8-D9F9-4EB7-A2CC-CFF1F9207089}" type="slidenum">
              <a:rPr lang="en-US" sz="1400">
                <a:solidFill>
                  <a:srgbClr val="B13F9A"/>
                </a:solidFill>
                <a:latin typeface="Arial" charset="0"/>
              </a:rPr>
              <a:pPr/>
              <a:t>31</a:t>
            </a:fld>
            <a:endParaRPr lang="en-US" sz="1400" dirty="0">
              <a:solidFill>
                <a:srgbClr val="B13F9A"/>
              </a:solidFill>
              <a:latin typeface="Arial" charset="0"/>
            </a:endParaRPr>
          </a:p>
        </p:txBody>
      </p:sp>
      <p:sp>
        <p:nvSpPr>
          <p:cNvPr id="92163" name="Rectangle 2"/>
          <p:cNvSpPr>
            <a:spLocks noGrp="1" noChangeArrowheads="1"/>
          </p:cNvSpPr>
          <p:nvPr>
            <p:ph type="title"/>
          </p:nvPr>
        </p:nvSpPr>
        <p:spPr/>
        <p:txBody>
          <a:bodyPr>
            <a:normAutofit fontScale="90000"/>
          </a:bodyPr>
          <a:lstStyle/>
          <a:p>
            <a:pPr eaLnBrk="1" hangingPunct="1"/>
            <a:r>
              <a:rPr lang="en-GB" dirty="0" smtClean="0"/>
              <a:t>Continuing professional development (CPD)</a:t>
            </a:r>
          </a:p>
        </p:txBody>
      </p:sp>
      <p:sp>
        <p:nvSpPr>
          <p:cNvPr id="393219" name="Rectangle 3"/>
          <p:cNvSpPr>
            <a:spLocks noGrp="1" noChangeArrowheads="1"/>
          </p:cNvSpPr>
          <p:nvPr>
            <p:ph type="body" idx="1"/>
          </p:nvPr>
        </p:nvSpPr>
        <p:spPr>
          <a:xfrm>
            <a:off x="467544" y="1628800"/>
            <a:ext cx="7772400" cy="4848225"/>
          </a:xfrm>
        </p:spPr>
        <p:txBody>
          <a:bodyPr>
            <a:normAutofit/>
          </a:bodyPr>
          <a:lstStyle/>
          <a:p>
            <a:pPr eaLnBrk="1" hangingPunct="1"/>
            <a:r>
              <a:rPr lang="en-GB" sz="2000" dirty="0" smtClean="0"/>
              <a:t>Providing opportunities for development is important in being able to achieve the organisation’s objectives in a changing business environment.</a:t>
            </a:r>
          </a:p>
          <a:p>
            <a:pPr marL="0" indent="0" eaLnBrk="1" hangingPunct="1">
              <a:buNone/>
            </a:pPr>
            <a:endParaRPr lang="en-GB" sz="2000" dirty="0" smtClean="0"/>
          </a:p>
          <a:p>
            <a:pPr eaLnBrk="1" hangingPunct="1"/>
            <a:r>
              <a:rPr lang="en-GB" sz="2000" dirty="0" smtClean="0"/>
              <a:t>The Scottish Government has invested significant sums of money into providing opportunities for people to learn new skills and qualifications.</a:t>
            </a:r>
          </a:p>
          <a:p>
            <a:pPr marL="0" indent="0" eaLnBrk="1" hangingPunct="1">
              <a:buNone/>
            </a:pPr>
            <a:endParaRPr lang="en-GB" sz="2000" dirty="0" smtClean="0"/>
          </a:p>
          <a:p>
            <a:pPr eaLnBrk="1" hangingPunct="1"/>
            <a:r>
              <a:rPr lang="en-GB" sz="2000" dirty="0" smtClean="0"/>
              <a:t>A record of all CPD is normally kept and when an employee is requesting training, they need to demonstrate how this matches the organisation’s aims.  Evaluation after CPD is also carried out so that it can be discussed at the appraisal.  </a:t>
            </a:r>
          </a:p>
        </p:txBody>
      </p:sp>
    </p:spTree>
    <p:extLst>
      <p:ext uri="{BB962C8B-B14F-4D97-AF65-F5344CB8AC3E}">
        <p14:creationId xmlns:p14="http://schemas.microsoft.com/office/powerpoint/2010/main" val="3228141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additive="base">
                                        <p:cTn id="7" dur="500" fill="hold"/>
                                        <p:tgtEl>
                                          <p:spTgt spid="393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3219">
                                            <p:txEl>
                                              <p:pRg st="2" end="2"/>
                                            </p:txEl>
                                          </p:spTgt>
                                        </p:tgtEl>
                                        <p:attrNameLst>
                                          <p:attrName>style.visibility</p:attrName>
                                        </p:attrNameLst>
                                      </p:cBhvr>
                                      <p:to>
                                        <p:strVal val="visible"/>
                                      </p:to>
                                    </p:set>
                                    <p:anim calcmode="lin" valueType="num">
                                      <p:cBhvr additive="base">
                                        <p:cTn id="13" dur="500" fill="hold"/>
                                        <p:tgtEl>
                                          <p:spTgt spid="393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3219">
                                            <p:txEl>
                                              <p:pRg st="4" end="4"/>
                                            </p:txEl>
                                          </p:spTgt>
                                        </p:tgtEl>
                                        <p:attrNameLst>
                                          <p:attrName>style.visibility</p:attrName>
                                        </p:attrNameLst>
                                      </p:cBhvr>
                                      <p:to>
                                        <p:strVal val="visible"/>
                                      </p:to>
                                    </p:set>
                                    <p:anim calcmode="lin" valueType="num">
                                      <p:cBhvr additive="base">
                                        <p:cTn id="19" dur="500" fill="hold"/>
                                        <p:tgtEl>
                                          <p:spTgt spid="393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5137CC8-D9F9-4EB7-A2CC-CFF1F9207089}" type="slidenum">
              <a:rPr lang="en-US" sz="1400">
                <a:solidFill>
                  <a:srgbClr val="B13F9A"/>
                </a:solidFill>
                <a:latin typeface="Arial" charset="0"/>
              </a:rPr>
              <a:pPr/>
              <a:t>32</a:t>
            </a:fld>
            <a:endParaRPr lang="en-US" sz="1400" dirty="0">
              <a:solidFill>
                <a:srgbClr val="B13F9A"/>
              </a:solidFill>
              <a:latin typeface="Arial" charset="0"/>
            </a:endParaRPr>
          </a:p>
        </p:txBody>
      </p:sp>
      <p:sp>
        <p:nvSpPr>
          <p:cNvPr id="92163" name="Rectangle 2"/>
          <p:cNvSpPr>
            <a:spLocks noGrp="1" noChangeArrowheads="1"/>
          </p:cNvSpPr>
          <p:nvPr>
            <p:ph type="title"/>
          </p:nvPr>
        </p:nvSpPr>
        <p:spPr/>
        <p:txBody>
          <a:bodyPr>
            <a:normAutofit fontScale="90000"/>
          </a:bodyPr>
          <a:lstStyle/>
          <a:p>
            <a:pPr eaLnBrk="1" hangingPunct="1"/>
            <a:r>
              <a:rPr lang="en-GB" dirty="0" smtClean="0"/>
              <a:t>VIRTUAL LEARNING ENVIRONMENT (vle)</a:t>
            </a:r>
          </a:p>
        </p:txBody>
      </p:sp>
      <p:sp>
        <p:nvSpPr>
          <p:cNvPr id="393219" name="Rectangle 3"/>
          <p:cNvSpPr>
            <a:spLocks noGrp="1" noChangeArrowheads="1"/>
          </p:cNvSpPr>
          <p:nvPr>
            <p:ph type="body" idx="1"/>
          </p:nvPr>
        </p:nvSpPr>
        <p:spPr>
          <a:xfrm>
            <a:off x="467544" y="1628800"/>
            <a:ext cx="7772400" cy="4848225"/>
          </a:xfrm>
        </p:spPr>
        <p:txBody>
          <a:bodyPr>
            <a:normAutofit/>
          </a:bodyPr>
          <a:lstStyle/>
          <a:p>
            <a:r>
              <a:rPr lang="en-GB" sz="2000" dirty="0"/>
              <a:t>A </a:t>
            </a:r>
            <a:r>
              <a:rPr lang="en-GB" sz="2000" i="1" dirty="0"/>
              <a:t>virtual learning environment</a:t>
            </a:r>
            <a:r>
              <a:rPr lang="en-GB" sz="2000" dirty="0"/>
              <a:t> (VLE) is an e-learning system that simulates a real-life classroom. It </a:t>
            </a:r>
            <a:r>
              <a:rPr lang="en-GB" sz="2000" dirty="0" smtClean="0"/>
              <a:t>allows </a:t>
            </a:r>
            <a:r>
              <a:rPr lang="en-GB" sz="2000" dirty="0"/>
              <a:t>staff and learners to communicate without being in the same physical environment. Resources </a:t>
            </a:r>
            <a:r>
              <a:rPr lang="en-GB" sz="2000" dirty="0" smtClean="0"/>
              <a:t>can </a:t>
            </a:r>
            <a:r>
              <a:rPr lang="en-GB" sz="2000" dirty="0"/>
              <a:t>be uploaded to the VLE and learners can access them </a:t>
            </a:r>
            <a:r>
              <a:rPr lang="en-GB" sz="2000" dirty="0" smtClean="0"/>
              <a:t>whenever.</a:t>
            </a:r>
            <a:endParaRPr lang="en-GB" sz="2000" dirty="0"/>
          </a:p>
          <a:p>
            <a:pPr marL="0" indent="0">
              <a:buNone/>
            </a:pPr>
            <a:endParaRPr lang="en-GB" sz="2000" dirty="0"/>
          </a:p>
          <a:p>
            <a:r>
              <a:rPr lang="en-GB" sz="2000" dirty="0"/>
              <a:t>VLEs can be used alongside classroom-based courses or distance learning courses where staff and learners never meet in person. </a:t>
            </a:r>
          </a:p>
          <a:p>
            <a:pPr marL="0" indent="0">
              <a:buNone/>
            </a:pPr>
            <a:endParaRPr lang="en-GB" sz="2000" dirty="0"/>
          </a:p>
          <a:p>
            <a:r>
              <a:rPr lang="en-GB" sz="2000" dirty="0"/>
              <a:t>VLEs are increasingly used by employees to further their careers as they allow employees to combine employment with studying for a qualification. </a:t>
            </a:r>
          </a:p>
        </p:txBody>
      </p:sp>
    </p:spTree>
    <p:extLst>
      <p:ext uri="{BB962C8B-B14F-4D97-AF65-F5344CB8AC3E}">
        <p14:creationId xmlns:p14="http://schemas.microsoft.com/office/powerpoint/2010/main" val="4055024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additive="base">
                                        <p:cTn id="7" dur="500" fill="hold"/>
                                        <p:tgtEl>
                                          <p:spTgt spid="393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3219">
                                            <p:txEl>
                                              <p:pRg st="2" end="2"/>
                                            </p:txEl>
                                          </p:spTgt>
                                        </p:tgtEl>
                                        <p:attrNameLst>
                                          <p:attrName>style.visibility</p:attrName>
                                        </p:attrNameLst>
                                      </p:cBhvr>
                                      <p:to>
                                        <p:strVal val="visible"/>
                                      </p:to>
                                    </p:set>
                                    <p:anim calcmode="lin" valueType="num">
                                      <p:cBhvr additive="base">
                                        <p:cTn id="13" dur="500" fill="hold"/>
                                        <p:tgtEl>
                                          <p:spTgt spid="393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3219">
                                            <p:txEl>
                                              <p:pRg st="4" end="4"/>
                                            </p:txEl>
                                          </p:spTgt>
                                        </p:tgtEl>
                                        <p:attrNameLst>
                                          <p:attrName>style.visibility</p:attrName>
                                        </p:attrNameLst>
                                      </p:cBhvr>
                                      <p:to>
                                        <p:strVal val="visible"/>
                                      </p:to>
                                    </p:set>
                                    <p:anim calcmode="lin" valueType="num">
                                      <p:cBhvr additive="base">
                                        <p:cTn id="19" dur="500" fill="hold"/>
                                        <p:tgtEl>
                                          <p:spTgt spid="393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C215639-F546-4FEF-9825-F4AAD8B5DFB3}" type="slidenum">
              <a:rPr lang="en-US" smtClean="0"/>
              <a:pPr>
                <a:defRPr/>
              </a:pPr>
              <a:t>33</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528638"/>
            <a:ext cx="8802687"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805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task</a:t>
            </a:r>
            <a:endParaRPr lang="en-GB" dirty="0"/>
          </a:p>
        </p:txBody>
      </p:sp>
      <p:sp>
        <p:nvSpPr>
          <p:cNvPr id="7" name="Content Placeholder 6"/>
          <p:cNvSpPr>
            <a:spLocks noGrp="1"/>
          </p:cNvSpPr>
          <p:nvPr>
            <p:ph idx="1"/>
          </p:nvPr>
        </p:nvSpPr>
        <p:spPr/>
        <p:txBody>
          <a:bodyPr>
            <a:normAutofit fontScale="77500" lnSpcReduction="20000"/>
          </a:bodyPr>
          <a:lstStyle/>
          <a:p>
            <a:pPr marL="0" lvl="0" indent="0">
              <a:buNone/>
            </a:pPr>
            <a:r>
              <a:rPr lang="en-GB" dirty="0"/>
              <a:t>The following YouTube clips </a:t>
            </a:r>
            <a:r>
              <a:rPr lang="en-GB" dirty="0" smtClean="0"/>
              <a:t>demonstrate </a:t>
            </a:r>
            <a:r>
              <a:rPr lang="en-GB" dirty="0"/>
              <a:t>how a virtual learning environment (VLE) works.</a:t>
            </a:r>
          </a:p>
          <a:p>
            <a:endParaRPr lang="en-GB" dirty="0"/>
          </a:p>
          <a:p>
            <a:r>
              <a:rPr lang="en-GB" dirty="0"/>
              <a:t>How one university structures its </a:t>
            </a:r>
            <a:r>
              <a:rPr lang="en-GB" dirty="0" smtClean="0"/>
              <a:t>VLE:</a:t>
            </a:r>
          </a:p>
          <a:p>
            <a:pPr marL="0" indent="0">
              <a:buNone/>
            </a:pPr>
            <a:endParaRPr lang="en-GB" dirty="0"/>
          </a:p>
          <a:p>
            <a:pPr marL="0" indent="0">
              <a:buNone/>
            </a:pPr>
            <a:r>
              <a:rPr lang="en-GB" u="sng" dirty="0">
                <a:hlinkClick r:id="rId2"/>
              </a:rPr>
              <a:t>http://www.youtube.com/watch?v=bsQ6blEXC7o</a:t>
            </a:r>
            <a:endParaRPr lang="en-GB" dirty="0"/>
          </a:p>
          <a:p>
            <a:pPr marL="0" indent="0">
              <a:buNone/>
            </a:pPr>
            <a:endParaRPr lang="en-GB" dirty="0"/>
          </a:p>
          <a:p>
            <a:r>
              <a:rPr lang="en-GB" dirty="0"/>
              <a:t>A more light-hearted look at the benefits of a VLE – </a:t>
            </a:r>
            <a:r>
              <a:rPr lang="en-GB" dirty="0" smtClean="0"/>
              <a:t>storyboard:</a:t>
            </a:r>
            <a:endParaRPr lang="en-GB" dirty="0"/>
          </a:p>
          <a:p>
            <a:pPr marL="0" indent="0">
              <a:buNone/>
            </a:pPr>
            <a:endParaRPr lang="en-GB" u="sng" dirty="0" smtClean="0">
              <a:hlinkClick r:id="rId3"/>
            </a:endParaRPr>
          </a:p>
          <a:p>
            <a:pPr marL="0" indent="0">
              <a:buNone/>
            </a:pPr>
            <a:r>
              <a:rPr lang="en-GB" u="sng" dirty="0" smtClean="0">
                <a:hlinkClick r:id="rId3"/>
              </a:rPr>
              <a:t>http</a:t>
            </a:r>
            <a:r>
              <a:rPr lang="en-GB" u="sng" dirty="0">
                <a:hlinkClick r:id="rId3"/>
              </a:rPr>
              <a:t>://www.youtube.com/watch?v=gC6QnSEChss</a:t>
            </a:r>
            <a:endParaRPr lang="en-GB" dirty="0"/>
          </a:p>
          <a:p>
            <a:pPr marL="0" indent="0">
              <a:buNone/>
            </a:pPr>
            <a:endParaRPr lang="en-GB" dirty="0"/>
          </a:p>
          <a:p>
            <a:pPr marL="0" indent="0">
              <a:buNone/>
            </a:pPr>
            <a:endParaRPr lang="en-GB" dirty="0"/>
          </a:p>
          <a:p>
            <a:pPr marL="0" indent="0">
              <a:buNone/>
            </a:pPr>
            <a:r>
              <a:rPr lang="en-GB" dirty="0"/>
              <a:t>View these clips and identify the advantages and disadvantages of using a VLE.</a:t>
            </a:r>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solidFill>
                  <a:srgbClr val="B13F9A"/>
                </a:solidFill>
              </a:rPr>
              <a:pPr>
                <a:defRPr/>
              </a:pPr>
              <a:t>34</a:t>
            </a:fld>
            <a:endParaRPr lang="en-US" dirty="0">
              <a:solidFill>
                <a:srgbClr val="B13F9A"/>
              </a:solidFill>
            </a:endParaRPr>
          </a:p>
        </p:txBody>
      </p:sp>
    </p:spTree>
    <p:extLst>
      <p:ext uri="{BB962C8B-B14F-4D97-AF65-F5344CB8AC3E}">
        <p14:creationId xmlns:p14="http://schemas.microsoft.com/office/powerpoint/2010/main" val="3908112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VLE – Advantages TO EMPLOYER</a:t>
            </a:r>
            <a:endParaRPr lang="en-GB" dirty="0"/>
          </a:p>
        </p:txBody>
      </p:sp>
      <p:sp>
        <p:nvSpPr>
          <p:cNvPr id="3" name="Content Placeholder 2"/>
          <p:cNvSpPr>
            <a:spLocks noGrp="1"/>
          </p:cNvSpPr>
          <p:nvPr>
            <p:ph idx="1"/>
          </p:nvPr>
        </p:nvSpPr>
        <p:spPr/>
        <p:txBody>
          <a:bodyPr>
            <a:noAutofit/>
          </a:bodyPr>
          <a:lstStyle/>
          <a:p>
            <a:pPr lvl="0"/>
            <a:r>
              <a:rPr lang="en-GB" sz="2000" dirty="0"/>
              <a:t>Less time is spent away from the work place </a:t>
            </a:r>
            <a:r>
              <a:rPr lang="en-GB" sz="2000" dirty="0" smtClean="0"/>
              <a:t>which </a:t>
            </a:r>
            <a:r>
              <a:rPr lang="en-GB" sz="2000" dirty="0"/>
              <a:t>improves productivity and reduces costs.</a:t>
            </a:r>
          </a:p>
          <a:p>
            <a:pPr lvl="0"/>
            <a:endParaRPr lang="en-GB" sz="2000" dirty="0" smtClean="0"/>
          </a:p>
          <a:p>
            <a:pPr lvl="0"/>
            <a:r>
              <a:rPr lang="en-GB" sz="2000" dirty="0" smtClean="0"/>
              <a:t>Travel </a:t>
            </a:r>
            <a:r>
              <a:rPr lang="en-GB" sz="2000" dirty="0"/>
              <a:t>costs are eliminated as employees can access the </a:t>
            </a:r>
            <a:r>
              <a:rPr lang="en-GB" sz="2000"/>
              <a:t>VLE </a:t>
            </a:r>
            <a:r>
              <a:rPr lang="en-GB" sz="2000" smtClean="0"/>
              <a:t>anywhere.</a:t>
            </a:r>
            <a:endParaRPr lang="en-GB" sz="2000" dirty="0" smtClean="0"/>
          </a:p>
          <a:p>
            <a:pPr lvl="0"/>
            <a:endParaRPr lang="en-GB" sz="2000" dirty="0"/>
          </a:p>
          <a:p>
            <a:pPr lvl="0"/>
            <a:r>
              <a:rPr lang="en-GB" sz="2000" dirty="0" smtClean="0"/>
              <a:t>Development </a:t>
            </a:r>
            <a:r>
              <a:rPr lang="en-GB" sz="2000" dirty="0"/>
              <a:t>of employees will increase motivation and reduce staff turnover.</a:t>
            </a:r>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solidFill>
                  <a:srgbClr val="B13F9A"/>
                </a:solidFill>
              </a:rPr>
              <a:pPr>
                <a:defRPr/>
              </a:pPr>
              <a:t>35</a:t>
            </a:fld>
            <a:endParaRPr lang="en-US" dirty="0">
              <a:solidFill>
                <a:srgbClr val="B13F9A"/>
              </a:solidFill>
            </a:endParaRPr>
          </a:p>
        </p:txBody>
      </p:sp>
    </p:spTree>
    <p:extLst>
      <p:ext uri="{BB962C8B-B14F-4D97-AF65-F5344CB8AC3E}">
        <p14:creationId xmlns:p14="http://schemas.microsoft.com/office/powerpoint/2010/main" val="378310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VLE – Advantages TO </a:t>
            </a:r>
            <a:r>
              <a:rPr lang="en-GB" sz="3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EMPLOYEE</a:t>
            </a:r>
            <a:endParaRPr lang="en-GB" dirty="0"/>
          </a:p>
        </p:txBody>
      </p:sp>
      <p:sp>
        <p:nvSpPr>
          <p:cNvPr id="3" name="Content Placeholder 2"/>
          <p:cNvSpPr>
            <a:spLocks noGrp="1"/>
          </p:cNvSpPr>
          <p:nvPr>
            <p:ph idx="1"/>
          </p:nvPr>
        </p:nvSpPr>
        <p:spPr/>
        <p:txBody>
          <a:bodyPr>
            <a:normAutofit/>
          </a:bodyPr>
          <a:lstStyle/>
          <a:p>
            <a:pPr lvl="0"/>
            <a:r>
              <a:rPr lang="en-GB" sz="2000" dirty="0"/>
              <a:t>Increased flexibility as the VLE can be accessed at any </a:t>
            </a:r>
            <a:r>
              <a:rPr lang="en-GB" sz="2000" dirty="0" smtClean="0"/>
              <a:t>time.</a:t>
            </a:r>
          </a:p>
          <a:p>
            <a:pPr marL="0" lvl="0" indent="0">
              <a:buNone/>
            </a:pPr>
            <a:endParaRPr lang="en-GB" sz="2000" dirty="0"/>
          </a:p>
          <a:p>
            <a:pPr lvl="0"/>
            <a:r>
              <a:rPr lang="en-GB" sz="2000" dirty="0"/>
              <a:t>Employees learn at their own pace and can refer back to virtual lesson </a:t>
            </a:r>
            <a:r>
              <a:rPr lang="en-GB" sz="2000" dirty="0" smtClean="0"/>
              <a:t>materials.</a:t>
            </a:r>
          </a:p>
          <a:p>
            <a:pPr marL="0" lvl="0" indent="0">
              <a:buNone/>
            </a:pPr>
            <a:endParaRPr lang="en-GB" sz="2000" dirty="0"/>
          </a:p>
          <a:p>
            <a:pPr lvl="0"/>
            <a:r>
              <a:rPr lang="en-GB" sz="2000" dirty="0"/>
              <a:t>Social space on the VLE allows employees to interact </a:t>
            </a:r>
            <a:r>
              <a:rPr lang="en-GB" sz="2000" dirty="0" smtClean="0"/>
              <a:t>through </a:t>
            </a:r>
            <a:r>
              <a:rPr lang="en-GB" sz="2000" dirty="0"/>
              <a:t>discussion forums or chat</a:t>
            </a:r>
            <a:r>
              <a:rPr lang="en-GB" sz="2000" dirty="0" smtClean="0"/>
              <a:t>.</a:t>
            </a:r>
          </a:p>
          <a:p>
            <a:pPr marL="0" lvl="0" indent="0">
              <a:buNone/>
            </a:pPr>
            <a:endParaRPr lang="en-GB" sz="2000" dirty="0"/>
          </a:p>
          <a:p>
            <a:pPr lvl="0"/>
            <a:r>
              <a:rPr lang="en-GB" sz="2000" dirty="0"/>
              <a:t>Homework and assignments are completed and returned online, which is cost- and time-effective</a:t>
            </a:r>
            <a:r>
              <a:rPr lang="en-GB" sz="2000" dirty="0" smtClean="0"/>
              <a:t>.</a:t>
            </a:r>
          </a:p>
          <a:p>
            <a:pPr marL="0" lvl="0" indent="0">
              <a:buNone/>
            </a:pPr>
            <a:endParaRPr lang="en-GB" sz="2000" dirty="0"/>
          </a:p>
          <a:p>
            <a:pPr lvl="0"/>
            <a:r>
              <a:rPr lang="en-GB" sz="2000" dirty="0"/>
              <a:t>Improve chances of career progression.</a:t>
            </a:r>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solidFill>
                  <a:srgbClr val="B13F9A"/>
                </a:solidFill>
              </a:rPr>
              <a:pPr>
                <a:defRPr/>
              </a:pPr>
              <a:t>36</a:t>
            </a:fld>
            <a:endParaRPr lang="en-US" dirty="0">
              <a:solidFill>
                <a:srgbClr val="B13F9A"/>
              </a:solidFill>
            </a:endParaRPr>
          </a:p>
        </p:txBody>
      </p:sp>
    </p:spTree>
    <p:extLst>
      <p:ext uri="{BB962C8B-B14F-4D97-AF65-F5344CB8AC3E}">
        <p14:creationId xmlns:p14="http://schemas.microsoft.com/office/powerpoint/2010/main" val="378310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VLE – </a:t>
            </a:r>
            <a:r>
              <a:rPr lang="en-GB" sz="40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Disadvantages</a:t>
            </a:r>
            <a:endParaRPr lang="en-GB" dirty="0"/>
          </a:p>
        </p:txBody>
      </p:sp>
      <p:sp>
        <p:nvSpPr>
          <p:cNvPr id="3" name="Content Placeholder 2"/>
          <p:cNvSpPr>
            <a:spLocks noGrp="1"/>
          </p:cNvSpPr>
          <p:nvPr>
            <p:ph idx="1"/>
          </p:nvPr>
        </p:nvSpPr>
        <p:spPr/>
        <p:txBody>
          <a:bodyPr>
            <a:noAutofit/>
          </a:bodyPr>
          <a:lstStyle/>
          <a:p>
            <a:pPr lvl="0"/>
            <a:r>
              <a:rPr lang="en-GB" sz="2000" dirty="0" smtClean="0"/>
              <a:t>People need to be self-disciplined to access the facility and carry out the activities.</a:t>
            </a:r>
          </a:p>
          <a:p>
            <a:pPr marL="0" lvl="0" indent="0">
              <a:buNone/>
            </a:pPr>
            <a:endParaRPr lang="en-GB" sz="2000" dirty="0" smtClean="0"/>
          </a:p>
          <a:p>
            <a:pPr lvl="0"/>
            <a:r>
              <a:rPr lang="en-GB" sz="2000" dirty="0" smtClean="0"/>
              <a:t>Some </a:t>
            </a:r>
            <a:r>
              <a:rPr lang="en-GB" sz="2000" dirty="0"/>
              <a:t>employees may be reluctant to learn in a virtual </a:t>
            </a:r>
            <a:r>
              <a:rPr lang="en-GB" sz="2000" dirty="0" smtClean="0"/>
              <a:t>environment.</a:t>
            </a:r>
          </a:p>
          <a:p>
            <a:pPr marL="0" lvl="0" indent="0">
              <a:buNone/>
            </a:pPr>
            <a:endParaRPr lang="en-GB" sz="2000" dirty="0" smtClean="0"/>
          </a:p>
          <a:p>
            <a:pPr lvl="0"/>
            <a:r>
              <a:rPr lang="en-GB" sz="2000" dirty="0" smtClean="0"/>
              <a:t>Might be expensive to employ a specialist to set up and maintain a VLE.</a:t>
            </a:r>
          </a:p>
          <a:p>
            <a:pPr marL="0" lvl="0" indent="0">
              <a:buNone/>
            </a:pPr>
            <a:endParaRPr lang="en-GB" sz="2000" dirty="0"/>
          </a:p>
          <a:p>
            <a:pPr lvl="0"/>
            <a:r>
              <a:rPr lang="en-GB" sz="2000" dirty="0"/>
              <a:t>If the internet </a:t>
            </a:r>
            <a:r>
              <a:rPr lang="en-GB" sz="2000" dirty="0" smtClean="0"/>
              <a:t>hosting </a:t>
            </a:r>
            <a:r>
              <a:rPr lang="en-GB" sz="2000" dirty="0"/>
              <a:t>the VLE is down materials cannot be accessed. </a:t>
            </a:r>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solidFill>
                  <a:srgbClr val="B13F9A"/>
                </a:solidFill>
              </a:rPr>
              <a:pPr>
                <a:defRPr/>
              </a:pPr>
              <a:t>37</a:t>
            </a:fld>
            <a:endParaRPr lang="en-US" dirty="0">
              <a:solidFill>
                <a:srgbClr val="B13F9A"/>
              </a:solidFill>
            </a:endParaRPr>
          </a:p>
        </p:txBody>
      </p:sp>
    </p:spTree>
    <p:extLst>
      <p:ext uri="{BB962C8B-B14F-4D97-AF65-F5344CB8AC3E}">
        <p14:creationId xmlns:p14="http://schemas.microsoft.com/office/powerpoint/2010/main" val="378310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5137CC8-D9F9-4EB7-A2CC-CFF1F9207089}" type="slidenum">
              <a:rPr lang="en-US" sz="1400">
                <a:solidFill>
                  <a:srgbClr val="B13F9A"/>
                </a:solidFill>
                <a:latin typeface="Arial" charset="0"/>
              </a:rPr>
              <a:pPr/>
              <a:t>38</a:t>
            </a:fld>
            <a:endParaRPr lang="en-US" sz="1400" dirty="0">
              <a:solidFill>
                <a:srgbClr val="B13F9A"/>
              </a:solidFill>
              <a:latin typeface="Arial" charset="0"/>
            </a:endParaRPr>
          </a:p>
        </p:txBody>
      </p:sp>
      <p:sp>
        <p:nvSpPr>
          <p:cNvPr id="92163" name="Rectangle 2"/>
          <p:cNvSpPr>
            <a:spLocks noGrp="1" noChangeArrowheads="1"/>
          </p:cNvSpPr>
          <p:nvPr>
            <p:ph type="title"/>
          </p:nvPr>
        </p:nvSpPr>
        <p:spPr/>
        <p:txBody>
          <a:bodyPr>
            <a:normAutofit fontScale="90000"/>
          </a:bodyPr>
          <a:lstStyle/>
          <a:p>
            <a:r>
              <a:rPr lang="en-GB" dirty="0"/>
              <a:t>Professional development through training schemes </a:t>
            </a:r>
          </a:p>
        </p:txBody>
      </p:sp>
      <p:sp>
        <p:nvSpPr>
          <p:cNvPr id="393219" name="Rectangle 3"/>
          <p:cNvSpPr>
            <a:spLocks noGrp="1" noChangeArrowheads="1"/>
          </p:cNvSpPr>
          <p:nvPr>
            <p:ph type="body" idx="1"/>
          </p:nvPr>
        </p:nvSpPr>
        <p:spPr>
          <a:xfrm>
            <a:off x="467544" y="1628800"/>
            <a:ext cx="7772400" cy="4848225"/>
          </a:xfrm>
        </p:spPr>
        <p:txBody>
          <a:bodyPr>
            <a:normAutofit/>
          </a:bodyPr>
          <a:lstStyle/>
          <a:p>
            <a:r>
              <a:rPr lang="en-GB" sz="2000" dirty="0"/>
              <a:t>Training schemes provide an opportunity for employees to gain core experience and skills with an </a:t>
            </a:r>
            <a:r>
              <a:rPr lang="en-GB" sz="2000" dirty="0" smtClean="0"/>
              <a:t>employer. </a:t>
            </a:r>
          </a:p>
          <a:p>
            <a:endParaRPr lang="en-GB" sz="2000" dirty="0" smtClean="0"/>
          </a:p>
          <a:p>
            <a:r>
              <a:rPr lang="en-GB" sz="2000" dirty="0" smtClean="0"/>
              <a:t>At </a:t>
            </a:r>
            <a:r>
              <a:rPr lang="en-GB" sz="2000" dirty="0"/>
              <a:t>the end of the training period the employee </a:t>
            </a:r>
            <a:r>
              <a:rPr lang="en-GB" sz="2000" dirty="0" smtClean="0"/>
              <a:t>may </a:t>
            </a:r>
            <a:r>
              <a:rPr lang="en-GB" sz="2000" dirty="0"/>
              <a:t>have the opportunity to secure a job with their </a:t>
            </a:r>
            <a:r>
              <a:rPr lang="en-GB" sz="2000" dirty="0" smtClean="0"/>
              <a:t>employer. </a:t>
            </a:r>
          </a:p>
          <a:p>
            <a:endParaRPr lang="en-GB" sz="2000" dirty="0" smtClean="0"/>
          </a:p>
          <a:p>
            <a:r>
              <a:rPr lang="en-GB" sz="2000" dirty="0" smtClean="0"/>
              <a:t>They </a:t>
            </a:r>
            <a:r>
              <a:rPr lang="en-GB" sz="2000" dirty="0"/>
              <a:t>will also have a range of experiences to include in their </a:t>
            </a:r>
            <a:r>
              <a:rPr lang="en-GB" sz="2000" dirty="0" smtClean="0"/>
              <a:t>CV.</a:t>
            </a:r>
            <a:endParaRPr lang="en-GB" sz="2000" dirty="0"/>
          </a:p>
          <a:p>
            <a:pPr marL="0" indent="0">
              <a:buNone/>
            </a:pPr>
            <a:endParaRPr lang="en-GB" sz="2000" dirty="0" smtClean="0"/>
          </a:p>
          <a:p>
            <a:r>
              <a:rPr lang="en-GB" sz="2000" dirty="0" smtClean="0"/>
              <a:t>Training </a:t>
            </a:r>
            <a:r>
              <a:rPr lang="en-GB" sz="2000" dirty="0"/>
              <a:t>schemes are offered in many industries from manual to white </a:t>
            </a:r>
            <a:r>
              <a:rPr lang="en-GB" sz="2000" dirty="0" smtClean="0"/>
              <a:t>collar. </a:t>
            </a:r>
            <a:r>
              <a:rPr lang="en-GB" sz="2000" dirty="0"/>
              <a:t>Training schemes are one of the most favoured career routes of graduates, with huge competition for each position.</a:t>
            </a:r>
          </a:p>
        </p:txBody>
      </p:sp>
    </p:spTree>
    <p:extLst>
      <p:ext uri="{BB962C8B-B14F-4D97-AF65-F5344CB8AC3E}">
        <p14:creationId xmlns:p14="http://schemas.microsoft.com/office/powerpoint/2010/main" val="352501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additive="base">
                                        <p:cTn id="7" dur="500" fill="hold"/>
                                        <p:tgtEl>
                                          <p:spTgt spid="393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3219">
                                            <p:txEl>
                                              <p:pRg st="2" end="2"/>
                                            </p:txEl>
                                          </p:spTgt>
                                        </p:tgtEl>
                                        <p:attrNameLst>
                                          <p:attrName>style.visibility</p:attrName>
                                        </p:attrNameLst>
                                      </p:cBhvr>
                                      <p:to>
                                        <p:strVal val="visible"/>
                                      </p:to>
                                    </p:set>
                                    <p:anim calcmode="lin" valueType="num">
                                      <p:cBhvr additive="base">
                                        <p:cTn id="13" dur="500" fill="hold"/>
                                        <p:tgtEl>
                                          <p:spTgt spid="393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3219">
                                            <p:txEl>
                                              <p:pRg st="4" end="4"/>
                                            </p:txEl>
                                          </p:spTgt>
                                        </p:tgtEl>
                                        <p:attrNameLst>
                                          <p:attrName>style.visibility</p:attrName>
                                        </p:attrNameLst>
                                      </p:cBhvr>
                                      <p:to>
                                        <p:strVal val="visible"/>
                                      </p:to>
                                    </p:set>
                                    <p:anim calcmode="lin" valueType="num">
                                      <p:cBhvr additive="base">
                                        <p:cTn id="19" dur="500" fill="hold"/>
                                        <p:tgtEl>
                                          <p:spTgt spid="393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3219">
                                            <p:txEl>
                                              <p:pRg st="6" end="6"/>
                                            </p:txEl>
                                          </p:spTgt>
                                        </p:tgtEl>
                                        <p:attrNameLst>
                                          <p:attrName>style.visibility</p:attrName>
                                        </p:attrNameLst>
                                      </p:cBhvr>
                                      <p:to>
                                        <p:strVal val="visible"/>
                                      </p:to>
                                    </p:set>
                                    <p:anim calcmode="lin" valueType="num">
                                      <p:cBhvr additive="base">
                                        <p:cTn id="25" dur="500" fill="hold"/>
                                        <p:tgtEl>
                                          <p:spTgt spid="3932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3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5137CC8-D9F9-4EB7-A2CC-CFF1F9207089}" type="slidenum">
              <a:rPr lang="en-US" sz="1400">
                <a:solidFill>
                  <a:srgbClr val="B13F9A"/>
                </a:solidFill>
                <a:latin typeface="Arial" charset="0"/>
              </a:rPr>
              <a:pPr/>
              <a:t>39</a:t>
            </a:fld>
            <a:endParaRPr lang="en-US" sz="1400" dirty="0">
              <a:solidFill>
                <a:srgbClr val="B13F9A"/>
              </a:solidFill>
              <a:latin typeface="Arial" charset="0"/>
            </a:endParaRPr>
          </a:p>
        </p:txBody>
      </p:sp>
      <p:sp>
        <p:nvSpPr>
          <p:cNvPr id="92163" name="Rectangle 2"/>
          <p:cNvSpPr>
            <a:spLocks noGrp="1" noChangeArrowheads="1"/>
          </p:cNvSpPr>
          <p:nvPr>
            <p:ph type="title"/>
          </p:nvPr>
        </p:nvSpPr>
        <p:spPr/>
        <p:txBody>
          <a:bodyPr>
            <a:normAutofit fontScale="90000"/>
          </a:bodyPr>
          <a:lstStyle/>
          <a:p>
            <a:r>
              <a:rPr lang="en-GB" dirty="0"/>
              <a:t>Professional development through training schemes </a:t>
            </a:r>
            <a:endParaRPr lang="en-GB" dirty="0" smtClean="0"/>
          </a:p>
        </p:txBody>
      </p:sp>
      <p:sp>
        <p:nvSpPr>
          <p:cNvPr id="393219" name="Rectangle 3"/>
          <p:cNvSpPr>
            <a:spLocks noGrp="1" noChangeArrowheads="1"/>
          </p:cNvSpPr>
          <p:nvPr>
            <p:ph type="body" idx="1"/>
          </p:nvPr>
        </p:nvSpPr>
        <p:spPr>
          <a:xfrm>
            <a:off x="467544" y="1628800"/>
            <a:ext cx="7772400" cy="4848225"/>
          </a:xfrm>
        </p:spPr>
        <p:txBody>
          <a:bodyPr>
            <a:normAutofit/>
          </a:bodyPr>
          <a:lstStyle/>
          <a:p>
            <a:r>
              <a:rPr lang="en-GB" sz="2000" b="1" dirty="0"/>
              <a:t>Graduate training schemes </a:t>
            </a:r>
            <a:r>
              <a:rPr lang="en-GB" sz="2000" dirty="0"/>
              <a:t>are offered by many large employers and give employment for a period of 1–2 </a:t>
            </a:r>
            <a:r>
              <a:rPr lang="en-GB" sz="2000" dirty="0" smtClean="0"/>
              <a:t>years. </a:t>
            </a:r>
          </a:p>
          <a:p>
            <a:endParaRPr lang="en-GB" sz="2000" dirty="0"/>
          </a:p>
          <a:p>
            <a:r>
              <a:rPr lang="en-GB" sz="2000" dirty="0" smtClean="0"/>
              <a:t>Employers </a:t>
            </a:r>
            <a:r>
              <a:rPr lang="en-GB" sz="2000" dirty="0"/>
              <a:t>which offer these schemes visit universities </a:t>
            </a:r>
            <a:r>
              <a:rPr lang="en-GB" sz="2000" dirty="0" smtClean="0"/>
              <a:t>to </a:t>
            </a:r>
            <a:r>
              <a:rPr lang="en-GB" sz="2000" dirty="0"/>
              <a:t>promote </a:t>
            </a:r>
            <a:r>
              <a:rPr lang="en-GB" sz="2000" dirty="0" smtClean="0"/>
              <a:t>these opportunities – graduate </a:t>
            </a:r>
            <a:r>
              <a:rPr lang="en-GB" sz="2000" dirty="0"/>
              <a:t>recruitment fair or ‘milk round’. </a:t>
            </a:r>
          </a:p>
          <a:p>
            <a:pPr marL="0" indent="0">
              <a:buNone/>
            </a:pPr>
            <a:endParaRPr lang="en-GB" sz="2000" dirty="0"/>
          </a:p>
          <a:p>
            <a:r>
              <a:rPr lang="en-GB" sz="2000" dirty="0" smtClean="0"/>
              <a:t>The graduate </a:t>
            </a:r>
            <a:r>
              <a:rPr lang="en-GB" sz="2000" dirty="0"/>
              <a:t>may undertake a specific role or spend time working in different areas of the </a:t>
            </a:r>
            <a:r>
              <a:rPr lang="en-GB" sz="2000" dirty="0" smtClean="0"/>
              <a:t>organisation.</a:t>
            </a:r>
            <a:endParaRPr lang="en-GB" sz="2000" dirty="0"/>
          </a:p>
          <a:p>
            <a:pPr marL="0" indent="0">
              <a:buNone/>
            </a:pPr>
            <a:endParaRPr lang="en-GB" sz="2000" dirty="0"/>
          </a:p>
          <a:p>
            <a:r>
              <a:rPr lang="en-GB" sz="2000" dirty="0"/>
              <a:t>Opportunities for graduates are available with a wide variety of employers, including those in accountancy, </a:t>
            </a:r>
            <a:r>
              <a:rPr lang="en-GB" sz="2000" dirty="0" smtClean="0"/>
              <a:t>as well </a:t>
            </a:r>
            <a:r>
              <a:rPr lang="en-GB" sz="2000" dirty="0"/>
              <a:t>as public sector </a:t>
            </a:r>
            <a:r>
              <a:rPr lang="en-GB" sz="2000" dirty="0" smtClean="0"/>
              <a:t>organisations. </a:t>
            </a:r>
            <a:endParaRPr lang="en-GB" sz="2000" dirty="0"/>
          </a:p>
        </p:txBody>
      </p:sp>
    </p:spTree>
    <p:extLst>
      <p:ext uri="{BB962C8B-B14F-4D97-AF65-F5344CB8AC3E}">
        <p14:creationId xmlns:p14="http://schemas.microsoft.com/office/powerpoint/2010/main" val="352501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additive="base">
                                        <p:cTn id="7" dur="500" fill="hold"/>
                                        <p:tgtEl>
                                          <p:spTgt spid="393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3219">
                                            <p:txEl>
                                              <p:pRg st="2" end="2"/>
                                            </p:txEl>
                                          </p:spTgt>
                                        </p:tgtEl>
                                        <p:attrNameLst>
                                          <p:attrName>style.visibility</p:attrName>
                                        </p:attrNameLst>
                                      </p:cBhvr>
                                      <p:to>
                                        <p:strVal val="visible"/>
                                      </p:to>
                                    </p:set>
                                    <p:anim calcmode="lin" valueType="num">
                                      <p:cBhvr additive="base">
                                        <p:cTn id="13" dur="500" fill="hold"/>
                                        <p:tgtEl>
                                          <p:spTgt spid="393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3219">
                                            <p:txEl>
                                              <p:pRg st="4" end="4"/>
                                            </p:txEl>
                                          </p:spTgt>
                                        </p:tgtEl>
                                        <p:attrNameLst>
                                          <p:attrName>style.visibility</p:attrName>
                                        </p:attrNameLst>
                                      </p:cBhvr>
                                      <p:to>
                                        <p:strVal val="visible"/>
                                      </p:to>
                                    </p:set>
                                    <p:anim calcmode="lin" valueType="num">
                                      <p:cBhvr additive="base">
                                        <p:cTn id="19" dur="500" fill="hold"/>
                                        <p:tgtEl>
                                          <p:spTgt spid="393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3219">
                                            <p:txEl>
                                              <p:pRg st="6" end="6"/>
                                            </p:txEl>
                                          </p:spTgt>
                                        </p:tgtEl>
                                        <p:attrNameLst>
                                          <p:attrName>style.visibility</p:attrName>
                                        </p:attrNameLst>
                                      </p:cBhvr>
                                      <p:to>
                                        <p:strVal val="visible"/>
                                      </p:to>
                                    </p:set>
                                    <p:anim calcmode="lin" valueType="num">
                                      <p:cBhvr additive="base">
                                        <p:cTn id="25" dur="500" fill="hold"/>
                                        <p:tgtEl>
                                          <p:spTgt spid="3932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3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GB" altLang="en-US" dirty="0" smtClean="0"/>
              <a:t>WORKFORCE Planning</a:t>
            </a:r>
          </a:p>
        </p:txBody>
      </p:sp>
      <p:sp>
        <p:nvSpPr>
          <p:cNvPr id="14340" name="Rectangle 3"/>
          <p:cNvSpPr>
            <a:spLocks noGrp="1" noChangeArrowheads="1"/>
          </p:cNvSpPr>
          <p:nvPr>
            <p:ph idx="1"/>
          </p:nvPr>
        </p:nvSpPr>
        <p:spPr/>
        <p:txBody>
          <a:bodyPr>
            <a:normAutofit/>
          </a:bodyPr>
          <a:lstStyle/>
          <a:p>
            <a:pPr marL="0" indent="0" eaLnBrk="1" hangingPunct="1">
              <a:buNone/>
            </a:pPr>
            <a:r>
              <a:rPr lang="en-GB" altLang="en-US" sz="2800" dirty="0" smtClean="0"/>
              <a:t>Factors to consider:</a:t>
            </a:r>
          </a:p>
          <a:p>
            <a:pPr eaLnBrk="1" hangingPunct="1"/>
            <a:r>
              <a:rPr lang="en-GB" altLang="en-US" sz="2800" dirty="0" smtClean="0"/>
              <a:t>Current employment trends</a:t>
            </a:r>
          </a:p>
          <a:p>
            <a:pPr eaLnBrk="1" hangingPunct="1"/>
            <a:r>
              <a:rPr lang="en-GB" altLang="en-US" sz="2800" dirty="0" smtClean="0"/>
              <a:t>Staffing requirements</a:t>
            </a:r>
          </a:p>
          <a:p>
            <a:pPr eaLnBrk="1" hangingPunct="1"/>
            <a:r>
              <a:rPr lang="en-GB" altLang="en-US" sz="2800" dirty="0" smtClean="0"/>
              <a:t>Future supply of workers</a:t>
            </a:r>
          </a:p>
          <a:p>
            <a:pPr eaLnBrk="1" hangingPunct="1"/>
            <a:r>
              <a:rPr lang="en-GB" altLang="en-US" sz="2800" dirty="0" smtClean="0"/>
              <a:t>Labour turnover</a:t>
            </a:r>
          </a:p>
          <a:p>
            <a:pPr eaLnBrk="1" hangingPunct="1"/>
            <a:r>
              <a:rPr lang="en-GB" altLang="en-US" sz="2800" dirty="0" smtClean="0"/>
              <a:t>Satisfy and motivate </a:t>
            </a:r>
            <a:r>
              <a:rPr lang="en-GB" altLang="en-US" sz="2800" dirty="0"/>
              <a:t>e</a:t>
            </a:r>
            <a:r>
              <a:rPr lang="en-GB" altLang="en-US" sz="2800" dirty="0" smtClean="0"/>
              <a:t>mployees</a:t>
            </a:r>
          </a:p>
          <a:p>
            <a:pPr eaLnBrk="1" hangingPunct="1"/>
            <a:r>
              <a:rPr lang="en-GB" altLang="en-US" sz="2800" dirty="0" smtClean="0"/>
              <a:t>Organisation culture</a:t>
            </a:r>
          </a:p>
          <a:p>
            <a:pPr eaLnBrk="1" hangingPunct="1"/>
            <a:r>
              <a:rPr lang="en-GB" altLang="en-US" sz="2800" dirty="0" smtClean="0"/>
              <a:t>Training and development</a:t>
            </a:r>
          </a:p>
          <a:p>
            <a:pPr eaLnBrk="1" hangingPunct="1"/>
            <a:r>
              <a:rPr lang="en-GB" altLang="en-US" sz="2800" dirty="0" smtClean="0"/>
              <a:t>Release surplus </a:t>
            </a:r>
            <a:r>
              <a:rPr lang="en-GB" altLang="en-US" sz="2800" dirty="0"/>
              <a:t>s</a:t>
            </a:r>
            <a:r>
              <a:rPr lang="en-GB" altLang="en-US" sz="2800" dirty="0" smtClean="0"/>
              <a:t>taff</a:t>
            </a:r>
          </a:p>
        </p:txBody>
      </p:sp>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7A90C10C-5645-4045-92A2-0BBB38A5A08A}" type="slidenum">
              <a:rPr lang="en-US" altLang="en-US" sz="1400" smtClean="0">
                <a:solidFill>
                  <a:srgbClr val="B13F9A"/>
                </a:solidFill>
                <a:latin typeface="Arial" charset="0"/>
              </a:rPr>
              <a:pPr/>
              <a:t>4</a:t>
            </a:fld>
            <a:endParaRPr lang="en-US" altLang="en-US" sz="1400" dirty="0" smtClean="0">
              <a:solidFill>
                <a:srgbClr val="B13F9A"/>
              </a:solidFill>
              <a:latin typeface="Arial" charset="0"/>
            </a:endParaRPr>
          </a:p>
        </p:txBody>
      </p:sp>
      <p:sp>
        <p:nvSpPr>
          <p:cNvPr id="14341" name="AutoShape 4"/>
          <p:cNvSpPr>
            <a:spLocks noChangeArrowheads="1"/>
          </p:cNvSpPr>
          <p:nvPr/>
        </p:nvSpPr>
        <p:spPr bwMode="auto">
          <a:xfrm>
            <a:off x="5940152" y="1890712"/>
            <a:ext cx="2808287" cy="1584325"/>
          </a:xfrm>
          <a:prstGeom prst="irregularSeal1">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GB" altLang="en-US" dirty="0">
                <a:solidFill>
                  <a:srgbClr val="F4E7ED"/>
                </a:solidFill>
              </a:rPr>
              <a:t>New Staff</a:t>
            </a:r>
          </a:p>
        </p:txBody>
      </p:sp>
      <p:sp>
        <p:nvSpPr>
          <p:cNvPr id="14342" name="AutoShape 5"/>
          <p:cNvSpPr>
            <a:spLocks noChangeArrowheads="1"/>
          </p:cNvSpPr>
          <p:nvPr/>
        </p:nvSpPr>
        <p:spPr bwMode="auto">
          <a:xfrm>
            <a:off x="6480969" y="260350"/>
            <a:ext cx="2808287" cy="1584325"/>
          </a:xfrm>
          <a:prstGeom prst="irregularSeal1">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GB" altLang="en-US" dirty="0">
                <a:solidFill>
                  <a:srgbClr val="F4E7ED"/>
                </a:solidFill>
              </a:rPr>
              <a:t>Potential Staff</a:t>
            </a:r>
          </a:p>
        </p:txBody>
      </p:sp>
      <p:sp>
        <p:nvSpPr>
          <p:cNvPr id="14343" name="AutoShape 6"/>
          <p:cNvSpPr>
            <a:spLocks noChangeArrowheads="1"/>
          </p:cNvSpPr>
          <p:nvPr/>
        </p:nvSpPr>
        <p:spPr bwMode="auto">
          <a:xfrm>
            <a:off x="6301308" y="3479800"/>
            <a:ext cx="2808287" cy="1584325"/>
          </a:xfrm>
          <a:prstGeom prst="irregularSeal1">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GB" altLang="en-US" dirty="0">
                <a:solidFill>
                  <a:srgbClr val="F4E7ED"/>
                </a:solidFill>
              </a:rPr>
              <a:t>Existing Staff</a:t>
            </a:r>
          </a:p>
        </p:txBody>
      </p:sp>
      <p:sp>
        <p:nvSpPr>
          <p:cNvPr id="14344" name="AutoShape 7"/>
          <p:cNvSpPr>
            <a:spLocks noChangeArrowheads="1"/>
          </p:cNvSpPr>
          <p:nvPr/>
        </p:nvSpPr>
        <p:spPr bwMode="auto">
          <a:xfrm>
            <a:off x="5076825" y="5273675"/>
            <a:ext cx="2808288" cy="1584325"/>
          </a:xfrm>
          <a:prstGeom prst="irregularSeal1">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GB" altLang="en-US" dirty="0">
                <a:solidFill>
                  <a:srgbClr val="F4E7ED"/>
                </a:solidFill>
              </a:rPr>
              <a:t>Departing Staff</a:t>
            </a:r>
          </a:p>
        </p:txBody>
      </p:sp>
    </p:spTree>
    <p:extLst>
      <p:ext uri="{BB962C8B-B14F-4D97-AF65-F5344CB8AC3E}">
        <p14:creationId xmlns:p14="http://schemas.microsoft.com/office/powerpoint/2010/main" val="532469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5137CC8-D9F9-4EB7-A2CC-CFF1F9207089}" type="slidenum">
              <a:rPr lang="en-US" sz="1400">
                <a:solidFill>
                  <a:srgbClr val="B13F9A"/>
                </a:solidFill>
                <a:latin typeface="Arial" charset="0"/>
              </a:rPr>
              <a:pPr/>
              <a:t>40</a:t>
            </a:fld>
            <a:endParaRPr lang="en-US" sz="1400" dirty="0">
              <a:solidFill>
                <a:srgbClr val="B13F9A"/>
              </a:solidFill>
              <a:latin typeface="Arial" charset="0"/>
            </a:endParaRPr>
          </a:p>
        </p:txBody>
      </p:sp>
      <p:sp>
        <p:nvSpPr>
          <p:cNvPr id="92163" name="Rectangle 2"/>
          <p:cNvSpPr>
            <a:spLocks noGrp="1" noChangeArrowheads="1"/>
          </p:cNvSpPr>
          <p:nvPr>
            <p:ph type="title"/>
          </p:nvPr>
        </p:nvSpPr>
        <p:spPr/>
        <p:txBody>
          <a:bodyPr>
            <a:normAutofit/>
          </a:bodyPr>
          <a:lstStyle/>
          <a:p>
            <a:r>
              <a:rPr lang="en-GB" sz="2800" dirty="0"/>
              <a:t>Professional development through work-based qualifications</a:t>
            </a:r>
            <a:endParaRPr lang="en-GB" sz="2800" dirty="0" smtClean="0"/>
          </a:p>
        </p:txBody>
      </p:sp>
      <p:sp>
        <p:nvSpPr>
          <p:cNvPr id="393219" name="Rectangle 3"/>
          <p:cNvSpPr>
            <a:spLocks noGrp="1" noChangeArrowheads="1"/>
          </p:cNvSpPr>
          <p:nvPr>
            <p:ph type="body" idx="1"/>
          </p:nvPr>
        </p:nvSpPr>
        <p:spPr>
          <a:xfrm>
            <a:off x="467544" y="1628800"/>
            <a:ext cx="7772400" cy="4848225"/>
          </a:xfrm>
        </p:spPr>
        <p:txBody>
          <a:bodyPr>
            <a:normAutofit/>
          </a:bodyPr>
          <a:lstStyle/>
          <a:p>
            <a:r>
              <a:rPr lang="en-GB" sz="2000" dirty="0"/>
              <a:t>Work-based learning enables employees to study towards a qualification while still earning a </a:t>
            </a:r>
            <a:r>
              <a:rPr lang="en-GB" sz="2000" dirty="0" smtClean="0"/>
              <a:t>salary. </a:t>
            </a:r>
            <a:r>
              <a:rPr lang="en-GB" sz="2000" dirty="0"/>
              <a:t>Courses are delivered in conjunction with a university, </a:t>
            </a:r>
            <a:r>
              <a:rPr lang="en-GB" sz="2000" dirty="0" smtClean="0"/>
              <a:t>or training provider.</a:t>
            </a:r>
            <a:endParaRPr lang="en-GB" sz="2000" dirty="0"/>
          </a:p>
          <a:p>
            <a:pPr marL="0" indent="0">
              <a:buNone/>
            </a:pPr>
            <a:endParaRPr lang="en-GB" sz="2000" dirty="0"/>
          </a:p>
          <a:p>
            <a:r>
              <a:rPr lang="en-GB" sz="2000" dirty="0"/>
              <a:t>While studying for the qualification the employee is also gaining relevant practical experience in real work situations. By achieving a recognised qualification </a:t>
            </a:r>
            <a:r>
              <a:rPr lang="en-GB" sz="2000" dirty="0" smtClean="0"/>
              <a:t>they can </a:t>
            </a:r>
            <a:r>
              <a:rPr lang="en-GB" sz="2000" dirty="0"/>
              <a:t>enhance their career </a:t>
            </a:r>
            <a:r>
              <a:rPr lang="en-GB" sz="2000" dirty="0" smtClean="0"/>
              <a:t>prospects.</a:t>
            </a:r>
            <a:endParaRPr lang="en-GB" sz="2000" dirty="0"/>
          </a:p>
          <a:p>
            <a:pPr marL="0" indent="0">
              <a:buNone/>
            </a:pPr>
            <a:endParaRPr lang="en-GB" sz="2000" dirty="0"/>
          </a:p>
          <a:p>
            <a:r>
              <a:rPr lang="en-GB" sz="2000" dirty="0" smtClean="0"/>
              <a:t>Work-based </a:t>
            </a:r>
            <a:r>
              <a:rPr lang="en-GB" sz="2000" dirty="0"/>
              <a:t>qualifications have no or limited time away from the workplace. Work-based qualifications are available in many business </a:t>
            </a:r>
            <a:r>
              <a:rPr lang="en-GB" sz="2000" dirty="0" smtClean="0"/>
              <a:t>sectors</a:t>
            </a:r>
            <a:r>
              <a:rPr lang="en-GB" sz="2000" dirty="0"/>
              <a:t> </a:t>
            </a:r>
            <a:r>
              <a:rPr lang="en-GB" sz="2000" dirty="0" smtClean="0"/>
              <a:t>e.g. Business, Accountancy and customer service.</a:t>
            </a:r>
          </a:p>
          <a:p>
            <a:endParaRPr lang="en-GB" sz="2000" dirty="0"/>
          </a:p>
        </p:txBody>
      </p:sp>
    </p:spTree>
    <p:extLst>
      <p:ext uri="{BB962C8B-B14F-4D97-AF65-F5344CB8AC3E}">
        <p14:creationId xmlns:p14="http://schemas.microsoft.com/office/powerpoint/2010/main" val="352501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additive="base">
                                        <p:cTn id="7" dur="500" fill="hold"/>
                                        <p:tgtEl>
                                          <p:spTgt spid="393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3219">
                                            <p:txEl>
                                              <p:pRg st="2" end="2"/>
                                            </p:txEl>
                                          </p:spTgt>
                                        </p:tgtEl>
                                        <p:attrNameLst>
                                          <p:attrName>style.visibility</p:attrName>
                                        </p:attrNameLst>
                                      </p:cBhvr>
                                      <p:to>
                                        <p:strVal val="visible"/>
                                      </p:to>
                                    </p:set>
                                    <p:anim calcmode="lin" valueType="num">
                                      <p:cBhvr additive="base">
                                        <p:cTn id="13" dur="500" fill="hold"/>
                                        <p:tgtEl>
                                          <p:spTgt spid="393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3219">
                                            <p:txEl>
                                              <p:pRg st="4" end="4"/>
                                            </p:txEl>
                                          </p:spTgt>
                                        </p:tgtEl>
                                        <p:attrNameLst>
                                          <p:attrName>style.visibility</p:attrName>
                                        </p:attrNameLst>
                                      </p:cBhvr>
                                      <p:to>
                                        <p:strVal val="visible"/>
                                      </p:to>
                                    </p:set>
                                    <p:anim calcmode="lin" valueType="num">
                                      <p:cBhvr additive="base">
                                        <p:cTn id="19" dur="500" fill="hold"/>
                                        <p:tgtEl>
                                          <p:spTgt spid="393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5137CC8-D9F9-4EB7-A2CC-CFF1F9207089}" type="slidenum">
              <a:rPr lang="en-US" sz="1400">
                <a:solidFill>
                  <a:srgbClr val="B13F9A"/>
                </a:solidFill>
                <a:latin typeface="Arial" charset="0"/>
              </a:rPr>
              <a:pPr/>
              <a:t>41</a:t>
            </a:fld>
            <a:endParaRPr lang="en-US" sz="1400" dirty="0">
              <a:solidFill>
                <a:srgbClr val="B13F9A"/>
              </a:solidFill>
              <a:latin typeface="Arial" charset="0"/>
            </a:endParaRPr>
          </a:p>
        </p:txBody>
      </p:sp>
      <p:sp>
        <p:nvSpPr>
          <p:cNvPr id="92163" name="Rectangle 2"/>
          <p:cNvSpPr>
            <a:spLocks noGrp="1" noChangeArrowheads="1"/>
          </p:cNvSpPr>
          <p:nvPr>
            <p:ph type="title"/>
          </p:nvPr>
        </p:nvSpPr>
        <p:spPr/>
        <p:txBody>
          <a:bodyPr>
            <a:normAutofit/>
          </a:bodyPr>
          <a:lstStyle/>
          <a:p>
            <a:r>
              <a:rPr lang="en-GB"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Professional development through work-based qualifications</a:t>
            </a:r>
            <a:endParaRPr lang="en-GB" dirty="0" smtClean="0"/>
          </a:p>
        </p:txBody>
      </p:sp>
      <p:sp>
        <p:nvSpPr>
          <p:cNvPr id="393219" name="Rectangle 3"/>
          <p:cNvSpPr>
            <a:spLocks noGrp="1" noChangeArrowheads="1"/>
          </p:cNvSpPr>
          <p:nvPr>
            <p:ph type="body" idx="1"/>
          </p:nvPr>
        </p:nvSpPr>
        <p:spPr>
          <a:xfrm>
            <a:off x="467544" y="1628800"/>
            <a:ext cx="7772400" cy="4848225"/>
          </a:xfrm>
        </p:spPr>
        <p:txBody>
          <a:bodyPr>
            <a:normAutofit/>
          </a:bodyPr>
          <a:lstStyle/>
          <a:p>
            <a:r>
              <a:rPr lang="en-GB" sz="2000" b="1" dirty="0"/>
              <a:t>Apprenticeships</a:t>
            </a:r>
            <a:r>
              <a:rPr lang="en-GB" sz="2000" dirty="0"/>
              <a:t> are </a:t>
            </a:r>
            <a:r>
              <a:rPr lang="en-GB" sz="2000" dirty="0" smtClean="0"/>
              <a:t>traditionally </a:t>
            </a:r>
            <a:r>
              <a:rPr lang="en-GB" sz="2000" dirty="0"/>
              <a:t>undertaken by employees learning a trade, for example </a:t>
            </a:r>
            <a:r>
              <a:rPr lang="en-GB" sz="2000" dirty="0" smtClean="0"/>
              <a:t>plumbers.</a:t>
            </a:r>
            <a:endParaRPr lang="en-GB" sz="2000" dirty="0"/>
          </a:p>
          <a:p>
            <a:pPr marL="0" indent="0">
              <a:buNone/>
            </a:pPr>
            <a:endParaRPr lang="en-GB" sz="2000" dirty="0"/>
          </a:p>
          <a:p>
            <a:r>
              <a:rPr lang="en-GB" sz="2000" dirty="0"/>
              <a:t>Apprentices earn a salary while learning the job. Although the salary is relatively low compared to graduate </a:t>
            </a:r>
            <a:r>
              <a:rPr lang="en-GB" sz="2000" dirty="0" smtClean="0"/>
              <a:t>salaries and the </a:t>
            </a:r>
            <a:r>
              <a:rPr lang="en-GB" sz="2000" dirty="0"/>
              <a:t>government also covers the apprenticeship costs.</a:t>
            </a:r>
          </a:p>
          <a:p>
            <a:pPr marL="0" indent="0">
              <a:buNone/>
            </a:pPr>
            <a:endParaRPr lang="en-GB" sz="2000" dirty="0"/>
          </a:p>
          <a:p>
            <a:r>
              <a:rPr lang="en-GB" sz="2000" dirty="0"/>
              <a:t>Most of the training is carried out on the </a:t>
            </a:r>
            <a:r>
              <a:rPr lang="en-GB" sz="2000" dirty="0" smtClean="0"/>
              <a:t>job allowing </a:t>
            </a:r>
            <a:r>
              <a:rPr lang="en-GB" sz="2000" dirty="0"/>
              <a:t>the apprentice to put the skills learned into </a:t>
            </a:r>
            <a:r>
              <a:rPr lang="en-GB" sz="2000" dirty="0" smtClean="0"/>
              <a:t>practice. </a:t>
            </a:r>
            <a:r>
              <a:rPr lang="en-GB" sz="2000" dirty="0"/>
              <a:t>In addition, apprentices will also attend </a:t>
            </a:r>
            <a:r>
              <a:rPr lang="en-GB" sz="2000" dirty="0" smtClean="0"/>
              <a:t>college.  </a:t>
            </a:r>
            <a:endParaRPr lang="en-GB" sz="2000" dirty="0"/>
          </a:p>
          <a:p>
            <a:pPr marL="0" indent="0">
              <a:buNone/>
            </a:pPr>
            <a:endParaRPr lang="en-GB" sz="2000" dirty="0"/>
          </a:p>
          <a:p>
            <a:r>
              <a:rPr lang="en-GB" sz="2000" dirty="0"/>
              <a:t>Successfully completing an apprenticeship may lead to permanent </a:t>
            </a:r>
            <a:r>
              <a:rPr lang="en-GB" sz="2000" dirty="0" smtClean="0"/>
              <a:t>employment.</a:t>
            </a:r>
            <a:endParaRPr lang="en-GB" sz="2000" dirty="0"/>
          </a:p>
        </p:txBody>
      </p:sp>
    </p:spTree>
    <p:extLst>
      <p:ext uri="{BB962C8B-B14F-4D97-AF65-F5344CB8AC3E}">
        <p14:creationId xmlns:p14="http://schemas.microsoft.com/office/powerpoint/2010/main" val="352501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additive="base">
                                        <p:cTn id="7" dur="500" fill="hold"/>
                                        <p:tgtEl>
                                          <p:spTgt spid="393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3219">
                                            <p:txEl>
                                              <p:pRg st="2" end="2"/>
                                            </p:txEl>
                                          </p:spTgt>
                                        </p:tgtEl>
                                        <p:attrNameLst>
                                          <p:attrName>style.visibility</p:attrName>
                                        </p:attrNameLst>
                                      </p:cBhvr>
                                      <p:to>
                                        <p:strVal val="visible"/>
                                      </p:to>
                                    </p:set>
                                    <p:anim calcmode="lin" valueType="num">
                                      <p:cBhvr additive="base">
                                        <p:cTn id="13" dur="500" fill="hold"/>
                                        <p:tgtEl>
                                          <p:spTgt spid="393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3219">
                                            <p:txEl>
                                              <p:pRg st="4" end="4"/>
                                            </p:txEl>
                                          </p:spTgt>
                                        </p:tgtEl>
                                        <p:attrNameLst>
                                          <p:attrName>style.visibility</p:attrName>
                                        </p:attrNameLst>
                                      </p:cBhvr>
                                      <p:to>
                                        <p:strVal val="visible"/>
                                      </p:to>
                                    </p:set>
                                    <p:anim calcmode="lin" valueType="num">
                                      <p:cBhvr additive="base">
                                        <p:cTn id="19" dur="500" fill="hold"/>
                                        <p:tgtEl>
                                          <p:spTgt spid="393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3219">
                                            <p:txEl>
                                              <p:pRg st="6" end="6"/>
                                            </p:txEl>
                                          </p:spTgt>
                                        </p:tgtEl>
                                        <p:attrNameLst>
                                          <p:attrName>style.visibility</p:attrName>
                                        </p:attrNameLst>
                                      </p:cBhvr>
                                      <p:to>
                                        <p:strVal val="visible"/>
                                      </p:to>
                                    </p:set>
                                    <p:anim calcmode="lin" valueType="num">
                                      <p:cBhvr additive="base">
                                        <p:cTn id="25" dur="500" fill="hold"/>
                                        <p:tgtEl>
                                          <p:spTgt spid="3932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3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Task 1</a:t>
            </a:r>
            <a:endParaRPr lang="en-GB" dirty="0"/>
          </a:p>
        </p:txBody>
      </p:sp>
      <p:sp>
        <p:nvSpPr>
          <p:cNvPr id="7" name="Content Placeholder 6"/>
          <p:cNvSpPr>
            <a:spLocks noGrp="1"/>
          </p:cNvSpPr>
          <p:nvPr>
            <p:ph idx="1"/>
          </p:nvPr>
        </p:nvSpPr>
        <p:spPr/>
        <p:txBody>
          <a:bodyPr>
            <a:normAutofit fontScale="85000" lnSpcReduction="20000"/>
          </a:bodyPr>
          <a:lstStyle/>
          <a:p>
            <a:pPr marL="0" lvl="0" indent="0">
              <a:buNone/>
            </a:pPr>
            <a:r>
              <a:rPr lang="en-GB" dirty="0"/>
              <a:t>Use the following websites to research graduate training schemes. Identify the requirements to apply and access real-life profiles of trainees on these schemes.</a:t>
            </a:r>
          </a:p>
          <a:p>
            <a:pPr marL="0" indent="0">
              <a:buNone/>
            </a:pPr>
            <a:endParaRPr lang="en-GB" dirty="0"/>
          </a:p>
          <a:p>
            <a:r>
              <a:rPr lang="en-GB" dirty="0"/>
              <a:t>NHS Scotland graduate training scheme: details of how to apply and profiles of trainees.</a:t>
            </a:r>
          </a:p>
          <a:p>
            <a:pPr marL="0" indent="0">
              <a:buNone/>
            </a:pPr>
            <a:endParaRPr lang="en-GB" u="sng" dirty="0" smtClean="0">
              <a:hlinkClick r:id="rId2"/>
            </a:endParaRPr>
          </a:p>
          <a:p>
            <a:pPr marL="0" indent="0">
              <a:buNone/>
            </a:pPr>
            <a:r>
              <a:rPr lang="en-GB" u="sng" dirty="0" smtClean="0"/>
              <a:t>http</a:t>
            </a:r>
            <a:r>
              <a:rPr lang="en-GB" u="sng" dirty="0"/>
              <a:t>://www.mts.scot.nhs.uk/</a:t>
            </a:r>
            <a:endParaRPr lang="en-GB" dirty="0"/>
          </a:p>
          <a:p>
            <a:pPr marL="0" indent="0">
              <a:buNone/>
            </a:pPr>
            <a:endParaRPr lang="en-GB" dirty="0"/>
          </a:p>
          <a:p>
            <a:r>
              <a:rPr lang="en-GB" dirty="0"/>
              <a:t>Details of graduate training scheme vacancies in Scotland. </a:t>
            </a:r>
            <a:r>
              <a:rPr lang="en-GB" dirty="0" smtClean="0"/>
              <a:t>Research </a:t>
            </a:r>
            <a:r>
              <a:rPr lang="en-GB" dirty="0"/>
              <a:t>one in the field </a:t>
            </a:r>
            <a:r>
              <a:rPr lang="en-GB" dirty="0" smtClean="0"/>
              <a:t>you </a:t>
            </a:r>
            <a:r>
              <a:rPr lang="en-GB" dirty="0"/>
              <a:t>hope to work in.</a:t>
            </a:r>
          </a:p>
          <a:p>
            <a:pPr marL="0" indent="0">
              <a:buNone/>
            </a:pPr>
            <a:r>
              <a:rPr lang="en-GB" u="sng" dirty="0"/>
              <a:t>http://www.reed.co.uk/jobs/graduate-training-internships/graduate-training-schemes/scotland</a:t>
            </a:r>
            <a:endParaRPr lang="en-GB" dirty="0"/>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solidFill>
                  <a:srgbClr val="B13F9A"/>
                </a:solidFill>
              </a:rPr>
              <a:pPr>
                <a:defRPr/>
              </a:pPr>
              <a:t>42</a:t>
            </a:fld>
            <a:endParaRPr lang="en-US" dirty="0">
              <a:solidFill>
                <a:srgbClr val="B13F9A"/>
              </a:solidFill>
            </a:endParaRPr>
          </a:p>
        </p:txBody>
      </p:sp>
    </p:spTree>
    <p:extLst>
      <p:ext uri="{BB962C8B-B14F-4D97-AF65-F5344CB8AC3E}">
        <p14:creationId xmlns:p14="http://schemas.microsoft.com/office/powerpoint/2010/main" val="1558930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Task 2</a:t>
            </a:r>
            <a:endParaRPr lang="en-GB" dirty="0"/>
          </a:p>
        </p:txBody>
      </p:sp>
      <p:sp>
        <p:nvSpPr>
          <p:cNvPr id="7" name="Content Placeholder 6"/>
          <p:cNvSpPr>
            <a:spLocks noGrp="1"/>
          </p:cNvSpPr>
          <p:nvPr>
            <p:ph idx="1"/>
          </p:nvPr>
        </p:nvSpPr>
        <p:spPr/>
        <p:txBody>
          <a:bodyPr>
            <a:normAutofit fontScale="70000" lnSpcReduction="20000"/>
          </a:bodyPr>
          <a:lstStyle/>
          <a:p>
            <a:pPr marL="0" lvl="0" indent="0">
              <a:buNone/>
            </a:pPr>
            <a:r>
              <a:rPr lang="en-GB" dirty="0"/>
              <a:t>The following YouTube clips illustrate the use of apprenticeships and workplace learning:</a:t>
            </a:r>
          </a:p>
          <a:p>
            <a:pPr marL="0" indent="0">
              <a:buNone/>
            </a:pPr>
            <a:endParaRPr lang="en-GB" dirty="0"/>
          </a:p>
          <a:p>
            <a:r>
              <a:rPr lang="en-GB" dirty="0"/>
              <a:t>Clip of apprentices explaining why they chose this method of training (Guildford College)</a:t>
            </a:r>
          </a:p>
          <a:p>
            <a:pPr marL="0" indent="0">
              <a:buNone/>
            </a:pPr>
            <a:endParaRPr lang="en-GB" u="sng" dirty="0" smtClean="0">
              <a:hlinkClick r:id="rId2"/>
            </a:endParaRPr>
          </a:p>
          <a:p>
            <a:pPr marL="0" indent="0">
              <a:buNone/>
            </a:pPr>
            <a:r>
              <a:rPr lang="en-GB" u="sng" dirty="0" smtClean="0">
                <a:hlinkClick r:id="rId2"/>
              </a:rPr>
              <a:t>http</a:t>
            </a:r>
            <a:r>
              <a:rPr lang="en-GB" u="sng" dirty="0">
                <a:hlinkClick r:id="rId2"/>
              </a:rPr>
              <a:t>://</a:t>
            </a:r>
            <a:r>
              <a:rPr lang="en-GB" u="sng" dirty="0" smtClean="0">
                <a:hlinkClick r:id="rId2"/>
              </a:rPr>
              <a:t>www.youtube.com/watch?v=6sGyCkKy8pE</a:t>
            </a:r>
            <a:r>
              <a:rPr lang="en-GB" u="sng" dirty="0" smtClean="0"/>
              <a:t> </a:t>
            </a:r>
          </a:p>
          <a:p>
            <a:pPr marL="0" indent="0">
              <a:buNone/>
            </a:pPr>
            <a:endParaRPr lang="en-GB" dirty="0"/>
          </a:p>
          <a:p>
            <a:r>
              <a:rPr lang="en-GB" dirty="0"/>
              <a:t>Clips of two employers who have used EDEXCEL courses in the workplace.</a:t>
            </a:r>
          </a:p>
          <a:p>
            <a:pPr marL="0" indent="0">
              <a:buNone/>
            </a:pPr>
            <a:endParaRPr lang="en-GB" u="sng" dirty="0" smtClean="0">
              <a:hlinkClick r:id="rId3"/>
            </a:endParaRPr>
          </a:p>
          <a:p>
            <a:pPr marL="0" indent="0">
              <a:buNone/>
            </a:pPr>
            <a:r>
              <a:rPr lang="en-GB" u="sng" dirty="0" smtClean="0">
                <a:hlinkClick r:id="rId3"/>
              </a:rPr>
              <a:t>http</a:t>
            </a:r>
            <a:r>
              <a:rPr lang="en-GB" u="sng" dirty="0">
                <a:hlinkClick r:id="rId3"/>
              </a:rPr>
              <a:t>://</a:t>
            </a:r>
            <a:r>
              <a:rPr lang="en-GB" u="sng" dirty="0" smtClean="0">
                <a:hlinkClick r:id="rId3"/>
              </a:rPr>
              <a:t>www.youtube.com/watch?v=dIGu93MZ32U</a:t>
            </a:r>
            <a:endParaRPr lang="en-GB" u="sng" dirty="0" smtClean="0"/>
          </a:p>
          <a:p>
            <a:pPr marL="0" indent="0">
              <a:buNone/>
            </a:pPr>
            <a:r>
              <a:rPr lang="en-GB" u="sng" dirty="0" smtClean="0">
                <a:hlinkClick r:id="rId4"/>
              </a:rPr>
              <a:t>www.youtube.com/watch?v=BBaCey4y7NM</a:t>
            </a:r>
            <a:endParaRPr lang="en-GB" u="sng" dirty="0" smtClean="0"/>
          </a:p>
          <a:p>
            <a:pPr marL="0" indent="0">
              <a:buNone/>
            </a:pPr>
            <a:endParaRPr lang="en-GB" u="sng" dirty="0" smtClean="0"/>
          </a:p>
          <a:p>
            <a:pPr marL="0" indent="0">
              <a:buNone/>
            </a:pPr>
            <a:endParaRPr lang="en-GB" u="sng" dirty="0"/>
          </a:p>
          <a:p>
            <a:pPr marL="0" indent="0">
              <a:buNone/>
            </a:pPr>
            <a:r>
              <a:rPr lang="en-GB" dirty="0" smtClean="0"/>
              <a:t>Identify the advantages and disadvantages of this type of learning.</a:t>
            </a:r>
            <a:endParaRPr lang="en-GB" dirty="0"/>
          </a:p>
        </p:txBody>
      </p:sp>
      <p:sp>
        <p:nvSpPr>
          <p:cNvPr id="5" name="Slide Number Placeholder 4"/>
          <p:cNvSpPr>
            <a:spLocks noGrp="1"/>
          </p:cNvSpPr>
          <p:nvPr>
            <p:ph type="sldNum" sz="quarter" idx="12"/>
          </p:nvPr>
        </p:nvSpPr>
        <p:spPr/>
        <p:txBody>
          <a:bodyPr/>
          <a:lstStyle/>
          <a:p>
            <a:pPr>
              <a:defRPr/>
            </a:pPr>
            <a:fld id="{5D504EF5-BFC7-42FD-A48A-C1DB05479692}" type="slidenum">
              <a:rPr lang="en-US" smtClean="0">
                <a:solidFill>
                  <a:srgbClr val="B13F9A"/>
                </a:solidFill>
              </a:rPr>
              <a:pPr>
                <a:defRPr/>
              </a:pPr>
              <a:t>43</a:t>
            </a:fld>
            <a:endParaRPr lang="en-US" dirty="0">
              <a:solidFill>
                <a:srgbClr val="B13F9A"/>
              </a:solidFill>
            </a:endParaRPr>
          </a:p>
        </p:txBody>
      </p:sp>
    </p:spTree>
    <p:extLst>
      <p:ext uri="{BB962C8B-B14F-4D97-AF65-F5344CB8AC3E}">
        <p14:creationId xmlns:p14="http://schemas.microsoft.com/office/powerpoint/2010/main" val="3045112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n-US" altLang="en-US" dirty="0" smtClean="0"/>
              <a:t>Motivation theories</a:t>
            </a:r>
          </a:p>
        </p:txBody>
      </p:sp>
      <p:sp>
        <p:nvSpPr>
          <p:cNvPr id="2" name="Content Placeholder 1"/>
          <p:cNvSpPr>
            <a:spLocks noGrp="1"/>
          </p:cNvSpPr>
          <p:nvPr>
            <p:ph idx="1"/>
          </p:nvPr>
        </p:nvSpPr>
        <p:spPr/>
        <p:txBody>
          <a:bodyPr/>
          <a:lstStyle/>
          <a:p>
            <a:pPr marL="0" indent="0">
              <a:buNone/>
            </a:pPr>
            <a:endParaRPr lang="en-GB" dirty="0" smtClean="0"/>
          </a:p>
          <a:p>
            <a:pPr marL="0" indent="0">
              <a:buNone/>
            </a:pPr>
            <a:r>
              <a:rPr lang="en-GB" dirty="0" smtClean="0"/>
              <a:t>Theories of motivation can be used to help understand what motivates people.  They can be applied in an organisation to motivate employees.  Different theorists have different ideas about what motivates employees at work.</a:t>
            </a:r>
            <a:endParaRPr lang="en-GB" dirty="0"/>
          </a:p>
        </p:txBody>
      </p:sp>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31B1CC53-9BAC-4EC3-BA64-B98BEF11D877}" type="slidenum">
              <a:rPr lang="en-US" altLang="en-US" sz="1400" smtClean="0">
                <a:solidFill>
                  <a:schemeClr val="tx2"/>
                </a:solidFill>
                <a:latin typeface="Arial" charset="0"/>
              </a:rPr>
              <a:pPr/>
              <a:t>44</a:t>
            </a:fld>
            <a:endParaRPr lang="en-US" altLang="en-US" sz="1400" dirty="0" smtClean="0">
              <a:solidFill>
                <a:schemeClr val="tx2"/>
              </a:solidFill>
              <a:latin typeface="Arial" charset="0"/>
            </a:endParaRPr>
          </a:p>
        </p:txBody>
      </p:sp>
    </p:spTree>
    <p:extLst>
      <p:ext uri="{BB962C8B-B14F-4D97-AF65-F5344CB8AC3E}">
        <p14:creationId xmlns:p14="http://schemas.microsoft.com/office/powerpoint/2010/main" val="34952341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eaLnBrk="1" hangingPunct="1"/>
            <a:r>
              <a:rPr lang="en-US" altLang="en-US" dirty="0" smtClean="0"/>
              <a:t>Maslow’s Hierarchy of needs</a:t>
            </a:r>
          </a:p>
        </p:txBody>
      </p:sp>
      <p:sp>
        <p:nvSpPr>
          <p:cNvPr id="8196" name="Rectangle 3"/>
          <p:cNvSpPr>
            <a:spLocks noGrp="1" noChangeArrowheads="1"/>
          </p:cNvSpPr>
          <p:nvPr>
            <p:ph idx="1"/>
          </p:nvPr>
        </p:nvSpPr>
        <p:spPr/>
        <p:txBody>
          <a:bodyPr>
            <a:normAutofit/>
          </a:bodyPr>
          <a:lstStyle/>
          <a:p>
            <a:pPr eaLnBrk="1" hangingPunct="1">
              <a:lnSpc>
                <a:spcPct val="80000"/>
              </a:lnSpc>
            </a:pPr>
            <a:r>
              <a:rPr lang="en-US" altLang="en-US" sz="2000" dirty="0" smtClean="0"/>
              <a:t>There are </a:t>
            </a:r>
            <a:r>
              <a:rPr lang="en-US" altLang="en-US" sz="2000" b="1" dirty="0" smtClean="0"/>
              <a:t>5</a:t>
            </a:r>
            <a:r>
              <a:rPr lang="en-US" altLang="en-US" sz="2000" dirty="0" smtClean="0"/>
              <a:t> levels of human needs that need to be satisfied.</a:t>
            </a:r>
          </a:p>
          <a:p>
            <a:pPr eaLnBrk="1" hangingPunct="1">
              <a:lnSpc>
                <a:spcPct val="80000"/>
              </a:lnSpc>
            </a:pPr>
            <a:endParaRPr lang="en-US" altLang="en-US" sz="2000" dirty="0" smtClean="0"/>
          </a:p>
          <a:p>
            <a:pPr eaLnBrk="1" hangingPunct="1">
              <a:lnSpc>
                <a:spcPct val="80000"/>
              </a:lnSpc>
            </a:pPr>
            <a:r>
              <a:rPr lang="en-US" altLang="en-US" sz="2000" dirty="0" smtClean="0"/>
              <a:t>In order to move up the hierarchy the lower needs have to be met first.</a:t>
            </a:r>
          </a:p>
        </p:txBody>
      </p:sp>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31B1CC53-9BAC-4EC3-BA64-B98BEF11D877}" type="slidenum">
              <a:rPr lang="en-US" altLang="en-US" sz="1400" smtClean="0">
                <a:solidFill>
                  <a:schemeClr val="tx2"/>
                </a:solidFill>
                <a:latin typeface="Arial" charset="0"/>
              </a:rPr>
              <a:pPr/>
              <a:t>45</a:t>
            </a:fld>
            <a:endParaRPr lang="en-US" altLang="en-US" sz="1400" dirty="0" smtClean="0">
              <a:solidFill>
                <a:schemeClr val="tx2"/>
              </a:solidFill>
              <a:latin typeface="Arial" charset="0"/>
            </a:endParaRPr>
          </a:p>
        </p:txBody>
      </p:sp>
      <p:pic>
        <p:nvPicPr>
          <p:cNvPr id="81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100898"/>
            <a:ext cx="3563937"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94572" y="6220335"/>
            <a:ext cx="5148064" cy="400110"/>
          </a:xfrm>
          <a:prstGeom prst="rect">
            <a:avLst/>
          </a:prstGeom>
        </p:spPr>
        <p:txBody>
          <a:bodyPr wrap="square">
            <a:spAutoFit/>
          </a:bodyPr>
          <a:lstStyle/>
          <a:p>
            <a:r>
              <a:rPr lang="en-GB" sz="1000" dirty="0">
                <a:hlinkClick r:id="rId4"/>
              </a:rPr>
              <a:t>http://</a:t>
            </a:r>
            <a:r>
              <a:rPr lang="en-GB" sz="1000" dirty="0" smtClean="0">
                <a:hlinkClick r:id="rId4"/>
              </a:rPr>
              <a:t>study.com/academy/lesson/the-needs-theory-motivating-employees-with-maslows-hierarchy-of-needs.html</a:t>
            </a:r>
            <a:r>
              <a:rPr lang="en-GB" sz="1000" dirty="0" smtClean="0"/>
              <a:t> </a:t>
            </a:r>
            <a:endParaRPr lang="en-GB" sz="1000" dirty="0"/>
          </a:p>
        </p:txBody>
      </p:sp>
    </p:spTree>
    <p:extLst>
      <p:ext uri="{BB962C8B-B14F-4D97-AF65-F5344CB8AC3E}">
        <p14:creationId xmlns:p14="http://schemas.microsoft.com/office/powerpoint/2010/main" val="1925998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eaLnBrk="1" hangingPunct="1"/>
            <a:r>
              <a:rPr lang="en-US" altLang="en-US" dirty="0" smtClean="0"/>
              <a:t>Maslow’s Hierarchy of needs</a:t>
            </a:r>
            <a:br>
              <a:rPr lang="en-US" altLang="en-US" dirty="0" smtClean="0"/>
            </a:br>
            <a:r>
              <a:rPr lang="en-US" altLang="en-US" dirty="0" smtClean="0"/>
              <a:t>DEFINITIONS/uses </a:t>
            </a:r>
            <a:r>
              <a:rPr lang="en-US" altLang="en-US" dirty="0" smtClean="0"/>
              <a:t>in business</a:t>
            </a:r>
          </a:p>
        </p:txBody>
      </p:sp>
      <p:sp>
        <p:nvSpPr>
          <p:cNvPr id="8196" name="Rectangle 3"/>
          <p:cNvSpPr>
            <a:spLocks noGrp="1" noChangeArrowheads="1"/>
          </p:cNvSpPr>
          <p:nvPr>
            <p:ph sz="half" idx="1"/>
          </p:nvPr>
        </p:nvSpPr>
        <p:spPr>
          <a:xfrm>
            <a:off x="457200" y="1600200"/>
            <a:ext cx="3520440" cy="4925144"/>
          </a:xfrm>
        </p:spPr>
        <p:txBody>
          <a:bodyPr>
            <a:noAutofit/>
          </a:bodyPr>
          <a:lstStyle/>
          <a:p>
            <a:pPr lvl="0">
              <a:lnSpc>
                <a:spcPct val="80000"/>
              </a:lnSpc>
              <a:buClr>
                <a:srgbClr val="B13F9A"/>
              </a:buClr>
            </a:pPr>
            <a:r>
              <a:rPr lang="en-US" altLang="en-US" sz="1600" b="1" dirty="0">
                <a:solidFill>
                  <a:prstClr val="black"/>
                </a:solidFill>
              </a:rPr>
              <a:t>Self-</a:t>
            </a:r>
            <a:r>
              <a:rPr lang="en-US" altLang="en-US" sz="1600" b="1" dirty="0" err="1">
                <a:solidFill>
                  <a:prstClr val="black"/>
                </a:solidFill>
              </a:rPr>
              <a:t>actualisation</a:t>
            </a:r>
            <a:r>
              <a:rPr lang="en-US" altLang="en-US" sz="1600" dirty="0">
                <a:solidFill>
                  <a:prstClr val="black"/>
                </a:solidFill>
              </a:rPr>
              <a:t> - needs filled through self-fulfillment, more responsibility, ownership shares, self-employment</a:t>
            </a:r>
          </a:p>
          <a:p>
            <a:pPr marL="0" lvl="0" indent="0">
              <a:lnSpc>
                <a:spcPct val="80000"/>
              </a:lnSpc>
              <a:buClr>
                <a:srgbClr val="B13F9A"/>
              </a:buClr>
              <a:buNone/>
            </a:pPr>
            <a:endParaRPr lang="en-US" altLang="en-US" sz="1600" b="1" dirty="0" smtClean="0">
              <a:solidFill>
                <a:prstClr val="black"/>
              </a:solidFill>
            </a:endParaRPr>
          </a:p>
          <a:p>
            <a:pPr marL="0" lvl="0" indent="0">
              <a:lnSpc>
                <a:spcPct val="80000"/>
              </a:lnSpc>
              <a:buClr>
                <a:srgbClr val="B13F9A"/>
              </a:buClr>
              <a:buNone/>
            </a:pPr>
            <a:endParaRPr lang="en-US" altLang="en-US" sz="1600" b="1" dirty="0">
              <a:solidFill>
                <a:prstClr val="black"/>
              </a:solidFill>
            </a:endParaRPr>
          </a:p>
          <a:p>
            <a:pPr lvl="0">
              <a:lnSpc>
                <a:spcPct val="80000"/>
              </a:lnSpc>
              <a:buClr>
                <a:srgbClr val="B13F9A"/>
              </a:buClr>
            </a:pPr>
            <a:r>
              <a:rPr lang="en-US" altLang="en-US" sz="1600" b="1" dirty="0">
                <a:solidFill>
                  <a:prstClr val="black"/>
                </a:solidFill>
              </a:rPr>
              <a:t>Esteem</a:t>
            </a:r>
            <a:r>
              <a:rPr lang="en-US" altLang="en-US" sz="1600" dirty="0">
                <a:solidFill>
                  <a:prstClr val="black"/>
                </a:solidFill>
              </a:rPr>
              <a:t> - self-respect, recognition, promotion, awards, title, size office/desk</a:t>
            </a:r>
          </a:p>
          <a:p>
            <a:pPr marL="0" lvl="0" indent="0">
              <a:lnSpc>
                <a:spcPct val="80000"/>
              </a:lnSpc>
              <a:buClr>
                <a:srgbClr val="B13F9A"/>
              </a:buClr>
              <a:buNone/>
            </a:pPr>
            <a:endParaRPr lang="en-US" altLang="en-US" sz="1600" b="1" dirty="0" smtClean="0">
              <a:solidFill>
                <a:prstClr val="black"/>
              </a:solidFill>
            </a:endParaRPr>
          </a:p>
          <a:p>
            <a:pPr marL="0" lvl="0" indent="0">
              <a:lnSpc>
                <a:spcPct val="80000"/>
              </a:lnSpc>
              <a:buClr>
                <a:srgbClr val="B13F9A"/>
              </a:buClr>
              <a:buNone/>
            </a:pPr>
            <a:endParaRPr lang="en-US" altLang="en-US" sz="1600" b="1" dirty="0">
              <a:solidFill>
                <a:prstClr val="black"/>
              </a:solidFill>
            </a:endParaRPr>
          </a:p>
          <a:p>
            <a:pPr lvl="0">
              <a:lnSpc>
                <a:spcPct val="80000"/>
              </a:lnSpc>
              <a:buClr>
                <a:srgbClr val="B13F9A"/>
              </a:buClr>
            </a:pPr>
            <a:r>
              <a:rPr lang="en-US" altLang="en-US" sz="1600" b="1" dirty="0">
                <a:solidFill>
                  <a:prstClr val="black"/>
                </a:solidFill>
              </a:rPr>
              <a:t>Emotional</a:t>
            </a:r>
            <a:r>
              <a:rPr lang="en-US" altLang="en-US" sz="1600" dirty="0">
                <a:solidFill>
                  <a:prstClr val="black"/>
                </a:solidFill>
              </a:rPr>
              <a:t> - love, belonging, teams</a:t>
            </a:r>
          </a:p>
          <a:p>
            <a:pPr marL="0" lvl="0" indent="0">
              <a:lnSpc>
                <a:spcPct val="80000"/>
              </a:lnSpc>
              <a:buClr>
                <a:srgbClr val="B13F9A"/>
              </a:buClr>
              <a:buNone/>
            </a:pPr>
            <a:endParaRPr lang="en-US" altLang="en-US" sz="1600" b="1" dirty="0" smtClean="0">
              <a:solidFill>
                <a:prstClr val="black"/>
              </a:solidFill>
            </a:endParaRPr>
          </a:p>
          <a:p>
            <a:pPr marL="0" lvl="0" indent="0">
              <a:lnSpc>
                <a:spcPct val="80000"/>
              </a:lnSpc>
              <a:buClr>
                <a:srgbClr val="B13F9A"/>
              </a:buClr>
              <a:buNone/>
            </a:pPr>
            <a:endParaRPr lang="en-US" altLang="en-US" sz="1600" b="1" dirty="0">
              <a:solidFill>
                <a:prstClr val="black"/>
              </a:solidFill>
            </a:endParaRPr>
          </a:p>
          <a:p>
            <a:pPr lvl="0">
              <a:lnSpc>
                <a:spcPct val="80000"/>
              </a:lnSpc>
              <a:buClr>
                <a:srgbClr val="B13F9A"/>
              </a:buClr>
            </a:pPr>
            <a:r>
              <a:rPr lang="en-US" altLang="en-US" sz="1600" b="1" dirty="0">
                <a:solidFill>
                  <a:prstClr val="black"/>
                </a:solidFill>
              </a:rPr>
              <a:t>Safety</a:t>
            </a:r>
            <a:r>
              <a:rPr lang="en-US" altLang="en-US" sz="1600" dirty="0">
                <a:solidFill>
                  <a:prstClr val="black"/>
                </a:solidFill>
              </a:rPr>
              <a:t> - job security, trade unions, laws</a:t>
            </a:r>
          </a:p>
          <a:p>
            <a:pPr marL="0" lvl="0" indent="0">
              <a:lnSpc>
                <a:spcPct val="80000"/>
              </a:lnSpc>
              <a:buClr>
                <a:srgbClr val="B13F9A"/>
              </a:buClr>
              <a:buNone/>
            </a:pPr>
            <a:endParaRPr lang="en-US" altLang="en-US" sz="1600" b="1" dirty="0">
              <a:solidFill>
                <a:prstClr val="black"/>
              </a:solidFill>
            </a:endParaRPr>
          </a:p>
          <a:p>
            <a:pPr lvl="0">
              <a:lnSpc>
                <a:spcPct val="80000"/>
              </a:lnSpc>
              <a:buClr>
                <a:srgbClr val="B13F9A"/>
              </a:buClr>
            </a:pPr>
            <a:r>
              <a:rPr lang="en-US" altLang="en-US" sz="1600" b="1" dirty="0">
                <a:solidFill>
                  <a:prstClr val="black"/>
                </a:solidFill>
              </a:rPr>
              <a:t>Physiological</a:t>
            </a:r>
            <a:r>
              <a:rPr lang="en-US" altLang="en-US" sz="1600" dirty="0">
                <a:solidFill>
                  <a:prstClr val="black"/>
                </a:solidFill>
              </a:rPr>
              <a:t> - food, clothing, shelter, </a:t>
            </a:r>
            <a:r>
              <a:rPr lang="en-US" altLang="en-US" sz="1600" dirty="0" smtClean="0">
                <a:solidFill>
                  <a:prstClr val="black"/>
                </a:solidFill>
              </a:rPr>
              <a:t>warmth</a:t>
            </a:r>
            <a:endParaRPr lang="en-US" altLang="en-US" sz="1600" dirty="0">
              <a:solidFill>
                <a:prstClr val="black"/>
              </a:solidFill>
            </a:endParaRPr>
          </a:p>
        </p:txBody>
      </p:sp>
      <p:sp>
        <p:nvSpPr>
          <p:cNvPr id="2" name="Content Placeholder 1"/>
          <p:cNvSpPr>
            <a:spLocks noGrp="1"/>
          </p:cNvSpPr>
          <p:nvPr>
            <p:ph sz="half" idx="2"/>
          </p:nvPr>
        </p:nvSpPr>
        <p:spPr>
          <a:xfrm>
            <a:off x="4178808" y="1600200"/>
            <a:ext cx="3520440" cy="4997152"/>
          </a:xfrm>
        </p:spPr>
        <p:txBody>
          <a:bodyPr>
            <a:normAutofit fontScale="40000" lnSpcReduction="20000"/>
          </a:bodyPr>
          <a:lstStyle/>
          <a:p>
            <a:r>
              <a:rPr lang="en-GB" sz="4000" dirty="0"/>
              <a:t>Self-actualisation – opportunities for staff to use their own initiative and assume leadership roles.  Ensure that promotion structures are in place.</a:t>
            </a:r>
          </a:p>
          <a:p>
            <a:endParaRPr lang="en-GB" sz="4000" dirty="0"/>
          </a:p>
          <a:p>
            <a:r>
              <a:rPr lang="en-GB" sz="4000" dirty="0"/>
              <a:t>Esteem – rewarding staff with status symbols like job titles, company cars, private offices, personal assistants.</a:t>
            </a:r>
          </a:p>
          <a:p>
            <a:endParaRPr lang="en-GB" sz="4000" dirty="0"/>
          </a:p>
          <a:p>
            <a:r>
              <a:rPr lang="en-GB" sz="4000" dirty="0"/>
              <a:t>Emotional – team work and possibly social facilities eg gym, nights out.</a:t>
            </a:r>
          </a:p>
          <a:p>
            <a:endParaRPr lang="en-GB" sz="4000" dirty="0"/>
          </a:p>
          <a:p>
            <a:r>
              <a:rPr lang="en-GB" sz="4000" dirty="0"/>
              <a:t>Safety - job security, safe working conditions, pension schemes.</a:t>
            </a:r>
          </a:p>
          <a:p>
            <a:endParaRPr lang="en-GB" sz="4000" dirty="0"/>
          </a:p>
          <a:p>
            <a:r>
              <a:rPr lang="en-GB" sz="4000" dirty="0"/>
              <a:t>Physiological – a fair wage, a work canteen and staff room.</a:t>
            </a:r>
          </a:p>
          <a:p>
            <a:endParaRPr lang="en-GB" dirty="0"/>
          </a:p>
        </p:txBody>
      </p:sp>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31B1CC53-9BAC-4EC3-BA64-B98BEF11D877}" type="slidenum">
              <a:rPr lang="en-US" altLang="en-US" sz="1400" smtClean="0">
                <a:solidFill>
                  <a:srgbClr val="B13F9A"/>
                </a:solidFill>
                <a:latin typeface="Arial" charset="0"/>
              </a:rPr>
              <a:pPr/>
              <a:t>46</a:t>
            </a:fld>
            <a:endParaRPr lang="en-US" altLang="en-US" sz="1400" dirty="0" smtClean="0">
              <a:solidFill>
                <a:srgbClr val="B13F9A"/>
              </a:solidFill>
              <a:latin typeface="Arial" charset="0"/>
            </a:endParaRPr>
          </a:p>
        </p:txBody>
      </p:sp>
    </p:spTree>
    <p:extLst>
      <p:ext uri="{BB962C8B-B14F-4D97-AF65-F5344CB8AC3E}">
        <p14:creationId xmlns:p14="http://schemas.microsoft.com/office/powerpoint/2010/main" val="2873911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04704"/>
          </a:xfrm>
        </p:spPr>
        <p:txBody>
          <a:bodyPr>
            <a:normAutofit/>
          </a:bodyPr>
          <a:lstStyle/>
          <a:p>
            <a:r>
              <a:rPr lang="en-GB" dirty="0" smtClean="0"/>
              <a:t>TASK</a:t>
            </a:r>
            <a:endParaRPr lang="en-GB" dirty="0"/>
          </a:p>
        </p:txBody>
      </p:sp>
      <p:sp>
        <p:nvSpPr>
          <p:cNvPr id="3" name="Content Placeholder 2"/>
          <p:cNvSpPr>
            <a:spLocks noGrp="1"/>
          </p:cNvSpPr>
          <p:nvPr>
            <p:ph idx="1"/>
          </p:nvPr>
        </p:nvSpPr>
        <p:spPr>
          <a:xfrm>
            <a:off x="457200" y="1412776"/>
            <a:ext cx="7239000" cy="5042960"/>
          </a:xfrm>
        </p:spPr>
        <p:txBody>
          <a:bodyPr>
            <a:normAutofit/>
          </a:bodyPr>
          <a:lstStyle/>
          <a:p>
            <a:pPr marL="0" indent="0">
              <a:buNone/>
            </a:pPr>
            <a:r>
              <a:rPr lang="en-GB" dirty="0"/>
              <a:t>Which levels of the hierarchy </a:t>
            </a:r>
            <a:r>
              <a:rPr lang="en-GB" dirty="0" smtClean="0"/>
              <a:t>would be </a:t>
            </a:r>
            <a:r>
              <a:rPr lang="en-GB" dirty="0"/>
              <a:t>satisfied with the </a:t>
            </a:r>
            <a:r>
              <a:rPr lang="en-GB" dirty="0" smtClean="0"/>
              <a:t>following conditions?</a:t>
            </a:r>
          </a:p>
          <a:p>
            <a:pPr marL="0" indent="0">
              <a:buNone/>
            </a:pPr>
            <a:endParaRPr lang="en-GB" dirty="0"/>
          </a:p>
          <a:p>
            <a:pPr marL="360363" indent="-360363"/>
            <a:r>
              <a:rPr lang="en-GB" dirty="0" smtClean="0"/>
              <a:t>Employee </a:t>
            </a:r>
            <a:r>
              <a:rPr lang="en-GB" dirty="0"/>
              <a:t>of the year awards</a:t>
            </a:r>
          </a:p>
          <a:p>
            <a:pPr marL="360363" indent="-360363"/>
            <a:r>
              <a:rPr lang="en-GB" dirty="0" smtClean="0"/>
              <a:t>Increase </a:t>
            </a:r>
            <a:r>
              <a:rPr lang="en-GB" dirty="0"/>
              <a:t>in wages</a:t>
            </a:r>
          </a:p>
          <a:p>
            <a:pPr marL="360363" indent="-360363"/>
            <a:r>
              <a:rPr lang="en-GB" dirty="0" smtClean="0"/>
              <a:t>Company </a:t>
            </a:r>
            <a:r>
              <a:rPr lang="en-GB" dirty="0"/>
              <a:t>football team</a:t>
            </a:r>
          </a:p>
          <a:p>
            <a:pPr marL="360363" indent="-360363"/>
            <a:r>
              <a:rPr lang="en-GB" dirty="0" smtClean="0"/>
              <a:t>Company </a:t>
            </a:r>
            <a:r>
              <a:rPr lang="en-GB" dirty="0"/>
              <a:t>pension scheme</a:t>
            </a:r>
          </a:p>
          <a:p>
            <a:pPr marL="360363" indent="-360363"/>
            <a:r>
              <a:rPr lang="en-GB" dirty="0" smtClean="0"/>
              <a:t>Achieving </a:t>
            </a:r>
            <a:r>
              <a:rPr lang="en-GB" dirty="0"/>
              <a:t>your career goal of becoming </a:t>
            </a:r>
            <a:r>
              <a:rPr lang="en-GB" dirty="0" smtClean="0"/>
              <a:t>a department </a:t>
            </a:r>
            <a:r>
              <a:rPr lang="en-GB" dirty="0"/>
              <a:t>head</a:t>
            </a:r>
          </a:p>
          <a:p>
            <a:endParaRPr lang="en-GB" dirty="0"/>
          </a:p>
        </p:txBody>
      </p:sp>
      <p:sp>
        <p:nvSpPr>
          <p:cNvPr id="4" name="Slide Number Placeholder 3"/>
          <p:cNvSpPr>
            <a:spLocks noGrp="1"/>
          </p:cNvSpPr>
          <p:nvPr>
            <p:ph type="sldNum" sz="quarter" idx="12"/>
          </p:nvPr>
        </p:nvSpPr>
        <p:spPr/>
        <p:txBody>
          <a:bodyPr/>
          <a:lstStyle/>
          <a:p>
            <a:pPr>
              <a:defRPr/>
            </a:pPr>
            <a:fld id="{143D4741-063D-40D6-A621-CE9EBEE8995D}" type="slidenum">
              <a:rPr lang="en-US" smtClean="0"/>
              <a:pPr>
                <a:defRPr/>
              </a:pPr>
              <a:t>47</a:t>
            </a:fld>
            <a:endParaRPr lang="en-US" dirty="0"/>
          </a:p>
        </p:txBody>
      </p:sp>
    </p:spTree>
    <p:extLst>
      <p:ext uri="{BB962C8B-B14F-4D97-AF65-F5344CB8AC3E}">
        <p14:creationId xmlns:p14="http://schemas.microsoft.com/office/powerpoint/2010/main" val="3946850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eaLnBrk="1" hangingPunct="1"/>
            <a:r>
              <a:rPr lang="en-US" altLang="en-US" dirty="0" smtClean="0"/>
              <a:t>Hertzberg’s theory of motivation</a:t>
            </a:r>
          </a:p>
        </p:txBody>
      </p:sp>
      <p:sp>
        <p:nvSpPr>
          <p:cNvPr id="8196" name="Rectangle 3"/>
          <p:cNvSpPr>
            <a:spLocks noGrp="1" noChangeArrowheads="1"/>
          </p:cNvSpPr>
          <p:nvPr>
            <p:ph idx="1"/>
          </p:nvPr>
        </p:nvSpPr>
        <p:spPr>
          <a:xfrm>
            <a:off x="395536" y="1676400"/>
            <a:ext cx="7704856" cy="5064968"/>
          </a:xfrm>
        </p:spPr>
        <p:txBody>
          <a:bodyPr>
            <a:normAutofit/>
          </a:bodyPr>
          <a:lstStyle/>
          <a:p>
            <a:pPr marL="0" indent="0" eaLnBrk="1" hangingPunct="1">
              <a:lnSpc>
                <a:spcPct val="80000"/>
              </a:lnSpc>
              <a:buNone/>
            </a:pPr>
            <a:r>
              <a:rPr lang="en-US" altLang="en-US" sz="2000" dirty="0" smtClean="0"/>
              <a:t>2 sets of factors that organisations should consider when trying to motivate employees:</a:t>
            </a:r>
          </a:p>
          <a:p>
            <a:pPr marL="0" indent="0" eaLnBrk="1" hangingPunct="1">
              <a:lnSpc>
                <a:spcPct val="80000"/>
              </a:lnSpc>
              <a:buNone/>
            </a:pPr>
            <a:endParaRPr lang="en-US" altLang="en-US" sz="3200" b="1" dirty="0" smtClean="0"/>
          </a:p>
          <a:p>
            <a:pPr eaLnBrk="1" hangingPunct="1">
              <a:lnSpc>
                <a:spcPct val="80000"/>
              </a:lnSpc>
            </a:pPr>
            <a:r>
              <a:rPr lang="en-US" altLang="en-US" sz="4400" b="1" dirty="0" smtClean="0"/>
              <a:t>Hygiene factors</a:t>
            </a:r>
            <a:endParaRPr lang="en-US" altLang="en-US" sz="4400" dirty="0" smtClean="0"/>
          </a:p>
          <a:p>
            <a:pPr marL="0" indent="0" eaLnBrk="1" hangingPunct="1">
              <a:lnSpc>
                <a:spcPct val="80000"/>
              </a:lnSpc>
              <a:buNone/>
            </a:pPr>
            <a:endParaRPr lang="en-US" altLang="en-US" sz="4400" b="1" dirty="0" smtClean="0"/>
          </a:p>
          <a:p>
            <a:pPr eaLnBrk="1" hangingPunct="1">
              <a:lnSpc>
                <a:spcPct val="80000"/>
              </a:lnSpc>
            </a:pPr>
            <a:r>
              <a:rPr lang="en-US" altLang="en-US" sz="4400" b="1" dirty="0" smtClean="0"/>
              <a:t>Motivational factors</a:t>
            </a:r>
            <a:endParaRPr lang="en-US" altLang="en-US" sz="4400" dirty="0" smtClean="0"/>
          </a:p>
        </p:txBody>
      </p:sp>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31B1CC53-9BAC-4EC3-BA64-B98BEF11D877}" type="slidenum">
              <a:rPr lang="en-US" altLang="en-US" sz="1400" smtClean="0">
                <a:solidFill>
                  <a:srgbClr val="B13F9A"/>
                </a:solidFill>
                <a:latin typeface="Arial" charset="0"/>
              </a:rPr>
              <a:pPr/>
              <a:t>48</a:t>
            </a:fld>
            <a:endParaRPr lang="en-US" altLang="en-US" sz="1400" dirty="0" smtClean="0">
              <a:solidFill>
                <a:srgbClr val="B13F9A"/>
              </a:solidFill>
              <a:latin typeface="Arial" charset="0"/>
            </a:endParaRPr>
          </a:p>
        </p:txBody>
      </p:sp>
    </p:spTree>
    <p:extLst>
      <p:ext uri="{BB962C8B-B14F-4D97-AF65-F5344CB8AC3E}">
        <p14:creationId xmlns:p14="http://schemas.microsoft.com/office/powerpoint/2010/main" val="14964568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r>
              <a:rPr lang="en-US" altLang="en-US" dirty="0"/>
              <a:t>Hertzberg’s theory of </a:t>
            </a:r>
            <a:r>
              <a:rPr lang="en-US" altLang="en-US" dirty="0" smtClean="0"/>
              <a:t>motivation</a:t>
            </a:r>
          </a:p>
        </p:txBody>
      </p:sp>
      <p:sp>
        <p:nvSpPr>
          <p:cNvPr id="8196" name="Rectangle 3"/>
          <p:cNvSpPr>
            <a:spLocks noGrp="1" noChangeArrowheads="1"/>
          </p:cNvSpPr>
          <p:nvPr>
            <p:ph idx="1"/>
          </p:nvPr>
        </p:nvSpPr>
        <p:spPr>
          <a:xfrm>
            <a:off x="395536" y="1676400"/>
            <a:ext cx="7704856" cy="5064968"/>
          </a:xfrm>
        </p:spPr>
        <p:txBody>
          <a:bodyPr>
            <a:normAutofit/>
          </a:bodyPr>
          <a:lstStyle/>
          <a:p>
            <a:pPr marL="0" indent="0" eaLnBrk="1" hangingPunct="1">
              <a:lnSpc>
                <a:spcPct val="80000"/>
              </a:lnSpc>
              <a:buNone/>
            </a:pPr>
            <a:r>
              <a:rPr lang="en-US" altLang="en-US" sz="2000" b="1" dirty="0" smtClean="0"/>
              <a:t>Hygiene factors</a:t>
            </a:r>
            <a:endParaRPr lang="en-US" altLang="en-US" sz="2000" dirty="0"/>
          </a:p>
          <a:p>
            <a:pPr marL="0" indent="0" eaLnBrk="1" hangingPunct="1">
              <a:lnSpc>
                <a:spcPct val="80000"/>
              </a:lnSpc>
              <a:buNone/>
            </a:pPr>
            <a:r>
              <a:rPr lang="en-US" altLang="en-US" sz="2000" dirty="0" smtClean="0"/>
              <a:t>These do not necessarily motivate employees.  However, if these factors are not in place then this could cause </a:t>
            </a:r>
            <a:r>
              <a:rPr lang="en-US" altLang="en-US" sz="2000" b="1" dirty="0" smtClean="0"/>
              <a:t>dissatisfaction</a:t>
            </a:r>
            <a:r>
              <a:rPr lang="en-US" altLang="en-US" sz="2000" dirty="0" smtClean="0"/>
              <a:t> at work.  Hygiene factors include company policy, wages and job security.</a:t>
            </a:r>
          </a:p>
          <a:p>
            <a:pPr marL="0" indent="0" eaLnBrk="1" hangingPunct="1">
              <a:lnSpc>
                <a:spcPct val="80000"/>
              </a:lnSpc>
              <a:buNone/>
            </a:pPr>
            <a:endParaRPr lang="en-US" altLang="en-US" sz="3200" b="1" dirty="0" smtClean="0"/>
          </a:p>
          <a:p>
            <a:pPr marL="0" indent="0">
              <a:lnSpc>
                <a:spcPct val="80000"/>
              </a:lnSpc>
              <a:buNone/>
            </a:pPr>
            <a:r>
              <a:rPr lang="en-US" altLang="en-US" sz="2000" b="1" dirty="0" smtClean="0"/>
              <a:t>Motivational </a:t>
            </a:r>
            <a:r>
              <a:rPr lang="en-US" altLang="en-US" sz="2000" b="1" dirty="0"/>
              <a:t>factors</a:t>
            </a:r>
            <a:endParaRPr lang="en-US" altLang="en-US" sz="2000" dirty="0"/>
          </a:p>
          <a:p>
            <a:pPr marL="0" indent="0">
              <a:lnSpc>
                <a:spcPct val="80000"/>
              </a:lnSpc>
              <a:buNone/>
            </a:pPr>
            <a:r>
              <a:rPr lang="en-US" altLang="en-US" sz="2000" dirty="0" smtClean="0"/>
              <a:t>These are based on an individual’s need for personal growth, achievement and recognition.  When motivational factors exist they can actively create job satisfaction.  Motivational factors include opportunity for advancement, responsibility, and a challenging/stimulating environment.</a:t>
            </a:r>
            <a:endParaRPr lang="en-US" altLang="en-US" sz="2000" dirty="0"/>
          </a:p>
        </p:txBody>
      </p:sp>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31B1CC53-9BAC-4EC3-BA64-B98BEF11D877}" type="slidenum">
              <a:rPr lang="en-US" altLang="en-US" sz="1400" smtClean="0">
                <a:solidFill>
                  <a:srgbClr val="B13F9A"/>
                </a:solidFill>
                <a:latin typeface="Arial" charset="0"/>
              </a:rPr>
              <a:pPr/>
              <a:t>49</a:t>
            </a:fld>
            <a:endParaRPr lang="en-US" altLang="en-US" sz="1400" dirty="0" smtClean="0">
              <a:solidFill>
                <a:srgbClr val="B13F9A"/>
              </a:solidFill>
              <a:latin typeface="Arial" charset="0"/>
            </a:endParaRPr>
          </a:p>
        </p:txBody>
      </p:sp>
    </p:spTree>
    <p:extLst>
      <p:ext uri="{BB962C8B-B14F-4D97-AF65-F5344CB8AC3E}">
        <p14:creationId xmlns:p14="http://schemas.microsoft.com/office/powerpoint/2010/main" val="149645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fontScale="90000"/>
          </a:bodyPr>
          <a:lstStyle/>
          <a:p>
            <a:pPr eaLnBrk="1" hangingPunct="1"/>
            <a:r>
              <a:rPr lang="en-US" altLang="en-US" dirty="0" smtClean="0"/>
              <a:t>Changing Patterns of Employment (1)</a:t>
            </a:r>
          </a:p>
        </p:txBody>
      </p:sp>
      <p:sp>
        <p:nvSpPr>
          <p:cNvPr id="15364" name="Rectangle 3"/>
          <p:cNvSpPr>
            <a:spLocks noGrp="1" noChangeArrowheads="1"/>
          </p:cNvSpPr>
          <p:nvPr>
            <p:ph idx="1"/>
          </p:nvPr>
        </p:nvSpPr>
        <p:spPr/>
        <p:txBody>
          <a:bodyPr>
            <a:normAutofit lnSpcReduction="10000"/>
          </a:bodyPr>
          <a:lstStyle/>
          <a:p>
            <a:pPr eaLnBrk="1" hangingPunct="1">
              <a:lnSpc>
                <a:spcPct val="90000"/>
              </a:lnSpc>
            </a:pPr>
            <a:r>
              <a:rPr lang="en-US" altLang="en-US" sz="2200" b="1" dirty="0" smtClean="0"/>
              <a:t>Increase in part-time work</a:t>
            </a:r>
            <a:endParaRPr lang="en-US" altLang="en-US" sz="2000" dirty="0" smtClean="0"/>
          </a:p>
          <a:p>
            <a:pPr lvl="1" eaLnBrk="1" hangingPunct="1">
              <a:lnSpc>
                <a:spcPct val="90000"/>
              </a:lnSpc>
            </a:pPr>
            <a:r>
              <a:rPr lang="en-US" altLang="en-US" sz="2000" dirty="0" smtClean="0"/>
              <a:t>full time staff led to inflexible workforce</a:t>
            </a:r>
          </a:p>
          <a:p>
            <a:pPr eaLnBrk="1" hangingPunct="1">
              <a:lnSpc>
                <a:spcPct val="90000"/>
              </a:lnSpc>
            </a:pPr>
            <a:endParaRPr lang="en-US" altLang="en-US" sz="2000" dirty="0" smtClean="0"/>
          </a:p>
          <a:p>
            <a:pPr eaLnBrk="1" hangingPunct="1">
              <a:lnSpc>
                <a:spcPct val="90000"/>
              </a:lnSpc>
            </a:pPr>
            <a:r>
              <a:rPr lang="en-US" altLang="en-US" sz="2200" b="1" dirty="0" smtClean="0"/>
              <a:t>Increase in service sector employment</a:t>
            </a:r>
            <a:endParaRPr lang="en-US" altLang="en-US" sz="2000" dirty="0" smtClean="0"/>
          </a:p>
          <a:p>
            <a:pPr lvl="1" eaLnBrk="1" hangingPunct="1">
              <a:lnSpc>
                <a:spcPct val="90000"/>
              </a:lnSpc>
            </a:pPr>
            <a:r>
              <a:rPr lang="en-US" altLang="en-US" sz="2000" dirty="0" smtClean="0"/>
              <a:t>coal, steel and shipbuilding no longer significant</a:t>
            </a:r>
          </a:p>
          <a:p>
            <a:pPr eaLnBrk="1" hangingPunct="1">
              <a:lnSpc>
                <a:spcPct val="90000"/>
              </a:lnSpc>
            </a:pPr>
            <a:endParaRPr lang="en-US" altLang="en-US" sz="2000" dirty="0" smtClean="0"/>
          </a:p>
          <a:p>
            <a:pPr eaLnBrk="1" hangingPunct="1">
              <a:lnSpc>
                <a:spcPct val="90000"/>
              </a:lnSpc>
            </a:pPr>
            <a:r>
              <a:rPr lang="en-US" altLang="en-US" sz="2200" b="1" dirty="0" smtClean="0"/>
              <a:t>Increase in public sector employment</a:t>
            </a:r>
            <a:endParaRPr lang="en-US" altLang="en-US" sz="2000" dirty="0" smtClean="0"/>
          </a:p>
          <a:p>
            <a:pPr lvl="1" eaLnBrk="1" hangingPunct="1">
              <a:lnSpc>
                <a:spcPct val="90000"/>
              </a:lnSpc>
            </a:pPr>
            <a:r>
              <a:rPr lang="en-US" altLang="en-US" sz="2000" dirty="0" smtClean="0"/>
              <a:t>30% of Scottish workers employed in this sector</a:t>
            </a:r>
          </a:p>
          <a:p>
            <a:pPr eaLnBrk="1" hangingPunct="1">
              <a:lnSpc>
                <a:spcPct val="90000"/>
              </a:lnSpc>
            </a:pPr>
            <a:endParaRPr lang="en-US" altLang="en-US" sz="2000" dirty="0" smtClean="0"/>
          </a:p>
          <a:p>
            <a:pPr eaLnBrk="1" hangingPunct="1">
              <a:lnSpc>
                <a:spcPct val="90000"/>
              </a:lnSpc>
            </a:pPr>
            <a:r>
              <a:rPr lang="en-US" altLang="en-US" sz="2200" b="1" dirty="0" smtClean="0"/>
              <a:t>Increase in women working</a:t>
            </a:r>
            <a:endParaRPr lang="en-US" altLang="en-US" sz="2000" dirty="0" smtClean="0"/>
          </a:p>
          <a:p>
            <a:pPr lvl="1" eaLnBrk="1" hangingPunct="1">
              <a:lnSpc>
                <a:spcPct val="90000"/>
              </a:lnSpc>
            </a:pPr>
            <a:r>
              <a:rPr lang="en-US" altLang="en-US" sz="2000" dirty="0" smtClean="0"/>
              <a:t>Special arrangements: flexi-time, job-share, child-care</a:t>
            </a:r>
          </a:p>
          <a:p>
            <a:pPr lvl="1" eaLnBrk="1" hangingPunct="1">
              <a:lnSpc>
                <a:spcPct val="90000"/>
              </a:lnSpc>
            </a:pPr>
            <a:endParaRPr lang="en-US" altLang="en-US" sz="2000" dirty="0" smtClean="0"/>
          </a:p>
          <a:p>
            <a:pPr eaLnBrk="1" hangingPunct="1">
              <a:lnSpc>
                <a:spcPct val="90000"/>
              </a:lnSpc>
            </a:pPr>
            <a:r>
              <a:rPr lang="en-US" altLang="en-US" sz="2200" b="1" dirty="0" smtClean="0"/>
              <a:t>Increase in home/teleworking</a:t>
            </a:r>
            <a:endParaRPr lang="en-US" altLang="en-US" sz="2000" dirty="0" smtClean="0"/>
          </a:p>
          <a:p>
            <a:pPr lvl="1" eaLnBrk="1" hangingPunct="1">
              <a:lnSpc>
                <a:spcPct val="90000"/>
              </a:lnSpc>
            </a:pPr>
            <a:r>
              <a:rPr lang="en-US" altLang="en-US" sz="2000" dirty="0" smtClean="0"/>
              <a:t>Improvement in communications</a:t>
            </a:r>
          </a:p>
        </p:txBody>
      </p:sp>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C0C8B03E-6926-4B8A-AC56-D8D7A5C41734}" type="slidenum">
              <a:rPr lang="en-US" altLang="en-US" sz="1400" smtClean="0">
                <a:solidFill>
                  <a:srgbClr val="B13F9A"/>
                </a:solidFill>
                <a:latin typeface="Arial" charset="0"/>
              </a:rPr>
              <a:pPr/>
              <a:t>5</a:t>
            </a:fld>
            <a:endParaRPr lang="en-US" altLang="en-US" sz="1400" dirty="0" smtClean="0">
              <a:solidFill>
                <a:srgbClr val="B13F9A"/>
              </a:solidFill>
              <a:latin typeface="Arial" charset="0"/>
            </a:endParaRPr>
          </a:p>
        </p:txBody>
      </p:sp>
    </p:spTree>
    <p:extLst>
      <p:ext uri="{BB962C8B-B14F-4D97-AF65-F5344CB8AC3E}">
        <p14:creationId xmlns:p14="http://schemas.microsoft.com/office/powerpoint/2010/main" val="11484949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fontScale="90000"/>
          </a:bodyPr>
          <a:lstStyle/>
          <a:p>
            <a:pPr eaLnBrk="1" hangingPunct="1"/>
            <a:r>
              <a:rPr lang="en-US" altLang="en-US" dirty="0" smtClean="0"/>
              <a:t>Mcgregor’s theory x and theory y</a:t>
            </a:r>
          </a:p>
        </p:txBody>
      </p:sp>
      <p:sp>
        <p:nvSpPr>
          <p:cNvPr id="6" name="Text Placeholder 5"/>
          <p:cNvSpPr>
            <a:spLocks noGrp="1"/>
          </p:cNvSpPr>
          <p:nvPr>
            <p:ph type="body" idx="1"/>
          </p:nvPr>
        </p:nvSpPr>
        <p:spPr>
          <a:xfrm>
            <a:off x="323528" y="1844824"/>
            <a:ext cx="3520440" cy="457200"/>
          </a:xfrm>
        </p:spPr>
        <p:txBody>
          <a:bodyPr>
            <a:normAutofit/>
          </a:bodyPr>
          <a:lstStyle/>
          <a:p>
            <a:r>
              <a:rPr lang="en-GB" sz="2400" dirty="0" smtClean="0"/>
              <a:t>Theory X</a:t>
            </a:r>
            <a:endParaRPr lang="en-GB" sz="2400" dirty="0"/>
          </a:p>
        </p:txBody>
      </p:sp>
      <p:sp>
        <p:nvSpPr>
          <p:cNvPr id="7" name="Text Placeholder 6"/>
          <p:cNvSpPr>
            <a:spLocks noGrp="1"/>
          </p:cNvSpPr>
          <p:nvPr>
            <p:ph type="body" sz="half" idx="3"/>
          </p:nvPr>
        </p:nvSpPr>
        <p:spPr>
          <a:xfrm>
            <a:off x="4139952" y="1844824"/>
            <a:ext cx="3520440" cy="457200"/>
          </a:xfrm>
        </p:spPr>
        <p:txBody>
          <a:bodyPr>
            <a:normAutofit/>
          </a:bodyPr>
          <a:lstStyle/>
          <a:p>
            <a:r>
              <a:rPr lang="en-GB" sz="2400" dirty="0" smtClean="0"/>
              <a:t>Theory Y</a:t>
            </a:r>
            <a:endParaRPr lang="en-GB" sz="2400" dirty="0"/>
          </a:p>
        </p:txBody>
      </p:sp>
      <p:sp>
        <p:nvSpPr>
          <p:cNvPr id="9220" name="Rectangle 3"/>
          <p:cNvSpPr>
            <a:spLocks noGrp="1" noChangeArrowheads="1"/>
          </p:cNvSpPr>
          <p:nvPr>
            <p:ph sz="quarter" idx="2"/>
          </p:nvPr>
        </p:nvSpPr>
        <p:spPr>
          <a:xfrm>
            <a:off x="395536" y="2420888"/>
            <a:ext cx="3520440" cy="4114800"/>
          </a:xfrm>
        </p:spPr>
        <p:txBody>
          <a:bodyPr>
            <a:normAutofit/>
          </a:bodyPr>
          <a:lstStyle/>
          <a:p>
            <a:pPr marL="0" indent="0" eaLnBrk="1" hangingPunct="1">
              <a:lnSpc>
                <a:spcPct val="90000"/>
              </a:lnSpc>
              <a:buNone/>
            </a:pPr>
            <a:r>
              <a:rPr lang="en-US" altLang="en-US" sz="2200" dirty="0" smtClean="0"/>
              <a:t>Workers are motivated by money, they are lazy, selfish, ignore the needs of the organisation, avoid responsibility, lack ambition. They need controlled and directed by management.</a:t>
            </a:r>
          </a:p>
          <a:p>
            <a:pPr eaLnBrk="1" hangingPunct="1">
              <a:lnSpc>
                <a:spcPct val="90000"/>
              </a:lnSpc>
            </a:pPr>
            <a:endParaRPr lang="en-US" altLang="en-US" sz="2200" b="1" dirty="0" smtClean="0"/>
          </a:p>
        </p:txBody>
      </p:sp>
      <p:sp>
        <p:nvSpPr>
          <p:cNvPr id="8" name="Content Placeholder 7"/>
          <p:cNvSpPr>
            <a:spLocks noGrp="1"/>
          </p:cNvSpPr>
          <p:nvPr>
            <p:ph sz="quarter" idx="4"/>
          </p:nvPr>
        </p:nvSpPr>
        <p:spPr>
          <a:xfrm>
            <a:off x="4139952" y="2420888"/>
            <a:ext cx="3520440" cy="4114800"/>
          </a:xfrm>
        </p:spPr>
        <p:txBody>
          <a:bodyPr/>
          <a:lstStyle/>
          <a:p>
            <a:pPr marL="0" indent="0">
              <a:buNone/>
            </a:pPr>
            <a:r>
              <a:rPr lang="en-US" altLang="en-US" sz="2200" dirty="0"/>
              <a:t>Workers have different needs, they can enjoy work. If motivated they can organise themselves and take responsibility. Managers should allow creativity to be shown.</a:t>
            </a:r>
          </a:p>
          <a:p>
            <a:endParaRPr lang="en-GB" dirty="0"/>
          </a:p>
        </p:txBody>
      </p:sp>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0F938F5-21BA-4B43-9604-4F0A44B07C42}" type="slidenum">
              <a:rPr lang="en-US" altLang="en-US" sz="1400" smtClean="0">
                <a:solidFill>
                  <a:schemeClr val="tx2"/>
                </a:solidFill>
                <a:latin typeface="Arial" charset="0"/>
              </a:rPr>
              <a:pPr/>
              <a:t>50</a:t>
            </a:fld>
            <a:endParaRPr lang="en-US" altLang="en-US" sz="1400" dirty="0" smtClean="0">
              <a:solidFill>
                <a:schemeClr val="tx2"/>
              </a:solidFill>
              <a:latin typeface="Arial" charset="0"/>
            </a:endParaRPr>
          </a:p>
        </p:txBody>
      </p:sp>
    </p:spTree>
    <p:extLst>
      <p:ext uri="{BB962C8B-B14F-4D97-AF65-F5344CB8AC3E}">
        <p14:creationId xmlns:p14="http://schemas.microsoft.com/office/powerpoint/2010/main" val="189166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n-US" altLang="en-US" dirty="0" smtClean="0"/>
              <a:t>Leadership styles</a:t>
            </a:r>
          </a:p>
        </p:txBody>
      </p:sp>
      <p:sp>
        <p:nvSpPr>
          <p:cNvPr id="8196" name="Rectangle 3"/>
          <p:cNvSpPr>
            <a:spLocks noGrp="1" noChangeArrowheads="1"/>
          </p:cNvSpPr>
          <p:nvPr>
            <p:ph idx="1"/>
          </p:nvPr>
        </p:nvSpPr>
        <p:spPr>
          <a:xfrm>
            <a:off x="395536" y="1676400"/>
            <a:ext cx="7704856" cy="5064968"/>
          </a:xfrm>
        </p:spPr>
        <p:txBody>
          <a:bodyPr>
            <a:normAutofit lnSpcReduction="10000"/>
          </a:bodyPr>
          <a:lstStyle/>
          <a:p>
            <a:pPr eaLnBrk="1" hangingPunct="1">
              <a:lnSpc>
                <a:spcPct val="80000"/>
              </a:lnSpc>
            </a:pPr>
            <a:r>
              <a:rPr lang="en-US" altLang="en-US" sz="2000" b="1" dirty="0" smtClean="0"/>
              <a:t>Autocratic</a:t>
            </a:r>
            <a:r>
              <a:rPr lang="en-US" altLang="en-US" sz="2000" dirty="0"/>
              <a:t> </a:t>
            </a:r>
            <a:r>
              <a:rPr lang="en-US" altLang="en-US" sz="2000" dirty="0" smtClean="0"/>
              <a:t>– autocratic leaders tell each employee what and how to do it. Employees feel controlled and this could lead to a high rate of employee turnover.  It limits creativity and independent thinking.  It can result in high quality products and efficiency.</a:t>
            </a:r>
          </a:p>
          <a:p>
            <a:pPr marL="0" indent="0" eaLnBrk="1" hangingPunct="1">
              <a:lnSpc>
                <a:spcPct val="80000"/>
              </a:lnSpc>
              <a:buNone/>
            </a:pPr>
            <a:endParaRPr lang="en-US" altLang="en-US" sz="3200" b="1" dirty="0" smtClean="0"/>
          </a:p>
          <a:p>
            <a:pPr eaLnBrk="1" hangingPunct="1">
              <a:lnSpc>
                <a:spcPct val="80000"/>
              </a:lnSpc>
            </a:pPr>
            <a:r>
              <a:rPr lang="en-US" altLang="en-US" sz="2000" b="1" dirty="0" smtClean="0"/>
              <a:t>Democratic </a:t>
            </a:r>
            <a:r>
              <a:rPr lang="en-US" altLang="en-US" sz="2000" dirty="0" smtClean="0"/>
              <a:t>– democratic leaders involve workers in decision making. Employees can contribute to decisions made and have a degree of flexibility in how to carry out their roles.</a:t>
            </a:r>
          </a:p>
          <a:p>
            <a:pPr marL="0" indent="0" eaLnBrk="1" hangingPunct="1">
              <a:lnSpc>
                <a:spcPct val="80000"/>
              </a:lnSpc>
              <a:buNone/>
            </a:pPr>
            <a:endParaRPr lang="en-US" altLang="en-US" sz="3200" b="1" dirty="0" smtClean="0"/>
          </a:p>
          <a:p>
            <a:pPr eaLnBrk="1" hangingPunct="1">
              <a:lnSpc>
                <a:spcPct val="80000"/>
              </a:lnSpc>
            </a:pPr>
            <a:r>
              <a:rPr lang="en-US" altLang="en-US" sz="2000" b="1" dirty="0" smtClean="0"/>
              <a:t>Laissez-faire</a:t>
            </a:r>
            <a:r>
              <a:rPr lang="en-US" altLang="en-US" sz="2000" dirty="0" smtClean="0"/>
              <a:t> – the laissez-faire leader does not exercise any control over their employees and people are really left to get on with things themselves.  Support and guidance are only provided by the leader when requested.  There is little direction given to the group, which can lead to limited achievement of organisational goals.</a:t>
            </a:r>
          </a:p>
          <a:p>
            <a:pPr eaLnBrk="1" hangingPunct="1">
              <a:lnSpc>
                <a:spcPct val="80000"/>
              </a:lnSpc>
            </a:pPr>
            <a:endParaRPr lang="en-US" altLang="en-US" sz="2000" dirty="0"/>
          </a:p>
          <a:p>
            <a:pPr eaLnBrk="1" hangingPunct="1">
              <a:lnSpc>
                <a:spcPct val="80000"/>
              </a:lnSpc>
            </a:pPr>
            <a:endParaRPr lang="en-US" altLang="en-US" sz="2000" dirty="0" smtClean="0"/>
          </a:p>
          <a:p>
            <a:pPr marL="0" indent="0">
              <a:lnSpc>
                <a:spcPct val="80000"/>
              </a:lnSpc>
              <a:buNone/>
            </a:pPr>
            <a:r>
              <a:rPr lang="en-US" altLang="en-US" sz="2000" dirty="0">
                <a:hlinkClick r:id="rId3"/>
              </a:rPr>
              <a:t>https://</a:t>
            </a:r>
            <a:r>
              <a:rPr lang="en-US" altLang="en-US" sz="2000" dirty="0" smtClean="0">
                <a:hlinkClick r:id="rId3"/>
              </a:rPr>
              <a:t>www.youtube.com/watch?v=Mo5Qk0Ed6iA</a:t>
            </a:r>
            <a:r>
              <a:rPr lang="en-US" altLang="en-US" sz="2000" dirty="0" smtClean="0"/>
              <a:t> </a:t>
            </a:r>
          </a:p>
        </p:txBody>
      </p:sp>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31B1CC53-9BAC-4EC3-BA64-B98BEF11D877}" type="slidenum">
              <a:rPr lang="en-US" altLang="en-US" sz="1400" smtClean="0">
                <a:solidFill>
                  <a:srgbClr val="B13F9A"/>
                </a:solidFill>
                <a:latin typeface="Arial" charset="0"/>
              </a:rPr>
              <a:pPr/>
              <a:t>51</a:t>
            </a:fld>
            <a:endParaRPr lang="en-US" altLang="en-US" sz="1400" dirty="0" smtClean="0">
              <a:solidFill>
                <a:srgbClr val="B13F9A"/>
              </a:solidFill>
              <a:latin typeface="Arial" charset="0"/>
            </a:endParaRPr>
          </a:p>
        </p:txBody>
      </p:sp>
    </p:spTree>
    <p:extLst>
      <p:ext uri="{BB962C8B-B14F-4D97-AF65-F5344CB8AC3E}">
        <p14:creationId xmlns:p14="http://schemas.microsoft.com/office/powerpoint/2010/main" val="30942585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16498A8-4AFB-4A25-A7A6-2239F7CDED59}" type="slidenum">
              <a:rPr lang="en-US" altLang="en-US" sz="1400" smtClean="0"/>
              <a:pPr/>
              <a:t>52</a:t>
            </a:fld>
            <a:endParaRPr lang="en-US" altLang="en-US" sz="1400" dirty="0" smtClean="0"/>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572000"/>
            <a:ext cx="1459449" cy="224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3"/>
          <p:cNvSpPr txBox="1">
            <a:spLocks noChangeArrowheads="1"/>
          </p:cNvSpPr>
          <p:nvPr/>
        </p:nvSpPr>
        <p:spPr bwMode="auto">
          <a:xfrm>
            <a:off x="533400" y="914400"/>
            <a:ext cx="75755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GB" altLang="en-US" sz="2800" dirty="0">
                <a:latin typeface="Comic Sans MS" charset="0"/>
              </a:rPr>
              <a:t>Workers need to feel safe and secure. An unsafe working environment will not motivate workers to work, and to work well, nor will the possibility of being made redundant</a:t>
            </a:r>
            <a:r>
              <a:rPr lang="en-GB" altLang="en-US" sz="2800" dirty="0">
                <a:solidFill>
                  <a:schemeClr val="bg1"/>
                </a:solidFill>
                <a:latin typeface="Comic Sans MS" charset="0"/>
              </a:rPr>
              <a:t>. </a:t>
            </a:r>
            <a:endParaRPr lang="en-GB" altLang="en-US" dirty="0">
              <a:latin typeface="Comic Sans MS" charset="0"/>
            </a:endParaRPr>
          </a:p>
        </p:txBody>
      </p:sp>
      <p:pic>
        <p:nvPicPr>
          <p:cNvPr id="102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545076"/>
            <a:ext cx="1997224" cy="100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5"/>
          <p:cNvSpPr>
            <a:spLocks noChangeArrowheads="1"/>
          </p:cNvSpPr>
          <p:nvPr/>
        </p:nvSpPr>
        <p:spPr bwMode="auto">
          <a:xfrm>
            <a:off x="533400" y="3573016"/>
            <a:ext cx="3246512" cy="998984"/>
          </a:xfrm>
          <a:prstGeom prst="wedgeRoundRectCallout">
            <a:avLst>
              <a:gd name="adj1" fmla="val 15000"/>
              <a:gd name="adj2" fmla="val 96412"/>
              <a:gd name="adj3" fmla="val 16667"/>
            </a:avLst>
          </a:prstGeom>
          <a:solidFill>
            <a:srgbClr val="FFFFCC"/>
          </a:solidFill>
          <a:ln w="9525">
            <a:solidFill>
              <a:schemeClr val="tx1"/>
            </a:solidFill>
            <a:miter lim="800000"/>
            <a:headEnd/>
            <a:tailEnd/>
          </a:ln>
        </p:spPr>
        <p:txBody>
          <a:bodyPr wrap="none" lIns="90000" tIns="46800" rIns="90000" bIns="4680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GB" altLang="en-US" sz="2000" dirty="0">
                <a:latin typeface="Comic Sans MS" charset="0"/>
              </a:rPr>
              <a:t>What’s the point of</a:t>
            </a:r>
          </a:p>
          <a:p>
            <a:pPr algn="ctr"/>
            <a:r>
              <a:rPr lang="en-GB" altLang="en-US" sz="2000" dirty="0">
                <a:latin typeface="Comic Sans MS" charset="0"/>
              </a:rPr>
              <a:t>working, I’m going</a:t>
            </a:r>
          </a:p>
          <a:p>
            <a:pPr algn="ctr"/>
            <a:r>
              <a:rPr lang="en-GB" altLang="en-US" sz="2000" dirty="0">
                <a:latin typeface="Comic Sans MS" charset="0"/>
              </a:rPr>
              <a:t>to lose my job anyway</a:t>
            </a:r>
          </a:p>
        </p:txBody>
      </p:sp>
      <p:sp>
        <p:nvSpPr>
          <p:cNvPr id="10247" name="AutoShape 6"/>
          <p:cNvSpPr>
            <a:spLocks noChangeArrowheads="1"/>
          </p:cNvSpPr>
          <p:nvPr/>
        </p:nvSpPr>
        <p:spPr bwMode="auto">
          <a:xfrm>
            <a:off x="4988379" y="3670540"/>
            <a:ext cx="3139008" cy="1029831"/>
          </a:xfrm>
          <a:prstGeom prst="wedgeRoundRectCallout">
            <a:avLst>
              <a:gd name="adj1" fmla="val 15000"/>
              <a:gd name="adj2" fmla="val 96412"/>
              <a:gd name="adj3" fmla="val 16667"/>
            </a:avLst>
          </a:prstGeom>
          <a:solidFill>
            <a:srgbClr val="FFFFCC"/>
          </a:solidFill>
          <a:ln w="9525">
            <a:solidFill>
              <a:schemeClr val="tx1"/>
            </a:solidFill>
            <a:miter lim="800000"/>
            <a:headEnd/>
            <a:tailEnd/>
          </a:ln>
        </p:spPr>
        <p:txBody>
          <a:bodyPr wrap="none" lIns="90000" tIns="46800" rIns="90000" bIns="4680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GB" altLang="en-US" sz="2000" dirty="0">
                <a:latin typeface="Comic Sans MS" charset="0"/>
              </a:rPr>
              <a:t>I’m no gonna work for </a:t>
            </a:r>
          </a:p>
          <a:p>
            <a:pPr algn="ctr"/>
            <a:r>
              <a:rPr lang="en-GB" altLang="en-US" sz="2000" dirty="0">
                <a:latin typeface="Comic Sans MS" charset="0"/>
              </a:rPr>
              <a:t>this firm again, cos a goat</a:t>
            </a:r>
          </a:p>
          <a:p>
            <a:pPr algn="ctr"/>
            <a:r>
              <a:rPr lang="en-GB" altLang="en-US" sz="2000" dirty="0">
                <a:latin typeface="Comic Sans MS" charset="0"/>
              </a:rPr>
              <a:t>a sair heid.</a:t>
            </a:r>
          </a:p>
        </p:txBody>
      </p:sp>
    </p:spTree>
    <p:extLst>
      <p:ext uri="{BB962C8B-B14F-4D97-AF65-F5344CB8AC3E}">
        <p14:creationId xmlns:p14="http://schemas.microsoft.com/office/powerpoint/2010/main" val="11716556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C000"/>
                </a:solidFill>
              </a:rPr>
              <a:t>Appraisal</a:t>
            </a:r>
            <a:endParaRPr lang="en-GB" dirty="0"/>
          </a:p>
        </p:txBody>
      </p:sp>
      <p:sp>
        <p:nvSpPr>
          <p:cNvPr id="394243" name="Rectangle 3"/>
          <p:cNvSpPr>
            <a:spLocks noGrp="1" noChangeArrowheads="1"/>
          </p:cNvSpPr>
          <p:nvPr>
            <p:ph idx="1"/>
          </p:nvPr>
        </p:nvSpPr>
        <p:spPr/>
        <p:txBody>
          <a:bodyPr>
            <a:normAutofit/>
          </a:bodyPr>
          <a:lstStyle/>
          <a:p>
            <a:pPr>
              <a:spcBef>
                <a:spcPts val="0"/>
              </a:spcBef>
              <a:spcAft>
                <a:spcPts val="3500"/>
              </a:spcAft>
              <a:defRPr/>
            </a:pPr>
            <a:r>
              <a:rPr lang="en-GB" sz="2000" dirty="0" smtClean="0"/>
              <a:t>Allows </a:t>
            </a:r>
            <a:r>
              <a:rPr lang="en-GB" sz="2000" u="sng" dirty="0" smtClean="0"/>
              <a:t>identification of future training needs</a:t>
            </a:r>
          </a:p>
          <a:p>
            <a:pPr>
              <a:spcBef>
                <a:spcPts val="0"/>
              </a:spcBef>
              <a:spcAft>
                <a:spcPts val="3500"/>
              </a:spcAft>
              <a:defRPr/>
            </a:pPr>
            <a:r>
              <a:rPr lang="en-GB" sz="2000" u="sng" dirty="0" smtClean="0"/>
              <a:t>Improves the performance</a:t>
            </a:r>
            <a:r>
              <a:rPr lang="en-GB" sz="2000" dirty="0" smtClean="0"/>
              <a:t> of employees through </a:t>
            </a:r>
            <a:r>
              <a:rPr lang="en-GB" sz="2000" u="sng" dirty="0" smtClean="0"/>
              <a:t>constructive feedback</a:t>
            </a:r>
          </a:p>
          <a:p>
            <a:pPr>
              <a:spcBef>
                <a:spcPts val="0"/>
              </a:spcBef>
              <a:spcAft>
                <a:spcPts val="3500"/>
              </a:spcAft>
              <a:defRPr/>
            </a:pPr>
            <a:r>
              <a:rPr lang="en-GB" sz="2000" dirty="0" smtClean="0"/>
              <a:t>Identification of those with </a:t>
            </a:r>
            <a:r>
              <a:rPr lang="en-GB" sz="2000" u="sng" dirty="0" smtClean="0"/>
              <a:t>promotion potential</a:t>
            </a:r>
            <a:r>
              <a:rPr lang="en-GB" sz="2000" dirty="0" smtClean="0"/>
              <a:t> and </a:t>
            </a:r>
            <a:r>
              <a:rPr lang="en-GB" sz="2000" u="sng" dirty="0" smtClean="0"/>
              <a:t>skills beneficial in other areas of the organisation</a:t>
            </a:r>
          </a:p>
          <a:p>
            <a:pPr>
              <a:spcBef>
                <a:spcPts val="0"/>
              </a:spcBef>
              <a:spcAft>
                <a:spcPts val="3500"/>
              </a:spcAft>
              <a:defRPr/>
            </a:pPr>
            <a:r>
              <a:rPr lang="en-GB" sz="2000" dirty="0" smtClean="0"/>
              <a:t>Allows </a:t>
            </a:r>
            <a:r>
              <a:rPr lang="en-GB" sz="2000" u="sng" dirty="0" smtClean="0"/>
              <a:t>personal targets</a:t>
            </a:r>
            <a:r>
              <a:rPr lang="en-GB" sz="2000" dirty="0" smtClean="0"/>
              <a:t> to be set</a:t>
            </a:r>
          </a:p>
        </p:txBody>
      </p:sp>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A0E6EE55-231A-45A9-B9E1-8D3C1D73ECF9}" type="slidenum">
              <a:rPr lang="en-US" sz="1400">
                <a:solidFill>
                  <a:schemeClr val="tx2"/>
                </a:solidFill>
                <a:latin typeface="Arial" charset="0"/>
              </a:rPr>
              <a:pPr/>
              <a:t>53</a:t>
            </a:fld>
            <a:endParaRPr lang="en-US" sz="1400" dirty="0">
              <a:solidFill>
                <a:schemeClr val="tx2"/>
              </a:solidFill>
              <a:latin typeface="Arial" charset="0"/>
            </a:endParaRPr>
          </a:p>
        </p:txBody>
      </p:sp>
      <p:pic>
        <p:nvPicPr>
          <p:cNvPr id="7172" name="Picture 2" descr="http://3.bp.blogspot.com/_y_SRoC9fXFI/TFWwsj2VcqI/AAAAAAAACDY/AHOc0E1tvhM/s1600/self-apprais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970" y="177150"/>
            <a:ext cx="1171901" cy="136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709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Effect transition="in" filter="blinds(horizontal)">
                                      <p:cBhvr>
                                        <p:cTn id="7" dur="500"/>
                                        <p:tgtEl>
                                          <p:spTgt spid="394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4243">
                                            <p:txEl>
                                              <p:pRg st="1" end="1"/>
                                            </p:txEl>
                                          </p:spTgt>
                                        </p:tgtEl>
                                        <p:attrNameLst>
                                          <p:attrName>style.visibility</p:attrName>
                                        </p:attrNameLst>
                                      </p:cBhvr>
                                      <p:to>
                                        <p:strVal val="visible"/>
                                      </p:to>
                                    </p:set>
                                    <p:animEffect transition="in" filter="blinds(horizontal)">
                                      <p:cBhvr>
                                        <p:cTn id="12" dur="500"/>
                                        <p:tgtEl>
                                          <p:spTgt spid="394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4243">
                                            <p:txEl>
                                              <p:pRg st="2" end="2"/>
                                            </p:txEl>
                                          </p:spTgt>
                                        </p:tgtEl>
                                        <p:attrNameLst>
                                          <p:attrName>style.visibility</p:attrName>
                                        </p:attrNameLst>
                                      </p:cBhvr>
                                      <p:to>
                                        <p:strVal val="visible"/>
                                      </p:to>
                                    </p:set>
                                    <p:animEffect transition="in" filter="blinds(horizontal)">
                                      <p:cBhvr>
                                        <p:cTn id="17" dur="500"/>
                                        <p:tgtEl>
                                          <p:spTgt spid="394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4243">
                                            <p:txEl>
                                              <p:pRg st="3" end="3"/>
                                            </p:txEl>
                                          </p:spTgt>
                                        </p:tgtEl>
                                        <p:attrNameLst>
                                          <p:attrName>style.visibility</p:attrName>
                                        </p:attrNameLst>
                                      </p:cBhvr>
                                      <p:to>
                                        <p:strVal val="visible"/>
                                      </p:to>
                                    </p:set>
                                    <p:animEffect transition="in" filter="blinds(horizontal)">
                                      <p:cBhvr>
                                        <p:cTn id="22" dur="500"/>
                                        <p:tgtEl>
                                          <p:spTgt spid="394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dirty="0" smtClean="0"/>
              <a:t>Increasing Motivation</a:t>
            </a:r>
          </a:p>
        </p:txBody>
      </p:sp>
      <p:sp>
        <p:nvSpPr>
          <p:cNvPr id="11268" name="Rectangle 3"/>
          <p:cNvSpPr>
            <a:spLocks noGrp="1" noChangeArrowheads="1"/>
          </p:cNvSpPr>
          <p:nvPr>
            <p:ph idx="1"/>
          </p:nvPr>
        </p:nvSpPr>
        <p:spPr/>
        <p:txBody>
          <a:bodyPr>
            <a:normAutofit/>
          </a:bodyPr>
          <a:lstStyle/>
          <a:p>
            <a:pPr eaLnBrk="1" hangingPunct="1">
              <a:lnSpc>
                <a:spcPct val="90000"/>
              </a:lnSpc>
            </a:pPr>
            <a:r>
              <a:rPr lang="en-US" altLang="en-US" sz="2200" b="1" dirty="0" smtClean="0"/>
              <a:t>Quality Circles</a:t>
            </a:r>
            <a:r>
              <a:rPr lang="en-US" altLang="en-US" sz="2200" dirty="0" smtClean="0"/>
              <a:t> - meet regularly to identify, analyse and attempt to solve work-related problems</a:t>
            </a:r>
          </a:p>
          <a:p>
            <a:pPr marL="0" indent="0" eaLnBrk="1" hangingPunct="1">
              <a:lnSpc>
                <a:spcPct val="90000"/>
              </a:lnSpc>
              <a:buNone/>
            </a:pPr>
            <a:endParaRPr lang="en-US" altLang="en-US" sz="2200" dirty="0" smtClean="0"/>
          </a:p>
          <a:p>
            <a:pPr eaLnBrk="1" hangingPunct="1">
              <a:lnSpc>
                <a:spcPct val="90000"/>
              </a:lnSpc>
            </a:pPr>
            <a:r>
              <a:rPr lang="en-US" altLang="en-US" sz="2200" b="1" dirty="0" smtClean="0"/>
              <a:t>Job Enlargement</a:t>
            </a:r>
            <a:r>
              <a:rPr lang="en-US" altLang="en-US" sz="2200" dirty="0" smtClean="0"/>
              <a:t> - increased number of tasks, jobs less repetitive, </a:t>
            </a:r>
            <a:r>
              <a:rPr lang="en-GB" altLang="en-US" sz="2200" dirty="0" smtClean="0"/>
              <a:t>organised</a:t>
            </a:r>
            <a:r>
              <a:rPr lang="en-US" altLang="en-US" sz="2200" dirty="0" smtClean="0"/>
              <a:t> into groups and trained to be multi-skilled - job rotation</a:t>
            </a:r>
          </a:p>
          <a:p>
            <a:pPr marL="0" indent="0" eaLnBrk="1" hangingPunct="1">
              <a:lnSpc>
                <a:spcPct val="90000"/>
              </a:lnSpc>
              <a:buNone/>
            </a:pPr>
            <a:endParaRPr lang="en-US" altLang="en-US" sz="2200" dirty="0" smtClean="0"/>
          </a:p>
          <a:p>
            <a:pPr eaLnBrk="1" hangingPunct="1">
              <a:lnSpc>
                <a:spcPct val="90000"/>
              </a:lnSpc>
            </a:pPr>
            <a:r>
              <a:rPr lang="en-US" altLang="en-US" sz="2200" b="1" dirty="0" smtClean="0"/>
              <a:t>Job Enrichment</a:t>
            </a:r>
            <a:r>
              <a:rPr lang="en-US" altLang="en-US" sz="2200" dirty="0" smtClean="0"/>
              <a:t> - giving workers opportunities to choose how to complete a particular task, usually as part of a team</a:t>
            </a:r>
          </a:p>
        </p:txBody>
      </p:sp>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8BFD1B40-6840-4E16-91FA-357C7A47DEC9}" type="slidenum">
              <a:rPr lang="en-US" altLang="en-US" sz="1400" smtClean="0">
                <a:solidFill>
                  <a:schemeClr val="tx2"/>
                </a:solidFill>
                <a:latin typeface="Arial" charset="0"/>
              </a:rPr>
              <a:pPr/>
              <a:t>54</a:t>
            </a:fld>
            <a:endParaRPr lang="en-US" altLang="en-US" sz="1400" dirty="0" smtClean="0">
              <a:solidFill>
                <a:schemeClr val="tx2"/>
              </a:solidFill>
              <a:latin typeface="Arial" charset="0"/>
            </a:endParaRPr>
          </a:p>
        </p:txBody>
      </p:sp>
    </p:spTree>
    <p:extLst>
      <p:ext uri="{BB962C8B-B14F-4D97-AF65-F5344CB8AC3E}">
        <p14:creationId xmlns:p14="http://schemas.microsoft.com/office/powerpoint/2010/main" val="13518613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03F7B5EE-6AE2-424C-BB2A-8608F9E4A81D}" type="slidenum">
              <a:rPr lang="en-US" sz="1400">
                <a:solidFill>
                  <a:schemeClr val="tx2"/>
                </a:solidFill>
                <a:latin typeface="Arial" charset="0"/>
              </a:rPr>
              <a:pPr/>
              <a:t>55</a:t>
            </a:fld>
            <a:endParaRPr lang="en-US" sz="1400" dirty="0">
              <a:solidFill>
                <a:schemeClr val="tx2"/>
              </a:solidFill>
              <a:latin typeface="Arial" charset="0"/>
            </a:endParaRPr>
          </a:p>
        </p:txBody>
      </p:sp>
      <p:sp>
        <p:nvSpPr>
          <p:cNvPr id="126979" name="Rectangle 2"/>
          <p:cNvSpPr>
            <a:spLocks noGrp="1" noChangeArrowheads="1"/>
          </p:cNvSpPr>
          <p:nvPr>
            <p:ph type="title"/>
          </p:nvPr>
        </p:nvSpPr>
        <p:spPr/>
        <p:txBody>
          <a:bodyPr/>
          <a:lstStyle/>
          <a:p>
            <a:pPr eaLnBrk="1" hangingPunct="1"/>
            <a:r>
              <a:rPr lang="en-GB" b="1" dirty="0" smtClean="0"/>
              <a:t>Employee Relations</a:t>
            </a:r>
          </a:p>
        </p:txBody>
      </p:sp>
      <p:sp>
        <p:nvSpPr>
          <p:cNvPr id="126980" name="Rectangle 3"/>
          <p:cNvSpPr>
            <a:spLocks noGrp="1" noChangeArrowheads="1"/>
          </p:cNvSpPr>
          <p:nvPr>
            <p:ph type="body" idx="1"/>
          </p:nvPr>
        </p:nvSpPr>
        <p:spPr/>
        <p:txBody>
          <a:bodyPr/>
          <a:lstStyle/>
          <a:p>
            <a:pPr eaLnBrk="1" hangingPunct="1"/>
            <a:r>
              <a:rPr lang="en-GB" dirty="0" smtClean="0"/>
              <a:t>The formal relationship between employers and employees, which may involve each of their representatives.</a:t>
            </a:r>
          </a:p>
          <a:p>
            <a:pPr eaLnBrk="1" hangingPunct="1">
              <a:buFont typeface="Wingdings" charset="2"/>
              <a:buNone/>
            </a:pPr>
            <a:endParaRPr lang="en-GB" dirty="0" smtClean="0"/>
          </a:p>
        </p:txBody>
      </p:sp>
      <p:pic>
        <p:nvPicPr>
          <p:cNvPr id="1269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0"/>
            <a:ext cx="41148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2689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03F7B5EE-6AE2-424C-BB2A-8608F9E4A81D}" type="slidenum">
              <a:rPr lang="en-US" sz="1400">
                <a:solidFill>
                  <a:schemeClr val="tx2"/>
                </a:solidFill>
                <a:latin typeface="Arial" charset="0"/>
              </a:rPr>
              <a:pPr/>
              <a:t>56</a:t>
            </a:fld>
            <a:endParaRPr lang="en-US" sz="1400" dirty="0">
              <a:solidFill>
                <a:schemeClr val="tx2"/>
              </a:solidFill>
              <a:latin typeface="Arial" charset="0"/>
            </a:endParaRPr>
          </a:p>
        </p:txBody>
      </p:sp>
      <p:sp>
        <p:nvSpPr>
          <p:cNvPr id="126979" name="Rectangle 2"/>
          <p:cNvSpPr>
            <a:spLocks noGrp="1" noChangeArrowheads="1"/>
          </p:cNvSpPr>
          <p:nvPr>
            <p:ph type="title"/>
          </p:nvPr>
        </p:nvSpPr>
        <p:spPr/>
        <p:txBody>
          <a:bodyPr>
            <a:normAutofit fontScale="90000"/>
          </a:bodyPr>
          <a:lstStyle/>
          <a:p>
            <a:pPr eaLnBrk="1" hangingPunct="1"/>
            <a:r>
              <a:rPr lang="en-GB" b="1" dirty="0" smtClean="0"/>
              <a:t>Importance of Employee Relations</a:t>
            </a:r>
          </a:p>
        </p:txBody>
      </p:sp>
      <p:sp>
        <p:nvSpPr>
          <p:cNvPr id="126980" name="Rectangle 3"/>
          <p:cNvSpPr>
            <a:spLocks noGrp="1" noChangeArrowheads="1"/>
          </p:cNvSpPr>
          <p:nvPr>
            <p:ph type="body" idx="1"/>
          </p:nvPr>
        </p:nvSpPr>
        <p:spPr/>
        <p:txBody>
          <a:bodyPr>
            <a:normAutofit fontScale="92500" lnSpcReduction="20000"/>
          </a:bodyPr>
          <a:lstStyle/>
          <a:p>
            <a:pPr marL="0" indent="0" eaLnBrk="1" hangingPunct="1">
              <a:buNone/>
            </a:pPr>
            <a:r>
              <a:rPr lang="en-GB" dirty="0" smtClean="0"/>
              <a:t>Good employee relations can mean:</a:t>
            </a:r>
          </a:p>
          <a:p>
            <a:pPr eaLnBrk="1" hangingPunct="1"/>
            <a:endParaRPr lang="en-GB" dirty="0" smtClean="0"/>
          </a:p>
          <a:p>
            <a:pPr eaLnBrk="1" hangingPunct="1"/>
            <a:r>
              <a:rPr lang="en-GB" dirty="0" smtClean="0"/>
              <a:t>Staff turnover will decrease which will reduce costs.</a:t>
            </a:r>
          </a:p>
          <a:p>
            <a:pPr eaLnBrk="1" hangingPunct="1"/>
            <a:endParaRPr lang="en-GB" dirty="0" smtClean="0"/>
          </a:p>
          <a:p>
            <a:pPr eaLnBrk="1" hangingPunct="1"/>
            <a:r>
              <a:rPr lang="en-GB" dirty="0" smtClean="0"/>
              <a:t>Absence will reduce which means productivity will be higher.</a:t>
            </a:r>
          </a:p>
          <a:p>
            <a:pPr marL="0" indent="0" eaLnBrk="1" hangingPunct="1">
              <a:buNone/>
            </a:pPr>
            <a:endParaRPr lang="en-GB" dirty="0" smtClean="0"/>
          </a:p>
          <a:p>
            <a:pPr eaLnBrk="1" hangingPunct="1"/>
            <a:r>
              <a:rPr lang="en-GB" dirty="0" smtClean="0"/>
              <a:t>Employees will be more motivated which will mean customers receive a better standard of service.</a:t>
            </a:r>
          </a:p>
          <a:p>
            <a:pPr marL="0" indent="0" eaLnBrk="1" hangingPunct="1">
              <a:buNone/>
            </a:pPr>
            <a:endParaRPr lang="en-GB" dirty="0" smtClean="0"/>
          </a:p>
          <a:p>
            <a:pPr eaLnBrk="1" hangingPunct="1"/>
            <a:r>
              <a:rPr lang="en-GB" dirty="0" smtClean="0"/>
              <a:t>Employees will be more willing to accept changes in the organisation.</a:t>
            </a:r>
          </a:p>
          <a:p>
            <a:pPr eaLnBrk="1" hangingPunct="1">
              <a:buFont typeface="Wingdings" charset="2"/>
              <a:buNone/>
            </a:pPr>
            <a:endParaRPr lang="en-GB" dirty="0" smtClean="0"/>
          </a:p>
        </p:txBody>
      </p:sp>
    </p:spTree>
    <p:extLst>
      <p:ext uri="{BB962C8B-B14F-4D97-AF65-F5344CB8AC3E}">
        <p14:creationId xmlns:p14="http://schemas.microsoft.com/office/powerpoint/2010/main" val="42037637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468E515A-C527-4D75-9EC1-BF4564BE8010}" type="slidenum">
              <a:rPr lang="en-US" sz="1400">
                <a:solidFill>
                  <a:schemeClr val="tx2"/>
                </a:solidFill>
                <a:latin typeface="Arial" charset="0"/>
              </a:rPr>
              <a:pPr/>
              <a:t>57</a:t>
            </a:fld>
            <a:endParaRPr lang="en-US" sz="1400" dirty="0">
              <a:solidFill>
                <a:schemeClr val="tx2"/>
              </a:solidFill>
              <a:latin typeface="Arial" charset="0"/>
            </a:endParaRPr>
          </a:p>
        </p:txBody>
      </p:sp>
      <p:sp>
        <p:nvSpPr>
          <p:cNvPr id="129027" name="Rectangle 2"/>
          <p:cNvSpPr>
            <a:spLocks noGrp="1" noChangeArrowheads="1"/>
          </p:cNvSpPr>
          <p:nvPr>
            <p:ph type="title"/>
          </p:nvPr>
        </p:nvSpPr>
        <p:spPr/>
        <p:txBody>
          <a:bodyPr/>
          <a:lstStyle/>
          <a:p>
            <a:pPr eaLnBrk="1" hangingPunct="1"/>
            <a:r>
              <a:rPr lang="en-US" b="1" dirty="0" smtClean="0"/>
              <a:t>Main Groups</a:t>
            </a:r>
          </a:p>
        </p:txBody>
      </p:sp>
      <p:sp>
        <p:nvSpPr>
          <p:cNvPr id="129028" name="Rectangle 3"/>
          <p:cNvSpPr>
            <a:spLocks noGrp="1" noChangeArrowheads="1"/>
          </p:cNvSpPr>
          <p:nvPr>
            <p:ph type="body" idx="1"/>
          </p:nvPr>
        </p:nvSpPr>
        <p:spPr/>
        <p:txBody>
          <a:bodyPr/>
          <a:lstStyle/>
          <a:p>
            <a:pPr eaLnBrk="1" hangingPunct="1"/>
            <a:r>
              <a:rPr lang="en-US" dirty="0" smtClean="0"/>
              <a:t>Trade Unions</a:t>
            </a:r>
          </a:p>
          <a:p>
            <a:pPr eaLnBrk="1" hangingPunct="1"/>
            <a:endParaRPr lang="en-US" dirty="0" smtClean="0"/>
          </a:p>
          <a:p>
            <a:pPr eaLnBrk="1" hangingPunct="1"/>
            <a:r>
              <a:rPr lang="en-US" dirty="0" smtClean="0"/>
              <a:t>Employers</a:t>
            </a:r>
          </a:p>
          <a:p>
            <a:pPr eaLnBrk="1" hangingPunct="1"/>
            <a:endParaRPr lang="en-US" dirty="0" smtClean="0"/>
          </a:p>
          <a:p>
            <a:pPr eaLnBrk="1" hangingPunct="1"/>
            <a:r>
              <a:rPr lang="en-US" dirty="0" smtClean="0"/>
              <a:t>Employers’ Associations</a:t>
            </a:r>
          </a:p>
          <a:p>
            <a:pPr eaLnBrk="1" hangingPunct="1"/>
            <a:endParaRPr lang="en-US" dirty="0" smtClean="0"/>
          </a:p>
          <a:p>
            <a:pPr eaLnBrk="1" hangingPunct="1"/>
            <a:r>
              <a:rPr lang="en-US" dirty="0" smtClean="0"/>
              <a:t>ACAS</a:t>
            </a:r>
          </a:p>
        </p:txBody>
      </p:sp>
      <p:pic>
        <p:nvPicPr>
          <p:cNvPr id="129029" name="Picture 3" descr="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429000"/>
            <a:ext cx="21447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5" descr="ESI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60350"/>
            <a:ext cx="376396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 Diagonal Corner Rectangle 1"/>
          <p:cNvSpPr/>
          <p:nvPr/>
        </p:nvSpPr>
        <p:spPr>
          <a:xfrm>
            <a:off x="1475656" y="4829340"/>
            <a:ext cx="6696744" cy="202694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smtClean="0"/>
              <a:t>Task: </a:t>
            </a:r>
          </a:p>
          <a:p>
            <a:r>
              <a:rPr lang="en-GB" sz="1400" dirty="0" smtClean="0"/>
              <a:t>Research some of the groups above.</a:t>
            </a:r>
          </a:p>
          <a:p>
            <a:pPr marL="285750" indent="-285750">
              <a:buFont typeface="Arial" pitchFamily="34" charset="0"/>
              <a:buChar char="•"/>
            </a:pPr>
            <a:r>
              <a:rPr lang="en-GB" sz="1400" dirty="0" smtClean="0"/>
              <a:t>Find examples of different types of Trade Unions and Employers Associations.</a:t>
            </a:r>
          </a:p>
          <a:p>
            <a:pPr marL="285750" indent="-285750">
              <a:buFont typeface="Arial" pitchFamily="34" charset="0"/>
              <a:buChar char="•"/>
            </a:pPr>
            <a:r>
              <a:rPr lang="en-GB" sz="1400" dirty="0" smtClean="0"/>
              <a:t>Find out who their main stakeholders (members are) and what they do to protect them.</a:t>
            </a:r>
          </a:p>
          <a:p>
            <a:pPr marL="285750" indent="-285750">
              <a:buFont typeface="Arial" pitchFamily="34" charset="0"/>
              <a:buChar char="•"/>
            </a:pPr>
            <a:r>
              <a:rPr lang="en-GB" sz="1400" dirty="0" smtClean="0"/>
              <a:t>Look for any examples of where they have been in the news recently. </a:t>
            </a:r>
            <a:endParaRPr lang="en-GB" sz="1400" dirty="0"/>
          </a:p>
        </p:txBody>
      </p:sp>
    </p:spTree>
    <p:extLst>
      <p:ext uri="{BB962C8B-B14F-4D97-AF65-F5344CB8AC3E}">
        <p14:creationId xmlns:p14="http://schemas.microsoft.com/office/powerpoint/2010/main" val="38574563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B6AF877F-BD25-4207-A7CD-E695BCA6C36D}" type="slidenum">
              <a:rPr lang="en-US" sz="1400">
                <a:solidFill>
                  <a:schemeClr val="tx2"/>
                </a:solidFill>
                <a:latin typeface="Arial" charset="0"/>
              </a:rPr>
              <a:pPr/>
              <a:t>58</a:t>
            </a:fld>
            <a:endParaRPr lang="en-US" sz="1400" dirty="0">
              <a:solidFill>
                <a:schemeClr val="tx2"/>
              </a:solidFill>
              <a:latin typeface="Arial" charset="0"/>
            </a:endParaRPr>
          </a:p>
        </p:txBody>
      </p:sp>
      <p:sp>
        <p:nvSpPr>
          <p:cNvPr id="130051" name="Rectangle 2"/>
          <p:cNvSpPr>
            <a:spLocks noGrp="1" noChangeArrowheads="1"/>
          </p:cNvSpPr>
          <p:nvPr>
            <p:ph type="title"/>
          </p:nvPr>
        </p:nvSpPr>
        <p:spPr/>
        <p:txBody>
          <a:bodyPr/>
          <a:lstStyle/>
          <a:p>
            <a:pPr eaLnBrk="1" hangingPunct="1"/>
            <a:r>
              <a:rPr lang="en-US" b="1" dirty="0" smtClean="0"/>
              <a:t>Trade Unions</a:t>
            </a:r>
          </a:p>
        </p:txBody>
      </p:sp>
      <p:sp>
        <p:nvSpPr>
          <p:cNvPr id="130052" name="Rectangle 3"/>
          <p:cNvSpPr>
            <a:spLocks noGrp="1" noChangeArrowheads="1"/>
          </p:cNvSpPr>
          <p:nvPr>
            <p:ph type="body" idx="1"/>
          </p:nvPr>
        </p:nvSpPr>
        <p:spPr>
          <a:xfrm>
            <a:off x="1066800" y="1676400"/>
            <a:ext cx="7772400" cy="4776788"/>
          </a:xfrm>
        </p:spPr>
        <p:txBody>
          <a:bodyPr/>
          <a:lstStyle/>
          <a:p>
            <a:pPr eaLnBrk="1" hangingPunct="1">
              <a:lnSpc>
                <a:spcPct val="90000"/>
              </a:lnSpc>
            </a:pPr>
            <a:r>
              <a:rPr lang="en-US" dirty="0" smtClean="0"/>
              <a:t>An organisation that represents employees:</a:t>
            </a:r>
          </a:p>
          <a:p>
            <a:pPr lvl="1" eaLnBrk="1" hangingPunct="1">
              <a:lnSpc>
                <a:spcPct val="90000"/>
              </a:lnSpc>
            </a:pPr>
            <a:endParaRPr lang="en-US" dirty="0" smtClean="0">
              <a:solidFill>
                <a:schemeClr val="tx1"/>
              </a:solidFill>
            </a:endParaRPr>
          </a:p>
          <a:p>
            <a:pPr lvl="1" eaLnBrk="1" hangingPunct="1">
              <a:lnSpc>
                <a:spcPct val="90000"/>
              </a:lnSpc>
            </a:pPr>
            <a:r>
              <a:rPr lang="en-US" dirty="0" smtClean="0">
                <a:solidFill>
                  <a:schemeClr val="tx1"/>
                </a:solidFill>
              </a:rPr>
              <a:t>Rates of </a:t>
            </a:r>
            <a:r>
              <a:rPr lang="en-US" b="1" dirty="0" smtClean="0">
                <a:solidFill>
                  <a:schemeClr val="tx1"/>
                </a:solidFill>
              </a:rPr>
              <a:t>pay </a:t>
            </a:r>
            <a:r>
              <a:rPr lang="en-US" dirty="0" smtClean="0">
                <a:solidFill>
                  <a:schemeClr val="tx1"/>
                </a:solidFill>
              </a:rPr>
              <a:t>and</a:t>
            </a:r>
            <a:r>
              <a:rPr lang="en-US" b="1" dirty="0" smtClean="0">
                <a:solidFill>
                  <a:schemeClr val="tx1"/>
                </a:solidFill>
              </a:rPr>
              <a:t> bonuses</a:t>
            </a:r>
          </a:p>
          <a:p>
            <a:pPr lvl="1" eaLnBrk="1" hangingPunct="1">
              <a:lnSpc>
                <a:spcPct val="90000"/>
              </a:lnSpc>
            </a:pPr>
            <a:r>
              <a:rPr lang="en-US" b="1" dirty="0" smtClean="0">
                <a:solidFill>
                  <a:schemeClr val="tx1"/>
                </a:solidFill>
              </a:rPr>
              <a:t>Work facilities</a:t>
            </a:r>
            <a:r>
              <a:rPr lang="en-US" dirty="0" smtClean="0">
                <a:solidFill>
                  <a:schemeClr val="tx1"/>
                </a:solidFill>
              </a:rPr>
              <a:t> and </a:t>
            </a:r>
            <a:r>
              <a:rPr lang="en-US" b="1" dirty="0" smtClean="0">
                <a:solidFill>
                  <a:schemeClr val="tx1"/>
                </a:solidFill>
              </a:rPr>
              <a:t>conditions</a:t>
            </a:r>
          </a:p>
          <a:p>
            <a:pPr lvl="1" eaLnBrk="1" hangingPunct="1">
              <a:lnSpc>
                <a:spcPct val="90000"/>
              </a:lnSpc>
            </a:pPr>
            <a:r>
              <a:rPr lang="en-US" b="1" dirty="0" smtClean="0">
                <a:solidFill>
                  <a:schemeClr val="tx1"/>
                </a:solidFill>
              </a:rPr>
              <a:t>Breaks</a:t>
            </a:r>
          </a:p>
          <a:p>
            <a:pPr lvl="1" eaLnBrk="1" hangingPunct="1">
              <a:lnSpc>
                <a:spcPct val="90000"/>
              </a:lnSpc>
            </a:pPr>
            <a:r>
              <a:rPr lang="en-US" b="1" dirty="0" smtClean="0">
                <a:solidFill>
                  <a:schemeClr val="tx1"/>
                </a:solidFill>
              </a:rPr>
              <a:t>Job security</a:t>
            </a:r>
          </a:p>
          <a:p>
            <a:pPr lvl="1" eaLnBrk="1" hangingPunct="1">
              <a:lnSpc>
                <a:spcPct val="90000"/>
              </a:lnSpc>
            </a:pPr>
            <a:r>
              <a:rPr lang="en-US" b="1" dirty="0" smtClean="0">
                <a:solidFill>
                  <a:schemeClr val="tx1"/>
                </a:solidFill>
              </a:rPr>
              <a:t>Redundancy</a:t>
            </a:r>
            <a:r>
              <a:rPr lang="en-US" dirty="0" smtClean="0">
                <a:solidFill>
                  <a:schemeClr val="tx1"/>
                </a:solidFill>
              </a:rPr>
              <a:t>/</a:t>
            </a:r>
            <a:r>
              <a:rPr lang="en-US" b="1" dirty="0" smtClean="0">
                <a:solidFill>
                  <a:schemeClr val="tx1"/>
                </a:solidFill>
              </a:rPr>
              <a:t>Dismissal</a:t>
            </a:r>
          </a:p>
          <a:p>
            <a:pPr lvl="1" eaLnBrk="1" hangingPunct="1">
              <a:lnSpc>
                <a:spcPct val="90000"/>
              </a:lnSpc>
            </a:pPr>
            <a:r>
              <a:rPr lang="en-US" b="1" dirty="0" smtClean="0">
                <a:solidFill>
                  <a:schemeClr val="tx1"/>
                </a:solidFill>
              </a:rPr>
              <a:t>Grievance</a:t>
            </a:r>
          </a:p>
          <a:p>
            <a:pPr lvl="1" eaLnBrk="1" hangingPunct="1">
              <a:lnSpc>
                <a:spcPct val="90000"/>
              </a:lnSpc>
            </a:pPr>
            <a:r>
              <a:rPr lang="en-US" dirty="0" smtClean="0">
                <a:solidFill>
                  <a:schemeClr val="tx1"/>
                </a:solidFill>
              </a:rPr>
              <a:t>Negotiating </a:t>
            </a:r>
            <a:r>
              <a:rPr lang="en-US" b="1" dirty="0" smtClean="0">
                <a:solidFill>
                  <a:schemeClr val="tx1"/>
                </a:solidFill>
              </a:rPr>
              <a:t>job descriptions</a:t>
            </a:r>
            <a:r>
              <a:rPr lang="en-US" dirty="0" smtClean="0">
                <a:solidFill>
                  <a:schemeClr val="tx1"/>
                </a:solidFill>
              </a:rPr>
              <a:t> and </a:t>
            </a:r>
            <a:r>
              <a:rPr lang="en-US" b="1" dirty="0" smtClean="0">
                <a:solidFill>
                  <a:schemeClr val="tx1"/>
                </a:solidFill>
              </a:rPr>
              <a:t>person specifications</a:t>
            </a:r>
          </a:p>
          <a:p>
            <a:pPr eaLnBrk="1" hangingPunct="1">
              <a:lnSpc>
                <a:spcPct val="90000"/>
              </a:lnSpc>
            </a:pPr>
            <a:endParaRPr lang="en-US" b="1" dirty="0" smtClean="0">
              <a:solidFill>
                <a:srgbClr val="FFFF00"/>
              </a:solidFill>
            </a:endParaRPr>
          </a:p>
        </p:txBody>
      </p:sp>
      <p:pic>
        <p:nvPicPr>
          <p:cNvPr id="1300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876925"/>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8" descr="employee-silhou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188913"/>
            <a:ext cx="2052637"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AutoShape 9"/>
          <p:cNvSpPr>
            <a:spLocks noChangeArrowheads="1"/>
          </p:cNvSpPr>
          <p:nvPr/>
        </p:nvSpPr>
        <p:spPr bwMode="auto">
          <a:xfrm>
            <a:off x="5796136" y="2358734"/>
            <a:ext cx="3024187" cy="2232025"/>
          </a:xfrm>
          <a:prstGeom prst="irregularSeal2">
            <a:avLst/>
          </a:prstGeom>
          <a:solidFill>
            <a:schemeClr val="accent1"/>
          </a:solidFill>
          <a:ln w="9525">
            <a:solidFill>
              <a:schemeClr val="tx1"/>
            </a:solidFill>
            <a:miter lim="800000"/>
            <a:headEnd/>
            <a:tailEnd/>
          </a:ln>
        </p:spPr>
        <p:txBody>
          <a:bodyPr wrap="none" anchor="ctr"/>
          <a:lstStyle/>
          <a:p>
            <a:pPr algn="ctr"/>
            <a:r>
              <a:rPr lang="en-GB" b="1" dirty="0">
                <a:solidFill>
                  <a:schemeClr val="bg1"/>
                </a:solidFill>
              </a:rPr>
              <a:t>Collective</a:t>
            </a:r>
            <a:r>
              <a:rPr lang="en-GB" dirty="0">
                <a:solidFill>
                  <a:schemeClr val="bg1"/>
                </a:solidFill>
              </a:rPr>
              <a:t> </a:t>
            </a:r>
          </a:p>
          <a:p>
            <a:pPr algn="ctr"/>
            <a:r>
              <a:rPr lang="en-GB" b="1" dirty="0">
                <a:solidFill>
                  <a:schemeClr val="bg1"/>
                </a:solidFill>
              </a:rPr>
              <a:t>Bargaining</a:t>
            </a:r>
          </a:p>
        </p:txBody>
      </p:sp>
    </p:spTree>
    <p:extLst>
      <p:ext uri="{BB962C8B-B14F-4D97-AF65-F5344CB8AC3E}">
        <p14:creationId xmlns:p14="http://schemas.microsoft.com/office/powerpoint/2010/main" val="42787487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0EE80825-27B0-45BA-8091-413AB71639EF}" type="slidenum">
              <a:rPr lang="en-US" sz="1400">
                <a:solidFill>
                  <a:schemeClr val="tx2"/>
                </a:solidFill>
                <a:latin typeface="Arial" charset="0"/>
              </a:rPr>
              <a:pPr/>
              <a:t>59</a:t>
            </a:fld>
            <a:endParaRPr lang="en-US" sz="1400" dirty="0">
              <a:solidFill>
                <a:schemeClr val="tx2"/>
              </a:solidFill>
              <a:latin typeface="Arial" charset="0"/>
            </a:endParaRPr>
          </a:p>
        </p:txBody>
      </p:sp>
      <p:sp>
        <p:nvSpPr>
          <p:cNvPr id="131075" name="Rectangle 2"/>
          <p:cNvSpPr>
            <a:spLocks noGrp="1" noChangeArrowheads="1"/>
          </p:cNvSpPr>
          <p:nvPr>
            <p:ph type="title"/>
          </p:nvPr>
        </p:nvSpPr>
        <p:spPr/>
        <p:txBody>
          <a:bodyPr/>
          <a:lstStyle/>
          <a:p>
            <a:pPr eaLnBrk="1" hangingPunct="1"/>
            <a:r>
              <a:rPr lang="en-US" b="1" dirty="0" smtClean="0"/>
              <a:t>Employers</a:t>
            </a:r>
          </a:p>
        </p:txBody>
      </p:sp>
      <p:sp>
        <p:nvSpPr>
          <p:cNvPr id="131076" name="Rectangle 3"/>
          <p:cNvSpPr>
            <a:spLocks noGrp="1" noChangeArrowheads="1"/>
          </p:cNvSpPr>
          <p:nvPr>
            <p:ph type="body" idx="1"/>
          </p:nvPr>
        </p:nvSpPr>
        <p:spPr/>
        <p:txBody>
          <a:bodyPr/>
          <a:lstStyle/>
          <a:p>
            <a:pPr eaLnBrk="1" hangingPunct="1"/>
            <a:r>
              <a:rPr lang="en-US" dirty="0" smtClean="0"/>
              <a:t>A duty of care to undertake a </a:t>
            </a:r>
            <a:r>
              <a:rPr lang="en-US" b="1" dirty="0" smtClean="0">
                <a:solidFill>
                  <a:srgbClr val="FF0000"/>
                </a:solidFill>
              </a:rPr>
              <a:t>process of negotiation</a:t>
            </a:r>
            <a:r>
              <a:rPr lang="en-US" dirty="0" smtClean="0"/>
              <a:t> and </a:t>
            </a:r>
            <a:r>
              <a:rPr lang="en-US" b="1" dirty="0" smtClean="0">
                <a:solidFill>
                  <a:srgbClr val="FF0000"/>
                </a:solidFill>
              </a:rPr>
              <a:t>consultation</a:t>
            </a:r>
            <a:r>
              <a:rPr lang="en-US" dirty="0" smtClean="0"/>
              <a:t> with their employees and keep them </a:t>
            </a:r>
            <a:r>
              <a:rPr lang="en-US" b="1" dirty="0" smtClean="0">
                <a:solidFill>
                  <a:srgbClr val="FF0000"/>
                </a:solidFill>
              </a:rPr>
              <a:t>informed of changes</a:t>
            </a:r>
          </a:p>
        </p:txBody>
      </p:sp>
      <p:pic>
        <p:nvPicPr>
          <p:cNvPr id="131077" name="Picture 9" descr="webby_Employers2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149725"/>
            <a:ext cx="28670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015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eaLnBrk="1" hangingPunct="1"/>
            <a:r>
              <a:rPr lang="en-US" altLang="en-US" dirty="0" smtClean="0"/>
              <a:t>Changing Patterns of Employment (2)</a:t>
            </a:r>
          </a:p>
        </p:txBody>
      </p:sp>
      <p:sp>
        <p:nvSpPr>
          <p:cNvPr id="16388" name="Rectangle 3"/>
          <p:cNvSpPr>
            <a:spLocks noGrp="1" noChangeArrowheads="1"/>
          </p:cNvSpPr>
          <p:nvPr>
            <p:ph idx="1"/>
          </p:nvPr>
        </p:nvSpPr>
        <p:spPr/>
        <p:txBody>
          <a:bodyPr/>
          <a:lstStyle/>
          <a:p>
            <a:pPr eaLnBrk="1" hangingPunct="1">
              <a:lnSpc>
                <a:spcPct val="90000"/>
              </a:lnSpc>
            </a:pPr>
            <a:endParaRPr lang="en-US" altLang="en-US" sz="2200" dirty="0" smtClean="0"/>
          </a:p>
          <a:p>
            <a:pPr eaLnBrk="1" hangingPunct="1">
              <a:lnSpc>
                <a:spcPct val="90000"/>
              </a:lnSpc>
            </a:pPr>
            <a:r>
              <a:rPr lang="en-US" altLang="en-US" sz="2200" b="1" dirty="0" smtClean="0"/>
              <a:t>Part-time work</a:t>
            </a:r>
            <a:r>
              <a:rPr lang="en-US" altLang="en-US" sz="2200" dirty="0" smtClean="0"/>
              <a:t> - in most cases voluntary decision</a:t>
            </a:r>
          </a:p>
          <a:p>
            <a:pPr eaLnBrk="1" hangingPunct="1">
              <a:lnSpc>
                <a:spcPct val="90000"/>
              </a:lnSpc>
            </a:pPr>
            <a:endParaRPr lang="en-US" altLang="en-US" sz="2200" dirty="0" smtClean="0"/>
          </a:p>
          <a:p>
            <a:pPr eaLnBrk="1" hangingPunct="1">
              <a:lnSpc>
                <a:spcPct val="90000"/>
              </a:lnSpc>
            </a:pPr>
            <a:r>
              <a:rPr lang="en-US" altLang="en-US" sz="2200" b="1" dirty="0" smtClean="0"/>
              <a:t>Variable hours</a:t>
            </a:r>
            <a:r>
              <a:rPr lang="en-US" altLang="en-US" sz="2200" dirty="0" smtClean="0"/>
              <a:t> - overtime or flexi-time systems</a:t>
            </a:r>
          </a:p>
          <a:p>
            <a:pPr eaLnBrk="1" hangingPunct="1">
              <a:lnSpc>
                <a:spcPct val="90000"/>
              </a:lnSpc>
            </a:pPr>
            <a:endParaRPr lang="en-US" altLang="en-US" sz="2200" dirty="0" smtClean="0"/>
          </a:p>
          <a:p>
            <a:pPr eaLnBrk="1" hangingPunct="1">
              <a:lnSpc>
                <a:spcPct val="90000"/>
              </a:lnSpc>
            </a:pPr>
            <a:r>
              <a:rPr lang="en-US" altLang="en-US" sz="2200" b="1" dirty="0" smtClean="0"/>
              <a:t>Temporary work</a:t>
            </a:r>
            <a:r>
              <a:rPr lang="en-US" altLang="en-US" sz="2200" dirty="0" smtClean="0"/>
              <a:t> - fixed-term, seasonal, casual or agency work</a:t>
            </a:r>
            <a:endParaRPr lang="en-US" altLang="en-US" sz="2200" b="1" dirty="0" smtClean="0"/>
          </a:p>
          <a:p>
            <a:pPr lvl="1" eaLnBrk="1" hangingPunct="1">
              <a:lnSpc>
                <a:spcPct val="90000"/>
              </a:lnSpc>
            </a:pPr>
            <a:r>
              <a:rPr lang="en-US" altLang="en-US" sz="2000" b="1" dirty="0" smtClean="0"/>
              <a:t>Downsized</a:t>
            </a:r>
            <a:r>
              <a:rPr lang="en-US" altLang="en-US" sz="2000" dirty="0" smtClean="0"/>
              <a:t> - now bringing workers back on a fixed-term or project basis for experience</a:t>
            </a:r>
          </a:p>
          <a:p>
            <a:pPr eaLnBrk="1" hangingPunct="1">
              <a:lnSpc>
                <a:spcPct val="90000"/>
              </a:lnSpc>
            </a:pPr>
            <a:endParaRPr lang="en-US" altLang="en-US" sz="2200" dirty="0" smtClean="0"/>
          </a:p>
          <a:p>
            <a:pPr eaLnBrk="1" hangingPunct="1">
              <a:lnSpc>
                <a:spcPct val="90000"/>
              </a:lnSpc>
            </a:pPr>
            <a:r>
              <a:rPr lang="en-US" altLang="en-US" sz="2200" b="1" dirty="0" smtClean="0"/>
              <a:t>Self-employment</a:t>
            </a:r>
            <a:r>
              <a:rPr lang="en-US" altLang="en-US" sz="2200" dirty="0" smtClean="0"/>
              <a:t> - now represent about 13% of workforce, route for those in unemployment and low pay and source of jobs for others</a:t>
            </a:r>
          </a:p>
          <a:p>
            <a:pPr eaLnBrk="1" hangingPunct="1">
              <a:lnSpc>
                <a:spcPct val="90000"/>
              </a:lnSpc>
            </a:pPr>
            <a:endParaRPr lang="en-US" altLang="en-US" sz="2200" dirty="0" smtClean="0"/>
          </a:p>
        </p:txBody>
      </p:sp>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94C3DC2B-4DFA-4AA7-8F4E-72159B1FC0C4}" type="slidenum">
              <a:rPr lang="en-US" altLang="en-US" sz="1400" smtClean="0">
                <a:solidFill>
                  <a:srgbClr val="B13F9A"/>
                </a:solidFill>
                <a:latin typeface="Arial" charset="0"/>
              </a:rPr>
              <a:pPr/>
              <a:t>6</a:t>
            </a:fld>
            <a:endParaRPr lang="en-US" altLang="en-US" sz="1400" dirty="0" smtClean="0">
              <a:solidFill>
                <a:srgbClr val="B13F9A"/>
              </a:solidFill>
              <a:latin typeface="Arial" charset="0"/>
            </a:endParaRPr>
          </a:p>
        </p:txBody>
      </p:sp>
    </p:spTree>
    <p:extLst>
      <p:ext uri="{BB962C8B-B14F-4D97-AF65-F5344CB8AC3E}">
        <p14:creationId xmlns:p14="http://schemas.microsoft.com/office/powerpoint/2010/main" val="29949438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0AEBB667-771E-4502-85CE-B847645096F6}" type="slidenum">
              <a:rPr lang="en-US" sz="1400">
                <a:solidFill>
                  <a:schemeClr val="tx2"/>
                </a:solidFill>
                <a:latin typeface="Arial" charset="0"/>
              </a:rPr>
              <a:pPr/>
              <a:t>60</a:t>
            </a:fld>
            <a:endParaRPr lang="en-US" sz="1400" dirty="0">
              <a:solidFill>
                <a:schemeClr val="tx2"/>
              </a:solidFill>
              <a:latin typeface="Arial" charset="0"/>
            </a:endParaRPr>
          </a:p>
        </p:txBody>
      </p:sp>
      <p:sp>
        <p:nvSpPr>
          <p:cNvPr id="132099" name="Rectangle 2"/>
          <p:cNvSpPr>
            <a:spLocks noGrp="1" noChangeArrowheads="1"/>
          </p:cNvSpPr>
          <p:nvPr>
            <p:ph type="title"/>
          </p:nvPr>
        </p:nvSpPr>
        <p:spPr/>
        <p:txBody>
          <a:bodyPr/>
          <a:lstStyle/>
          <a:p>
            <a:pPr eaLnBrk="1" hangingPunct="1"/>
            <a:r>
              <a:rPr lang="en-US" b="1" dirty="0" smtClean="0"/>
              <a:t>Employers’ Associations</a:t>
            </a:r>
          </a:p>
        </p:txBody>
      </p:sp>
      <p:sp>
        <p:nvSpPr>
          <p:cNvPr id="132100" name="Rectangle 3"/>
          <p:cNvSpPr>
            <a:spLocks noGrp="1" noChangeArrowheads="1"/>
          </p:cNvSpPr>
          <p:nvPr>
            <p:ph type="body" idx="1"/>
          </p:nvPr>
        </p:nvSpPr>
        <p:spPr/>
        <p:txBody>
          <a:bodyPr/>
          <a:lstStyle/>
          <a:p>
            <a:pPr eaLnBrk="1" hangingPunct="1">
              <a:lnSpc>
                <a:spcPct val="90000"/>
              </a:lnSpc>
            </a:pPr>
            <a:r>
              <a:rPr lang="en-US" sz="2400" dirty="0" smtClean="0"/>
              <a:t>Organisations which </a:t>
            </a:r>
            <a:r>
              <a:rPr lang="en-US" sz="2400" b="1" dirty="0" smtClean="0">
                <a:solidFill>
                  <a:srgbClr val="FF0000"/>
                </a:solidFill>
              </a:rPr>
              <a:t>represent employers</a:t>
            </a:r>
            <a:endParaRPr lang="en-US" sz="2400" b="1" dirty="0" smtClean="0"/>
          </a:p>
          <a:p>
            <a:pPr eaLnBrk="1" hangingPunct="1">
              <a:lnSpc>
                <a:spcPct val="90000"/>
              </a:lnSpc>
            </a:pPr>
            <a:endParaRPr lang="en-US" sz="2400" dirty="0" smtClean="0"/>
          </a:p>
          <a:p>
            <a:pPr eaLnBrk="1" hangingPunct="1">
              <a:lnSpc>
                <a:spcPct val="90000"/>
              </a:lnSpc>
            </a:pPr>
            <a:r>
              <a:rPr lang="en-US" sz="2400" dirty="0" smtClean="0"/>
              <a:t>Often useful for a </a:t>
            </a:r>
            <a:r>
              <a:rPr lang="en-US" sz="2400" b="1" dirty="0" smtClean="0">
                <a:solidFill>
                  <a:srgbClr val="FF0000"/>
                </a:solidFill>
              </a:rPr>
              <a:t>small firm negotiating</a:t>
            </a:r>
            <a:r>
              <a:rPr lang="en-US" sz="2400" dirty="0" smtClean="0"/>
              <a:t> with a large union</a:t>
            </a:r>
          </a:p>
          <a:p>
            <a:pPr eaLnBrk="1" hangingPunct="1">
              <a:lnSpc>
                <a:spcPct val="90000"/>
              </a:lnSpc>
            </a:pPr>
            <a:endParaRPr lang="en-US" sz="2400" dirty="0" smtClean="0"/>
          </a:p>
          <a:p>
            <a:pPr eaLnBrk="1" hangingPunct="1">
              <a:lnSpc>
                <a:spcPct val="90000"/>
              </a:lnSpc>
            </a:pPr>
            <a:r>
              <a:rPr lang="en-US" sz="2400" b="1" dirty="0" smtClean="0">
                <a:solidFill>
                  <a:srgbClr val="FF0000"/>
                </a:solidFill>
              </a:rPr>
              <a:t>COSLA</a:t>
            </a:r>
            <a:r>
              <a:rPr lang="en-US" sz="2400" dirty="0" smtClean="0"/>
              <a:t> (Convention of Scottish Local Authorities)</a:t>
            </a:r>
          </a:p>
          <a:p>
            <a:pPr eaLnBrk="1" hangingPunct="1">
              <a:lnSpc>
                <a:spcPct val="90000"/>
              </a:lnSpc>
            </a:pPr>
            <a:r>
              <a:rPr lang="en-US" sz="2400" b="1" dirty="0" smtClean="0">
                <a:solidFill>
                  <a:srgbClr val="FF0000"/>
                </a:solidFill>
              </a:rPr>
              <a:t>CBI</a:t>
            </a:r>
            <a:r>
              <a:rPr lang="en-US" sz="2400" dirty="0" smtClean="0"/>
              <a:t> (Confederation of British Industry)</a:t>
            </a:r>
          </a:p>
          <a:p>
            <a:pPr eaLnBrk="1" hangingPunct="1">
              <a:lnSpc>
                <a:spcPct val="90000"/>
              </a:lnSpc>
            </a:pPr>
            <a:r>
              <a:rPr lang="en-US" sz="2400" b="1" dirty="0" smtClean="0">
                <a:solidFill>
                  <a:srgbClr val="FF0000"/>
                </a:solidFill>
              </a:rPr>
              <a:t>Meat Marketing Board</a:t>
            </a:r>
            <a:endParaRPr lang="en-US" sz="2400" b="1" dirty="0" smtClean="0"/>
          </a:p>
          <a:p>
            <a:pPr eaLnBrk="1" hangingPunct="1">
              <a:lnSpc>
                <a:spcPct val="90000"/>
              </a:lnSpc>
            </a:pPr>
            <a:endParaRPr lang="en-US" sz="2800" b="1" dirty="0" smtClean="0"/>
          </a:p>
        </p:txBody>
      </p:sp>
    </p:spTree>
    <p:extLst>
      <p:ext uri="{BB962C8B-B14F-4D97-AF65-F5344CB8AC3E}">
        <p14:creationId xmlns:p14="http://schemas.microsoft.com/office/powerpoint/2010/main" val="1924329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FF8D5CB5-9FBE-441F-88EC-730169F2B916}" type="slidenum">
              <a:rPr lang="en-US" sz="1400">
                <a:solidFill>
                  <a:schemeClr val="tx2"/>
                </a:solidFill>
                <a:latin typeface="Arial" charset="0"/>
              </a:rPr>
              <a:pPr/>
              <a:t>61</a:t>
            </a:fld>
            <a:endParaRPr lang="en-US" sz="1400" dirty="0">
              <a:solidFill>
                <a:schemeClr val="tx2"/>
              </a:solidFill>
              <a:latin typeface="Arial" charset="0"/>
            </a:endParaRPr>
          </a:p>
        </p:txBody>
      </p:sp>
      <p:sp>
        <p:nvSpPr>
          <p:cNvPr id="133123" name="Rectangle 2"/>
          <p:cNvSpPr>
            <a:spLocks noGrp="1" noChangeArrowheads="1"/>
          </p:cNvSpPr>
          <p:nvPr>
            <p:ph type="title"/>
          </p:nvPr>
        </p:nvSpPr>
        <p:spPr/>
        <p:txBody>
          <a:bodyPr/>
          <a:lstStyle/>
          <a:p>
            <a:pPr eaLnBrk="1" hangingPunct="1"/>
            <a:r>
              <a:rPr lang="en-US" b="1" dirty="0" smtClean="0"/>
              <a:t>Professional Associations</a:t>
            </a:r>
          </a:p>
        </p:txBody>
      </p:sp>
      <p:sp>
        <p:nvSpPr>
          <p:cNvPr id="133124" name="Rectangle 3"/>
          <p:cNvSpPr>
            <a:spLocks noGrp="1" noChangeArrowheads="1"/>
          </p:cNvSpPr>
          <p:nvPr>
            <p:ph type="body" idx="1"/>
          </p:nvPr>
        </p:nvSpPr>
        <p:spPr>
          <a:xfrm>
            <a:off x="1066800" y="1676400"/>
            <a:ext cx="7772400" cy="4724400"/>
          </a:xfrm>
        </p:spPr>
        <p:txBody>
          <a:bodyPr/>
          <a:lstStyle/>
          <a:p>
            <a:pPr eaLnBrk="1" hangingPunct="1">
              <a:lnSpc>
                <a:spcPct val="90000"/>
              </a:lnSpc>
              <a:buFont typeface="Wingdings" charset="2"/>
              <a:buNone/>
            </a:pPr>
            <a:r>
              <a:rPr lang="en-US" sz="2800" dirty="0" smtClean="0"/>
              <a:t>Similar to Trade Unions - </a:t>
            </a:r>
          </a:p>
          <a:p>
            <a:pPr lvl="1" eaLnBrk="1" hangingPunct="1">
              <a:lnSpc>
                <a:spcPct val="90000"/>
              </a:lnSpc>
            </a:pPr>
            <a:r>
              <a:rPr lang="en-US" sz="2400" dirty="0" smtClean="0">
                <a:solidFill>
                  <a:schemeClr val="tx1"/>
                </a:solidFill>
              </a:rPr>
              <a:t>include </a:t>
            </a:r>
            <a:r>
              <a:rPr lang="en-US" sz="2400" b="1" dirty="0" smtClean="0">
                <a:solidFill>
                  <a:schemeClr val="tx1"/>
                </a:solidFill>
              </a:rPr>
              <a:t>setting and maintaining standards/monitoring of qualifications</a:t>
            </a:r>
          </a:p>
          <a:p>
            <a:pPr lvl="1" eaLnBrk="1" hangingPunct="1">
              <a:lnSpc>
                <a:spcPct val="90000"/>
              </a:lnSpc>
            </a:pPr>
            <a:endParaRPr lang="en-US" sz="2400" dirty="0" smtClean="0"/>
          </a:p>
          <a:p>
            <a:pPr lvl="1" eaLnBrk="1" hangingPunct="1">
              <a:lnSpc>
                <a:spcPct val="90000"/>
              </a:lnSpc>
            </a:pPr>
            <a:r>
              <a:rPr lang="en-US" sz="2400" dirty="0" smtClean="0">
                <a:solidFill>
                  <a:schemeClr val="tx1"/>
                </a:solidFill>
              </a:rPr>
              <a:t>BMA (British Medical Association)</a:t>
            </a:r>
          </a:p>
          <a:p>
            <a:pPr lvl="1" eaLnBrk="1" hangingPunct="1">
              <a:lnSpc>
                <a:spcPct val="90000"/>
              </a:lnSpc>
              <a:buFont typeface="Wingdings" charset="2"/>
              <a:buNone/>
            </a:pPr>
            <a:endParaRPr lang="en-US" sz="2400" dirty="0" smtClean="0">
              <a:solidFill>
                <a:schemeClr val="tx1"/>
              </a:solidFill>
            </a:endParaRPr>
          </a:p>
          <a:p>
            <a:pPr lvl="1" eaLnBrk="1" hangingPunct="1">
              <a:lnSpc>
                <a:spcPct val="90000"/>
              </a:lnSpc>
            </a:pPr>
            <a:r>
              <a:rPr lang="en-US" sz="2400" dirty="0" smtClean="0">
                <a:solidFill>
                  <a:schemeClr val="tx1"/>
                </a:solidFill>
              </a:rPr>
              <a:t>Police Federation</a:t>
            </a:r>
          </a:p>
          <a:p>
            <a:pPr lvl="1" eaLnBrk="1" hangingPunct="1">
              <a:lnSpc>
                <a:spcPct val="90000"/>
              </a:lnSpc>
            </a:pPr>
            <a:endParaRPr lang="en-US" sz="2400" dirty="0" smtClean="0">
              <a:solidFill>
                <a:schemeClr val="tx1"/>
              </a:solidFill>
            </a:endParaRPr>
          </a:p>
          <a:p>
            <a:pPr lvl="1" eaLnBrk="1" hangingPunct="1">
              <a:lnSpc>
                <a:spcPct val="90000"/>
              </a:lnSpc>
            </a:pPr>
            <a:r>
              <a:rPr lang="en-US" sz="2400" dirty="0" smtClean="0">
                <a:solidFill>
                  <a:schemeClr val="tx1"/>
                </a:solidFill>
              </a:rPr>
              <a:t>Professional Footballers Association</a:t>
            </a:r>
          </a:p>
          <a:p>
            <a:pPr lvl="1" eaLnBrk="1" hangingPunct="1">
              <a:lnSpc>
                <a:spcPct val="90000"/>
              </a:lnSpc>
            </a:pPr>
            <a:endParaRPr lang="en-US" sz="2400" dirty="0" smtClean="0">
              <a:solidFill>
                <a:schemeClr val="tx1"/>
              </a:solidFill>
            </a:endParaRPr>
          </a:p>
          <a:p>
            <a:pPr lvl="1" eaLnBrk="1" hangingPunct="1">
              <a:lnSpc>
                <a:spcPct val="90000"/>
              </a:lnSpc>
            </a:pPr>
            <a:r>
              <a:rPr lang="en-US" sz="2400" dirty="0" smtClean="0">
                <a:solidFill>
                  <a:schemeClr val="tx1"/>
                </a:solidFill>
              </a:rPr>
              <a:t>GTCS (General Teaching Council Scotland)</a:t>
            </a:r>
          </a:p>
        </p:txBody>
      </p:sp>
    </p:spTree>
    <p:extLst>
      <p:ext uri="{BB962C8B-B14F-4D97-AF65-F5344CB8AC3E}">
        <p14:creationId xmlns:p14="http://schemas.microsoft.com/office/powerpoint/2010/main" val="16413672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41BE56A7-C85B-4F50-8427-1E600D71D720}" type="slidenum">
              <a:rPr lang="en-US" sz="1400">
                <a:solidFill>
                  <a:schemeClr val="tx2"/>
                </a:solidFill>
                <a:latin typeface="Arial" charset="0"/>
              </a:rPr>
              <a:pPr/>
              <a:t>62</a:t>
            </a:fld>
            <a:endParaRPr lang="en-US" sz="1400" dirty="0">
              <a:solidFill>
                <a:schemeClr val="tx2"/>
              </a:solidFill>
              <a:latin typeface="Arial" charset="0"/>
            </a:endParaRPr>
          </a:p>
        </p:txBody>
      </p:sp>
      <p:sp>
        <p:nvSpPr>
          <p:cNvPr id="134147" name="Rectangle 2"/>
          <p:cNvSpPr>
            <a:spLocks noGrp="1" noChangeArrowheads="1"/>
          </p:cNvSpPr>
          <p:nvPr>
            <p:ph type="title"/>
          </p:nvPr>
        </p:nvSpPr>
        <p:spPr/>
        <p:txBody>
          <a:bodyPr>
            <a:normAutofit fontScale="90000"/>
          </a:bodyPr>
          <a:lstStyle/>
          <a:p>
            <a:pPr eaLnBrk="1" hangingPunct="1"/>
            <a:r>
              <a:rPr lang="en-US" b="1" dirty="0" smtClean="0"/>
              <a:t>Advisory, Conciliation and Arbitration Service</a:t>
            </a:r>
          </a:p>
        </p:txBody>
      </p:sp>
      <p:sp>
        <p:nvSpPr>
          <p:cNvPr id="134148" name="Rectangle 3"/>
          <p:cNvSpPr>
            <a:spLocks noGrp="1" noChangeArrowheads="1"/>
          </p:cNvSpPr>
          <p:nvPr>
            <p:ph type="body" idx="1"/>
          </p:nvPr>
        </p:nvSpPr>
        <p:spPr/>
        <p:txBody>
          <a:bodyPr/>
          <a:lstStyle/>
          <a:p>
            <a:pPr eaLnBrk="1" hangingPunct="1"/>
            <a:r>
              <a:rPr lang="en-US" dirty="0" smtClean="0"/>
              <a:t>Best way to improve industrial relations is for </a:t>
            </a:r>
            <a:r>
              <a:rPr lang="en-US" dirty="0" smtClean="0">
                <a:solidFill>
                  <a:srgbClr val="FF0000"/>
                </a:solidFill>
              </a:rPr>
              <a:t>employers</a:t>
            </a:r>
            <a:r>
              <a:rPr lang="en-US" dirty="0" smtClean="0"/>
              <a:t> and </a:t>
            </a:r>
            <a:r>
              <a:rPr lang="en-US" dirty="0" smtClean="0">
                <a:solidFill>
                  <a:srgbClr val="FF0000"/>
                </a:solidFill>
              </a:rPr>
              <a:t>employees</a:t>
            </a:r>
            <a:r>
              <a:rPr lang="en-US" dirty="0" smtClean="0"/>
              <a:t> to </a:t>
            </a:r>
            <a:r>
              <a:rPr lang="en-US" dirty="0" smtClean="0">
                <a:solidFill>
                  <a:srgbClr val="FF0000"/>
                </a:solidFill>
              </a:rPr>
              <a:t>work together</a:t>
            </a:r>
          </a:p>
        </p:txBody>
      </p:sp>
      <p:pic>
        <p:nvPicPr>
          <p:cNvPr id="134149" name="Picture 5"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52800"/>
            <a:ext cx="678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505200"/>
            <a:ext cx="124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8505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7BE6B7F5-1945-4CF9-9701-2C15EB39C97C}" type="slidenum">
              <a:rPr lang="en-US" sz="1400">
                <a:solidFill>
                  <a:schemeClr val="tx2"/>
                </a:solidFill>
                <a:latin typeface="Arial" charset="0"/>
              </a:rPr>
              <a:pPr/>
              <a:t>63</a:t>
            </a:fld>
            <a:endParaRPr lang="en-US" sz="1400" dirty="0">
              <a:solidFill>
                <a:schemeClr val="tx2"/>
              </a:solidFill>
              <a:latin typeface="Arial" charset="0"/>
            </a:endParaRPr>
          </a:p>
        </p:txBody>
      </p:sp>
      <p:sp>
        <p:nvSpPr>
          <p:cNvPr id="135171" name="Rectangle 2"/>
          <p:cNvSpPr>
            <a:spLocks noGrp="1" noChangeArrowheads="1"/>
          </p:cNvSpPr>
          <p:nvPr>
            <p:ph type="title"/>
          </p:nvPr>
        </p:nvSpPr>
        <p:spPr/>
        <p:txBody>
          <a:bodyPr/>
          <a:lstStyle/>
          <a:p>
            <a:pPr eaLnBrk="1" hangingPunct="1"/>
            <a:r>
              <a:rPr lang="en-US" b="1" dirty="0" smtClean="0"/>
              <a:t>ACAS</a:t>
            </a:r>
          </a:p>
        </p:txBody>
      </p:sp>
      <p:sp>
        <p:nvSpPr>
          <p:cNvPr id="135172" name="Rectangle 3"/>
          <p:cNvSpPr>
            <a:spLocks noGrp="1" noChangeArrowheads="1"/>
          </p:cNvSpPr>
          <p:nvPr>
            <p:ph type="body" idx="1"/>
          </p:nvPr>
        </p:nvSpPr>
        <p:spPr/>
        <p:txBody>
          <a:bodyPr/>
          <a:lstStyle/>
          <a:p>
            <a:pPr eaLnBrk="1" hangingPunct="1">
              <a:lnSpc>
                <a:spcPct val="90000"/>
              </a:lnSpc>
            </a:pPr>
            <a:r>
              <a:rPr lang="en-US" dirty="0" smtClean="0">
                <a:solidFill>
                  <a:srgbClr val="FF0000"/>
                </a:solidFill>
              </a:rPr>
              <a:t>Preventing or resolving</a:t>
            </a:r>
            <a:r>
              <a:rPr lang="en-US" dirty="0" smtClean="0"/>
              <a:t> employment disputes</a:t>
            </a:r>
          </a:p>
          <a:p>
            <a:pPr eaLnBrk="1" hangingPunct="1">
              <a:lnSpc>
                <a:spcPct val="90000"/>
              </a:lnSpc>
            </a:pPr>
            <a:endParaRPr lang="en-US" dirty="0" smtClean="0"/>
          </a:p>
          <a:p>
            <a:pPr eaLnBrk="1" hangingPunct="1">
              <a:lnSpc>
                <a:spcPct val="90000"/>
              </a:lnSpc>
            </a:pPr>
            <a:r>
              <a:rPr lang="en-US" dirty="0" smtClean="0">
                <a:solidFill>
                  <a:srgbClr val="FF0000"/>
                </a:solidFill>
              </a:rPr>
              <a:t>Conciliating</a:t>
            </a:r>
            <a:r>
              <a:rPr lang="en-US" dirty="0" smtClean="0"/>
              <a:t> in actual/potential complaints before industrial tribunal</a:t>
            </a:r>
          </a:p>
          <a:p>
            <a:pPr eaLnBrk="1" hangingPunct="1">
              <a:lnSpc>
                <a:spcPct val="90000"/>
              </a:lnSpc>
            </a:pPr>
            <a:endParaRPr lang="en-US" dirty="0" smtClean="0"/>
          </a:p>
          <a:p>
            <a:pPr eaLnBrk="1" hangingPunct="1">
              <a:lnSpc>
                <a:spcPct val="90000"/>
              </a:lnSpc>
            </a:pPr>
            <a:r>
              <a:rPr lang="en-US" dirty="0" smtClean="0"/>
              <a:t>Providing </a:t>
            </a:r>
            <a:r>
              <a:rPr lang="en-US" dirty="0" smtClean="0">
                <a:solidFill>
                  <a:srgbClr val="FF0000"/>
                </a:solidFill>
              </a:rPr>
              <a:t>information and advice</a:t>
            </a:r>
          </a:p>
          <a:p>
            <a:pPr eaLnBrk="1" hangingPunct="1">
              <a:lnSpc>
                <a:spcPct val="90000"/>
              </a:lnSpc>
            </a:pPr>
            <a:endParaRPr lang="en-US" dirty="0" smtClean="0"/>
          </a:p>
          <a:p>
            <a:pPr eaLnBrk="1" hangingPunct="1">
              <a:lnSpc>
                <a:spcPct val="90000"/>
              </a:lnSpc>
            </a:pPr>
            <a:r>
              <a:rPr lang="en-US" dirty="0" smtClean="0"/>
              <a:t>Promoting </a:t>
            </a:r>
            <a:r>
              <a:rPr lang="en-US" dirty="0" smtClean="0">
                <a:solidFill>
                  <a:srgbClr val="FF0000"/>
                </a:solidFill>
              </a:rPr>
              <a:t>good practice</a:t>
            </a:r>
            <a:endParaRPr lang="en-US" dirty="0" smtClean="0"/>
          </a:p>
        </p:txBody>
      </p:sp>
    </p:spTree>
    <p:extLst>
      <p:ext uri="{BB962C8B-B14F-4D97-AF65-F5344CB8AC3E}">
        <p14:creationId xmlns:p14="http://schemas.microsoft.com/office/powerpoint/2010/main" val="4644621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a:bodyPr>
          <a:lstStyle/>
          <a:p>
            <a:pPr marL="0" indent="0">
              <a:buNone/>
            </a:pPr>
            <a:r>
              <a:rPr lang="en-GB" sz="2400" b="1" dirty="0"/>
              <a:t>Worker Directors:</a:t>
            </a:r>
          </a:p>
          <a:p>
            <a:r>
              <a:rPr lang="en-GB" sz="2400" dirty="0"/>
              <a:t>Elected by co-workers to sit on the Board of Directors</a:t>
            </a:r>
          </a:p>
          <a:p>
            <a:r>
              <a:rPr lang="en-GB" sz="2400" dirty="0"/>
              <a:t>No voting powers but express employee views directly to </a:t>
            </a:r>
            <a:r>
              <a:rPr lang="en-GB" sz="2400" dirty="0" smtClean="0"/>
              <a:t>BoD</a:t>
            </a:r>
          </a:p>
          <a:p>
            <a:endParaRPr lang="en-GB" sz="2400" b="1" dirty="0"/>
          </a:p>
          <a:p>
            <a:pPr marL="0" indent="0">
              <a:buNone/>
            </a:pPr>
            <a:r>
              <a:rPr lang="en-GB" sz="2400" b="1" dirty="0"/>
              <a:t>Works Councils:</a:t>
            </a:r>
          </a:p>
          <a:p>
            <a:r>
              <a:rPr lang="en-GB" sz="2400" dirty="0"/>
              <a:t>Equal number of employees and managers</a:t>
            </a:r>
          </a:p>
          <a:p>
            <a:r>
              <a:rPr lang="en-GB" sz="2400" dirty="0"/>
              <a:t>Discuss suggestions for change and changes being introduced</a:t>
            </a:r>
          </a:p>
          <a:p>
            <a:r>
              <a:rPr lang="en-GB" sz="2400" dirty="0"/>
              <a:t>Legal right of access to information on employee matters</a:t>
            </a:r>
          </a:p>
          <a:p>
            <a:r>
              <a:rPr lang="en-GB" sz="2400" dirty="0"/>
              <a:t>Joint decision making powers</a:t>
            </a:r>
          </a:p>
          <a:p>
            <a:endParaRPr lang="en-GB" dirty="0"/>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D954667A-FD80-4736-BE89-EB1F18DA5023}" type="slidenum">
              <a:rPr lang="en-US" sz="1400">
                <a:solidFill>
                  <a:schemeClr val="tx2"/>
                </a:solidFill>
                <a:latin typeface="Arial" charset="0"/>
              </a:rPr>
              <a:pPr/>
              <a:t>64</a:t>
            </a:fld>
            <a:endParaRPr lang="en-US" sz="1400" dirty="0">
              <a:solidFill>
                <a:schemeClr val="tx2"/>
              </a:solidFill>
              <a:latin typeface="Arial" charset="0"/>
            </a:endParaRPr>
          </a:p>
        </p:txBody>
      </p:sp>
    </p:spTree>
    <p:extLst>
      <p:ext uri="{BB962C8B-B14F-4D97-AF65-F5344CB8AC3E}">
        <p14:creationId xmlns:p14="http://schemas.microsoft.com/office/powerpoint/2010/main" val="29231414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E5B3CD9A-9F0E-4A03-8B46-1D73B3FCAFD3}" type="slidenum">
              <a:rPr lang="en-US" sz="1400">
                <a:solidFill>
                  <a:schemeClr val="tx2"/>
                </a:solidFill>
                <a:latin typeface="Arial" charset="0"/>
              </a:rPr>
              <a:pPr/>
              <a:t>65</a:t>
            </a:fld>
            <a:endParaRPr lang="en-US" sz="1400" dirty="0">
              <a:solidFill>
                <a:schemeClr val="tx2"/>
              </a:solidFill>
              <a:latin typeface="Arial" charset="0"/>
            </a:endParaRPr>
          </a:p>
        </p:txBody>
      </p:sp>
      <p:sp>
        <p:nvSpPr>
          <p:cNvPr id="138243" name="Rectangle 2"/>
          <p:cNvSpPr>
            <a:spLocks noGrp="1" noChangeArrowheads="1"/>
          </p:cNvSpPr>
          <p:nvPr>
            <p:ph type="title"/>
          </p:nvPr>
        </p:nvSpPr>
        <p:spPr/>
        <p:txBody>
          <a:bodyPr/>
          <a:lstStyle/>
          <a:p>
            <a:pPr eaLnBrk="1" hangingPunct="1"/>
            <a:r>
              <a:rPr lang="en-GB" b="1" dirty="0" smtClean="0"/>
              <a:t>Industrial Action</a:t>
            </a:r>
          </a:p>
        </p:txBody>
      </p:sp>
      <p:sp>
        <p:nvSpPr>
          <p:cNvPr id="138244" name="Rectangle 3"/>
          <p:cNvSpPr>
            <a:spLocks noGrp="1" noChangeArrowheads="1"/>
          </p:cNvSpPr>
          <p:nvPr>
            <p:ph type="body" idx="1"/>
          </p:nvPr>
        </p:nvSpPr>
        <p:spPr/>
        <p:txBody>
          <a:bodyPr/>
          <a:lstStyle/>
          <a:p>
            <a:pPr eaLnBrk="1" hangingPunct="1"/>
            <a:r>
              <a:rPr lang="en-GB" sz="2800" b="1" dirty="0" smtClean="0"/>
              <a:t>Official industrial action has the backing of a Trade Union:</a:t>
            </a:r>
          </a:p>
          <a:p>
            <a:pPr lvl="1" eaLnBrk="1" hangingPunct="1"/>
            <a:r>
              <a:rPr lang="en-GB" sz="2400" dirty="0" smtClean="0">
                <a:solidFill>
                  <a:srgbClr val="FF0000"/>
                </a:solidFill>
              </a:rPr>
              <a:t>Trying to force the employer to take action</a:t>
            </a:r>
            <a:r>
              <a:rPr lang="en-GB" sz="2400" dirty="0" smtClean="0"/>
              <a:t> </a:t>
            </a:r>
            <a:r>
              <a:rPr lang="en-GB" sz="2400" dirty="0" smtClean="0">
                <a:solidFill>
                  <a:schemeClr val="tx1"/>
                </a:solidFill>
              </a:rPr>
              <a:t>on a particular issue – lost output, lost sales, poor image</a:t>
            </a:r>
          </a:p>
          <a:p>
            <a:pPr eaLnBrk="1" hangingPunct="1"/>
            <a:endParaRPr lang="en-GB" sz="2800" dirty="0" smtClean="0"/>
          </a:p>
          <a:p>
            <a:pPr eaLnBrk="1" hangingPunct="1"/>
            <a:r>
              <a:rPr lang="en-GB" sz="2800" b="1" dirty="0" smtClean="0"/>
              <a:t>Employers can also take action:</a:t>
            </a:r>
          </a:p>
          <a:p>
            <a:pPr lvl="1" eaLnBrk="1" hangingPunct="1"/>
            <a:r>
              <a:rPr lang="en-GB" sz="2400" dirty="0" smtClean="0">
                <a:solidFill>
                  <a:srgbClr val="FF0000"/>
                </a:solidFill>
              </a:rPr>
              <a:t>Lost earnings</a:t>
            </a:r>
          </a:p>
          <a:p>
            <a:pPr lvl="1" eaLnBrk="1" hangingPunct="1"/>
            <a:r>
              <a:rPr lang="en-GB" sz="2400" dirty="0" smtClean="0">
                <a:solidFill>
                  <a:srgbClr val="FF0000"/>
                </a:solidFill>
              </a:rPr>
              <a:t>Threaten redundancy</a:t>
            </a:r>
          </a:p>
          <a:p>
            <a:pPr lvl="1" eaLnBrk="1" hangingPunct="1"/>
            <a:endParaRPr lang="en-GB" sz="2400" dirty="0" smtClean="0">
              <a:solidFill>
                <a:srgbClr val="FF0000"/>
              </a:solidFill>
            </a:endParaRPr>
          </a:p>
          <a:p>
            <a:pPr lvl="1" eaLnBrk="1" hangingPunct="1"/>
            <a:endParaRPr lang="en-GB" sz="2400" dirty="0" smtClean="0"/>
          </a:p>
        </p:txBody>
      </p:sp>
    </p:spTree>
    <p:extLst>
      <p:ext uri="{BB962C8B-B14F-4D97-AF65-F5344CB8AC3E}">
        <p14:creationId xmlns:p14="http://schemas.microsoft.com/office/powerpoint/2010/main" val="23668902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359B1073-E8B5-4271-B2EB-AAA8C23590CB}" type="slidenum">
              <a:rPr lang="en-US" sz="1400">
                <a:solidFill>
                  <a:schemeClr val="tx2"/>
                </a:solidFill>
                <a:latin typeface="Arial" charset="0"/>
              </a:rPr>
              <a:pPr/>
              <a:t>66</a:t>
            </a:fld>
            <a:endParaRPr lang="en-US" sz="1400" dirty="0">
              <a:solidFill>
                <a:schemeClr val="tx2"/>
              </a:solidFill>
              <a:latin typeface="Arial" charset="0"/>
            </a:endParaRPr>
          </a:p>
        </p:txBody>
      </p:sp>
      <p:sp>
        <p:nvSpPr>
          <p:cNvPr id="139267" name="Rectangle 2"/>
          <p:cNvSpPr>
            <a:spLocks noGrp="1" noChangeArrowheads="1"/>
          </p:cNvSpPr>
          <p:nvPr>
            <p:ph type="title"/>
          </p:nvPr>
        </p:nvSpPr>
        <p:spPr/>
        <p:txBody>
          <a:bodyPr/>
          <a:lstStyle/>
          <a:p>
            <a:pPr eaLnBrk="1" hangingPunct="1"/>
            <a:r>
              <a:rPr lang="en-GB" b="1" dirty="0" smtClean="0"/>
              <a:t>Industrial Action</a:t>
            </a:r>
          </a:p>
        </p:txBody>
      </p:sp>
      <p:sp>
        <p:nvSpPr>
          <p:cNvPr id="139268" name="Rectangle 4"/>
          <p:cNvSpPr>
            <a:spLocks noGrp="1" noChangeArrowheads="1"/>
          </p:cNvSpPr>
          <p:nvPr>
            <p:ph type="body" sz="half" idx="1"/>
          </p:nvPr>
        </p:nvSpPr>
        <p:spPr>
          <a:xfrm>
            <a:off x="1066800" y="1676400"/>
            <a:ext cx="3810000" cy="5181600"/>
          </a:xfrm>
        </p:spPr>
        <p:txBody>
          <a:bodyPr/>
          <a:lstStyle/>
          <a:p>
            <a:pPr eaLnBrk="1" hangingPunct="1">
              <a:lnSpc>
                <a:spcPct val="90000"/>
              </a:lnSpc>
              <a:buFont typeface="Wingdings" charset="2"/>
              <a:buNone/>
            </a:pPr>
            <a:r>
              <a:rPr lang="en-GB" b="1" dirty="0" smtClean="0"/>
              <a:t>Employee Action</a:t>
            </a:r>
          </a:p>
          <a:p>
            <a:pPr eaLnBrk="1" hangingPunct="1">
              <a:lnSpc>
                <a:spcPct val="90000"/>
              </a:lnSpc>
            </a:pPr>
            <a:endParaRPr lang="en-GB" dirty="0" smtClean="0"/>
          </a:p>
          <a:p>
            <a:pPr eaLnBrk="1" hangingPunct="1">
              <a:lnSpc>
                <a:spcPct val="90000"/>
              </a:lnSpc>
            </a:pPr>
            <a:r>
              <a:rPr lang="en-GB" dirty="0" smtClean="0"/>
              <a:t>Sit in</a:t>
            </a:r>
          </a:p>
          <a:p>
            <a:pPr eaLnBrk="1" hangingPunct="1">
              <a:lnSpc>
                <a:spcPct val="90000"/>
              </a:lnSpc>
            </a:pPr>
            <a:endParaRPr lang="en-GB" dirty="0" smtClean="0"/>
          </a:p>
          <a:p>
            <a:pPr eaLnBrk="1" hangingPunct="1">
              <a:lnSpc>
                <a:spcPct val="90000"/>
              </a:lnSpc>
            </a:pPr>
            <a:r>
              <a:rPr lang="en-GB" dirty="0" smtClean="0"/>
              <a:t>Overtime ban</a:t>
            </a:r>
          </a:p>
          <a:p>
            <a:pPr eaLnBrk="1" hangingPunct="1">
              <a:lnSpc>
                <a:spcPct val="90000"/>
              </a:lnSpc>
            </a:pPr>
            <a:endParaRPr lang="en-GB" dirty="0" smtClean="0"/>
          </a:p>
          <a:p>
            <a:pPr eaLnBrk="1" hangingPunct="1">
              <a:lnSpc>
                <a:spcPct val="90000"/>
              </a:lnSpc>
            </a:pPr>
            <a:r>
              <a:rPr lang="en-GB" dirty="0" smtClean="0"/>
              <a:t>Work-to-rule</a:t>
            </a:r>
          </a:p>
          <a:p>
            <a:pPr eaLnBrk="1" hangingPunct="1">
              <a:lnSpc>
                <a:spcPct val="90000"/>
              </a:lnSpc>
            </a:pPr>
            <a:endParaRPr lang="en-GB" dirty="0" smtClean="0"/>
          </a:p>
          <a:p>
            <a:pPr eaLnBrk="1" hangingPunct="1">
              <a:lnSpc>
                <a:spcPct val="90000"/>
              </a:lnSpc>
            </a:pPr>
            <a:r>
              <a:rPr lang="en-GB" dirty="0" smtClean="0"/>
              <a:t>Go slow</a:t>
            </a:r>
          </a:p>
          <a:p>
            <a:pPr eaLnBrk="1" hangingPunct="1">
              <a:lnSpc>
                <a:spcPct val="90000"/>
              </a:lnSpc>
            </a:pPr>
            <a:endParaRPr lang="en-GB" dirty="0" smtClean="0"/>
          </a:p>
          <a:p>
            <a:pPr eaLnBrk="1" hangingPunct="1">
              <a:lnSpc>
                <a:spcPct val="90000"/>
              </a:lnSpc>
            </a:pPr>
            <a:r>
              <a:rPr lang="en-GB" dirty="0" smtClean="0"/>
              <a:t>Strike</a:t>
            </a:r>
          </a:p>
        </p:txBody>
      </p:sp>
      <p:sp>
        <p:nvSpPr>
          <p:cNvPr id="139269" name="Rectangle 5"/>
          <p:cNvSpPr>
            <a:spLocks noGrp="1" noChangeArrowheads="1"/>
          </p:cNvSpPr>
          <p:nvPr>
            <p:ph type="body" sz="half" idx="2"/>
          </p:nvPr>
        </p:nvSpPr>
        <p:spPr>
          <a:xfrm>
            <a:off x="5029200" y="1676400"/>
            <a:ext cx="3810000" cy="5181600"/>
          </a:xfrm>
        </p:spPr>
        <p:txBody>
          <a:bodyPr/>
          <a:lstStyle/>
          <a:p>
            <a:pPr eaLnBrk="1" hangingPunct="1">
              <a:lnSpc>
                <a:spcPct val="90000"/>
              </a:lnSpc>
              <a:buFont typeface="Wingdings" charset="2"/>
              <a:buNone/>
            </a:pPr>
            <a:r>
              <a:rPr lang="en-GB" b="1" dirty="0" smtClean="0"/>
              <a:t>Employer Action</a:t>
            </a:r>
          </a:p>
          <a:p>
            <a:pPr eaLnBrk="1" hangingPunct="1">
              <a:lnSpc>
                <a:spcPct val="90000"/>
              </a:lnSpc>
              <a:buFont typeface="Wingdings" charset="2"/>
              <a:buNone/>
            </a:pPr>
            <a:endParaRPr lang="en-GB" b="1" dirty="0" smtClean="0"/>
          </a:p>
          <a:p>
            <a:pPr eaLnBrk="1" hangingPunct="1">
              <a:lnSpc>
                <a:spcPct val="90000"/>
              </a:lnSpc>
            </a:pPr>
            <a:r>
              <a:rPr lang="en-GB" dirty="0" smtClean="0"/>
              <a:t>Withdrawal of Overtime</a:t>
            </a:r>
          </a:p>
          <a:p>
            <a:pPr eaLnBrk="1" hangingPunct="1">
              <a:lnSpc>
                <a:spcPct val="90000"/>
              </a:lnSpc>
            </a:pPr>
            <a:endParaRPr lang="en-GB" dirty="0" smtClean="0"/>
          </a:p>
          <a:p>
            <a:pPr eaLnBrk="1" hangingPunct="1">
              <a:lnSpc>
                <a:spcPct val="90000"/>
              </a:lnSpc>
            </a:pPr>
            <a:r>
              <a:rPr lang="en-GB" dirty="0" smtClean="0"/>
              <a:t>Lock out</a:t>
            </a:r>
          </a:p>
          <a:p>
            <a:pPr eaLnBrk="1" hangingPunct="1">
              <a:lnSpc>
                <a:spcPct val="90000"/>
              </a:lnSpc>
            </a:pPr>
            <a:endParaRPr lang="en-GB" dirty="0" smtClean="0"/>
          </a:p>
          <a:p>
            <a:pPr eaLnBrk="1" hangingPunct="1">
              <a:lnSpc>
                <a:spcPct val="90000"/>
              </a:lnSpc>
            </a:pPr>
            <a:r>
              <a:rPr lang="en-GB" dirty="0" smtClean="0"/>
              <a:t>Close</a:t>
            </a:r>
          </a:p>
        </p:txBody>
      </p:sp>
      <p:pic>
        <p:nvPicPr>
          <p:cNvPr id="139270" name="Picture 7" descr="1332316283_bb6804ba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4868863"/>
            <a:ext cx="16668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2864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p:txBody>
          <a:bodyPr/>
          <a:lstStyle/>
          <a:p>
            <a:pPr eaLnBrk="1" hangingPunct="1"/>
            <a:r>
              <a:rPr lang="en-GB" b="1" dirty="0" smtClean="0"/>
              <a:t>Policies and Procedures</a:t>
            </a:r>
          </a:p>
        </p:txBody>
      </p:sp>
      <p:sp>
        <p:nvSpPr>
          <p:cNvPr id="140292" name="Rectangle 3"/>
          <p:cNvSpPr>
            <a:spLocks noGrp="1" noChangeArrowheads="1"/>
          </p:cNvSpPr>
          <p:nvPr>
            <p:ph idx="1"/>
          </p:nvPr>
        </p:nvSpPr>
        <p:spPr/>
        <p:txBody>
          <a:bodyPr/>
          <a:lstStyle/>
          <a:p>
            <a:pPr eaLnBrk="1" hangingPunct="1">
              <a:lnSpc>
                <a:spcPct val="90000"/>
              </a:lnSpc>
            </a:pPr>
            <a:r>
              <a:rPr lang="en-GB" sz="2400" b="1" dirty="0" smtClean="0"/>
              <a:t>Appraisal</a:t>
            </a:r>
            <a:r>
              <a:rPr lang="en-GB" sz="2400" dirty="0" smtClean="0"/>
              <a:t> – performance of employees is monitored at regular intervals</a:t>
            </a:r>
          </a:p>
          <a:p>
            <a:pPr lvl="1" eaLnBrk="1" hangingPunct="1">
              <a:lnSpc>
                <a:spcPct val="90000"/>
              </a:lnSpc>
            </a:pPr>
            <a:r>
              <a:rPr lang="en-GB" sz="2000" dirty="0" smtClean="0">
                <a:solidFill>
                  <a:schemeClr val="tx1"/>
                </a:solidFill>
              </a:rPr>
              <a:t>setting targets, identify training needs, identify promotion opportunities</a:t>
            </a:r>
          </a:p>
          <a:p>
            <a:pPr lvl="1" eaLnBrk="1" hangingPunct="1">
              <a:lnSpc>
                <a:spcPct val="90000"/>
              </a:lnSpc>
            </a:pPr>
            <a:endParaRPr lang="en-GB" sz="2000" dirty="0" smtClean="0">
              <a:solidFill>
                <a:schemeClr val="tx1"/>
              </a:solidFill>
            </a:endParaRPr>
          </a:p>
          <a:p>
            <a:pPr eaLnBrk="1" hangingPunct="1">
              <a:lnSpc>
                <a:spcPct val="90000"/>
              </a:lnSpc>
            </a:pPr>
            <a:r>
              <a:rPr lang="en-GB" sz="2400" b="1" dirty="0" smtClean="0"/>
              <a:t>Grievance</a:t>
            </a:r>
            <a:r>
              <a:rPr lang="en-GB" sz="2400" dirty="0" smtClean="0"/>
              <a:t> – what should employees do if they have been badly treated</a:t>
            </a:r>
          </a:p>
          <a:p>
            <a:pPr eaLnBrk="1" hangingPunct="1">
              <a:lnSpc>
                <a:spcPct val="90000"/>
              </a:lnSpc>
            </a:pPr>
            <a:endParaRPr lang="en-GB" sz="2400" dirty="0" smtClean="0"/>
          </a:p>
          <a:p>
            <a:pPr eaLnBrk="1" hangingPunct="1">
              <a:lnSpc>
                <a:spcPct val="90000"/>
              </a:lnSpc>
            </a:pPr>
            <a:r>
              <a:rPr lang="en-GB" sz="2400" b="1" dirty="0" smtClean="0"/>
              <a:t>Discipline</a:t>
            </a:r>
            <a:r>
              <a:rPr lang="en-GB" sz="2400" dirty="0" smtClean="0"/>
              <a:t> – if the employee is in breach of organisation’s rules</a:t>
            </a:r>
          </a:p>
          <a:p>
            <a:pPr eaLnBrk="1" hangingPunct="1">
              <a:lnSpc>
                <a:spcPct val="90000"/>
              </a:lnSpc>
            </a:pPr>
            <a:endParaRPr lang="en-GB" sz="2400" dirty="0" smtClean="0"/>
          </a:p>
          <a:p>
            <a:pPr eaLnBrk="1" hangingPunct="1">
              <a:lnSpc>
                <a:spcPct val="90000"/>
              </a:lnSpc>
            </a:pPr>
            <a:r>
              <a:rPr lang="en-GB" sz="2400" b="1" dirty="0" smtClean="0"/>
              <a:t>Health and Safety</a:t>
            </a:r>
            <a:r>
              <a:rPr lang="en-GB" sz="2400" dirty="0" smtClean="0"/>
              <a:t> – safety precautions, accident procedures etc</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8D168043-914F-45D9-A13A-DC97971228BF}" type="slidenum">
              <a:rPr lang="en-US" sz="1400">
                <a:solidFill>
                  <a:schemeClr val="tx2"/>
                </a:solidFill>
                <a:latin typeface="Arial" charset="0"/>
              </a:rPr>
              <a:pPr/>
              <a:t>67</a:t>
            </a:fld>
            <a:endParaRPr lang="en-US" sz="1400" dirty="0">
              <a:solidFill>
                <a:schemeClr val="tx2"/>
              </a:solidFill>
              <a:latin typeface="Arial" charset="0"/>
            </a:endParaRPr>
          </a:p>
        </p:txBody>
      </p:sp>
    </p:spTree>
    <p:extLst>
      <p:ext uri="{BB962C8B-B14F-4D97-AF65-F5344CB8AC3E}">
        <p14:creationId xmlns:p14="http://schemas.microsoft.com/office/powerpoint/2010/main" val="10367871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GB" b="1" dirty="0" smtClean="0"/>
              <a:t>Equal Opportunities Facts</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FD99B72C-E41D-4DC1-B5C2-EE19FF0101F3}" type="slidenum">
              <a:rPr lang="en-US" sz="1400">
                <a:solidFill>
                  <a:schemeClr val="tx2"/>
                </a:solidFill>
                <a:latin typeface="Arial" charset="0"/>
              </a:rPr>
              <a:pPr/>
              <a:t>68</a:t>
            </a:fld>
            <a:endParaRPr lang="en-US" sz="1400" dirty="0">
              <a:solidFill>
                <a:schemeClr val="tx2"/>
              </a:solidFill>
              <a:latin typeface="Arial" charset="0"/>
            </a:endParaRPr>
          </a:p>
        </p:txBody>
      </p:sp>
      <p:sp>
        <p:nvSpPr>
          <p:cNvPr id="7" name="Oval 6"/>
          <p:cNvSpPr/>
          <p:nvPr/>
        </p:nvSpPr>
        <p:spPr>
          <a:xfrm>
            <a:off x="323528" y="1622208"/>
            <a:ext cx="3312368"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People with mental health problems face significant difficulties accessing work eg only 23% of people with depression are in employment.</a:t>
            </a:r>
          </a:p>
        </p:txBody>
      </p:sp>
      <p:sp>
        <p:nvSpPr>
          <p:cNvPr id="8" name="Rounded Rectangle 7"/>
          <p:cNvSpPr/>
          <p:nvPr/>
        </p:nvSpPr>
        <p:spPr>
          <a:xfrm>
            <a:off x="4499992" y="1759632"/>
            <a:ext cx="2736304" cy="188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Strong occupational segregation by race and gender still persists eg one in 4 Pakistani men is a taxi driver; one in 3 women is in a managerial job while more than ¾ of administrative jobs are done by women.</a:t>
            </a:r>
          </a:p>
        </p:txBody>
      </p:sp>
      <p:sp>
        <p:nvSpPr>
          <p:cNvPr id="11" name="Content Placeholder 10"/>
          <p:cNvSpPr>
            <a:spLocks noGrp="1"/>
          </p:cNvSpPr>
          <p:nvPr>
            <p:ph idx="1"/>
          </p:nvPr>
        </p:nvSpPr>
        <p:spPr>
          <a:xfrm>
            <a:off x="4883757" y="4005064"/>
            <a:ext cx="3196208" cy="18026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GB" sz="1600" dirty="0"/>
              <a:t>Lesbian, gay or bisexual adults are twice as likely to report harassment, discrimination or other unfair treatment at work compared to other employees.</a:t>
            </a:r>
          </a:p>
        </p:txBody>
      </p:sp>
      <p:sp>
        <p:nvSpPr>
          <p:cNvPr id="2" name="Snip Diagonal Corner Rectangle 1"/>
          <p:cNvSpPr/>
          <p:nvPr/>
        </p:nvSpPr>
        <p:spPr>
          <a:xfrm>
            <a:off x="899592" y="3933056"/>
            <a:ext cx="3168352" cy="266429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gender pay gap widens significantly as a result of motherhood, with mothers with mid-level qualifications facing a 25% loss in lifetime earnings and those with no qualifications a 58% loss.</a:t>
            </a:r>
          </a:p>
        </p:txBody>
      </p:sp>
    </p:spTree>
    <p:extLst>
      <p:ext uri="{BB962C8B-B14F-4D97-AF65-F5344CB8AC3E}">
        <p14:creationId xmlns:p14="http://schemas.microsoft.com/office/powerpoint/2010/main" val="2297564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pPr eaLnBrk="1" hangingPunct="1"/>
            <a:r>
              <a:rPr lang="en-GB" b="1" dirty="0" smtClean="0"/>
              <a:t>The Equality Act 2010</a:t>
            </a:r>
          </a:p>
        </p:txBody>
      </p:sp>
      <p:sp>
        <p:nvSpPr>
          <p:cNvPr id="98308" name="Rectangle 3"/>
          <p:cNvSpPr>
            <a:spLocks noGrp="1" noChangeArrowheads="1"/>
          </p:cNvSpPr>
          <p:nvPr>
            <p:ph idx="1"/>
          </p:nvPr>
        </p:nvSpPr>
        <p:spPr/>
        <p:txBody>
          <a:bodyPr/>
          <a:lstStyle/>
          <a:p>
            <a:pPr eaLnBrk="1" hangingPunct="1">
              <a:lnSpc>
                <a:spcPct val="90000"/>
              </a:lnSpc>
            </a:pPr>
            <a:r>
              <a:rPr lang="en-GB" sz="2400" dirty="0" smtClean="0"/>
              <a:t>Replaced previous anti-discrimination laws with a single act</a:t>
            </a:r>
          </a:p>
          <a:p>
            <a:pPr marL="0" indent="0" eaLnBrk="1" hangingPunct="1">
              <a:lnSpc>
                <a:spcPct val="90000"/>
              </a:lnSpc>
              <a:buNone/>
            </a:pPr>
            <a:endParaRPr lang="en-GB" sz="2400" dirty="0" smtClean="0"/>
          </a:p>
          <a:p>
            <a:pPr eaLnBrk="1" hangingPunct="1">
              <a:lnSpc>
                <a:spcPct val="90000"/>
              </a:lnSpc>
            </a:pPr>
            <a:r>
              <a:rPr lang="en-GB" sz="2400" dirty="0" smtClean="0"/>
              <a:t>To make the law simpler</a:t>
            </a:r>
          </a:p>
          <a:p>
            <a:pPr marL="0" indent="0" eaLnBrk="1" hangingPunct="1">
              <a:lnSpc>
                <a:spcPct val="90000"/>
              </a:lnSpc>
              <a:buNone/>
            </a:pPr>
            <a:endParaRPr lang="en-GB" sz="2400" dirty="0" smtClean="0"/>
          </a:p>
          <a:p>
            <a:pPr eaLnBrk="1" hangingPunct="1">
              <a:lnSpc>
                <a:spcPct val="90000"/>
              </a:lnSpc>
            </a:pPr>
            <a:r>
              <a:rPr lang="en-GB" sz="2400" dirty="0" smtClean="0"/>
              <a:t>To remove inconsistencies</a:t>
            </a:r>
          </a:p>
          <a:p>
            <a:pPr marL="0" indent="0" eaLnBrk="1" hangingPunct="1">
              <a:lnSpc>
                <a:spcPct val="90000"/>
              </a:lnSpc>
              <a:buNone/>
            </a:pPr>
            <a:endParaRPr lang="en-GB" sz="2400" dirty="0" smtClean="0"/>
          </a:p>
          <a:p>
            <a:pPr eaLnBrk="1" hangingPunct="1">
              <a:lnSpc>
                <a:spcPct val="90000"/>
              </a:lnSpc>
            </a:pPr>
            <a:r>
              <a:rPr lang="en-GB" sz="2400" dirty="0" smtClean="0"/>
              <a:t>Easier for people to understand and comply with</a:t>
            </a:r>
          </a:p>
          <a:p>
            <a:pPr eaLnBrk="1" hangingPunct="1">
              <a:lnSpc>
                <a:spcPct val="90000"/>
              </a:lnSpc>
            </a:pPr>
            <a:endParaRPr lang="en-GB" sz="2400" dirty="0"/>
          </a:p>
          <a:p>
            <a:pPr eaLnBrk="1" hangingPunct="1">
              <a:lnSpc>
                <a:spcPct val="90000"/>
              </a:lnSpc>
            </a:pPr>
            <a:r>
              <a:rPr lang="en-GB" sz="2400" dirty="0" smtClean="0"/>
              <a:t>Strengthened protection in some situations</a:t>
            </a:r>
          </a:p>
          <a:p>
            <a:pPr marL="0" indent="0" eaLnBrk="1" hangingPunct="1">
              <a:lnSpc>
                <a:spcPct val="90000"/>
              </a:lnSpc>
              <a:buNone/>
            </a:pPr>
            <a:endParaRPr lang="en-GB" sz="2800" dirty="0" smtClean="0"/>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1E16B56E-ED20-4A14-A195-85B43EB96B9D}" type="slidenum">
              <a:rPr lang="en-US" sz="1400">
                <a:solidFill>
                  <a:schemeClr val="tx2"/>
                </a:solidFill>
                <a:latin typeface="Arial" charset="0"/>
              </a:rPr>
              <a:pPr/>
              <a:t>69</a:t>
            </a:fld>
            <a:endParaRPr lang="en-US" sz="1400" dirty="0">
              <a:solidFill>
                <a:schemeClr val="tx2"/>
              </a:solidFill>
              <a:latin typeface="Arial" charset="0"/>
            </a:endParaRPr>
          </a:p>
        </p:txBody>
      </p:sp>
    </p:spTree>
    <p:extLst>
      <p:ext uri="{BB962C8B-B14F-4D97-AF65-F5344CB8AC3E}">
        <p14:creationId xmlns:p14="http://schemas.microsoft.com/office/powerpoint/2010/main" val="1626899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ltLang="en-US" dirty="0" smtClean="0"/>
              <a:t>3 ‘Types of Workforce’</a:t>
            </a:r>
          </a:p>
        </p:txBody>
      </p:sp>
      <p:sp>
        <p:nvSpPr>
          <p:cNvPr id="17412" name="Rectangle 3"/>
          <p:cNvSpPr>
            <a:spLocks noGrp="1" noChangeArrowheads="1"/>
          </p:cNvSpPr>
          <p:nvPr>
            <p:ph idx="1"/>
          </p:nvPr>
        </p:nvSpPr>
        <p:spPr>
          <a:xfrm>
            <a:off x="251520" y="1628800"/>
            <a:ext cx="7772400" cy="4848225"/>
          </a:xfrm>
        </p:spPr>
        <p:txBody>
          <a:bodyPr/>
          <a:lstStyle/>
          <a:p>
            <a:pPr eaLnBrk="1" hangingPunct="1">
              <a:lnSpc>
                <a:spcPct val="80000"/>
              </a:lnSpc>
            </a:pPr>
            <a:r>
              <a:rPr lang="en-US" altLang="en-US" sz="2800" b="1" dirty="0" smtClean="0"/>
              <a:t>Core workforce</a:t>
            </a:r>
            <a:r>
              <a:rPr lang="en-US" altLang="en-US" sz="2800" dirty="0" smtClean="0"/>
              <a:t> - those essential to the business, giving the expertise. They are given good terms and conditions of employment.</a:t>
            </a:r>
          </a:p>
          <a:p>
            <a:pPr eaLnBrk="1" hangingPunct="1">
              <a:lnSpc>
                <a:spcPct val="80000"/>
              </a:lnSpc>
            </a:pPr>
            <a:endParaRPr lang="en-US" altLang="en-US" sz="2800" dirty="0" smtClean="0"/>
          </a:p>
          <a:p>
            <a:pPr eaLnBrk="1" hangingPunct="1">
              <a:lnSpc>
                <a:spcPct val="80000"/>
              </a:lnSpc>
            </a:pPr>
            <a:r>
              <a:rPr lang="en-US" altLang="en-US" sz="2800" b="1" dirty="0" smtClean="0"/>
              <a:t>Flexible </a:t>
            </a:r>
            <a:r>
              <a:rPr lang="en-GB" altLang="en-US" sz="2800" b="1" dirty="0" smtClean="0"/>
              <a:t>Labour</a:t>
            </a:r>
            <a:r>
              <a:rPr lang="en-US" altLang="en-US" sz="2800" b="1" dirty="0" smtClean="0"/>
              <a:t> force</a:t>
            </a:r>
            <a:r>
              <a:rPr lang="en-US" altLang="en-US" sz="2800" dirty="0" smtClean="0"/>
              <a:t> - part-time or temporary basis eg during peaks in activity. Not employed when there is no demand for services. </a:t>
            </a:r>
          </a:p>
          <a:p>
            <a:pPr eaLnBrk="1" hangingPunct="1">
              <a:lnSpc>
                <a:spcPct val="80000"/>
              </a:lnSpc>
            </a:pPr>
            <a:endParaRPr lang="en-US" altLang="en-US" sz="2800" b="1" dirty="0" smtClean="0"/>
          </a:p>
          <a:p>
            <a:pPr eaLnBrk="1" hangingPunct="1">
              <a:lnSpc>
                <a:spcPct val="80000"/>
              </a:lnSpc>
            </a:pPr>
            <a:r>
              <a:rPr lang="en-US" altLang="en-US" sz="2800" b="1" dirty="0" smtClean="0"/>
              <a:t>Contractual fringe</a:t>
            </a:r>
            <a:r>
              <a:rPr lang="en-US" altLang="en-US" sz="2800" dirty="0" smtClean="0"/>
              <a:t> - sub-contractors eg cleaners, consultants, component suppliers. No need to pay for pensions, holidays etc.</a:t>
            </a:r>
          </a:p>
        </p:txBody>
      </p:sp>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1A1694F3-E5E1-4D8F-BA3F-5531A5CF6EC4}" type="slidenum">
              <a:rPr lang="en-US" altLang="en-US" sz="1400" smtClean="0">
                <a:solidFill>
                  <a:srgbClr val="B13F9A"/>
                </a:solidFill>
                <a:latin typeface="Arial" charset="0"/>
              </a:rPr>
              <a:pPr/>
              <a:t>7</a:t>
            </a:fld>
            <a:endParaRPr lang="en-US" altLang="en-US" sz="1400" dirty="0" smtClean="0">
              <a:solidFill>
                <a:srgbClr val="B13F9A"/>
              </a:solidFill>
              <a:latin typeface="Arial" charset="0"/>
            </a:endParaRPr>
          </a:p>
        </p:txBody>
      </p:sp>
    </p:spTree>
    <p:extLst>
      <p:ext uri="{BB962C8B-B14F-4D97-AF65-F5344CB8AC3E}">
        <p14:creationId xmlns:p14="http://schemas.microsoft.com/office/powerpoint/2010/main" val="5560150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n-GB" b="1" dirty="0" smtClean="0"/>
              <a:t>Protected Characteristics</a:t>
            </a:r>
          </a:p>
        </p:txBody>
      </p:sp>
      <p:sp>
        <p:nvSpPr>
          <p:cNvPr id="100356" name="Rectangle 3"/>
          <p:cNvSpPr>
            <a:spLocks noGrp="1" noChangeArrowheads="1"/>
          </p:cNvSpPr>
          <p:nvPr>
            <p:ph sz="half" idx="1"/>
          </p:nvPr>
        </p:nvSpPr>
        <p:spPr/>
        <p:txBody>
          <a:bodyPr/>
          <a:lstStyle/>
          <a:p>
            <a:pPr eaLnBrk="1" hangingPunct="1"/>
            <a:r>
              <a:rPr lang="en-GB" sz="2800" dirty="0" smtClean="0"/>
              <a:t>Age</a:t>
            </a:r>
          </a:p>
          <a:p>
            <a:pPr eaLnBrk="1" hangingPunct="1"/>
            <a:r>
              <a:rPr lang="en-GB" dirty="0" smtClean="0"/>
              <a:t>Disability</a:t>
            </a:r>
          </a:p>
          <a:p>
            <a:pPr eaLnBrk="1" hangingPunct="1"/>
            <a:r>
              <a:rPr lang="en-GB" sz="2800" dirty="0" smtClean="0"/>
              <a:t>Gender reassignment</a:t>
            </a:r>
          </a:p>
          <a:p>
            <a:pPr eaLnBrk="1" hangingPunct="1"/>
            <a:r>
              <a:rPr lang="en-GB" dirty="0" smtClean="0"/>
              <a:t>Marriage and civil partnership</a:t>
            </a:r>
          </a:p>
          <a:p>
            <a:pPr eaLnBrk="1" hangingPunct="1"/>
            <a:r>
              <a:rPr lang="en-GB" sz="2800" dirty="0" smtClean="0"/>
              <a:t>Pregnancy and maternity</a:t>
            </a:r>
          </a:p>
        </p:txBody>
      </p:sp>
      <p:sp>
        <p:nvSpPr>
          <p:cNvPr id="2" name="Content Placeholder 1"/>
          <p:cNvSpPr>
            <a:spLocks noGrp="1"/>
          </p:cNvSpPr>
          <p:nvPr>
            <p:ph sz="half" idx="2"/>
          </p:nvPr>
        </p:nvSpPr>
        <p:spPr/>
        <p:txBody>
          <a:bodyPr/>
          <a:lstStyle/>
          <a:p>
            <a:r>
              <a:rPr lang="en-GB" dirty="0" smtClean="0"/>
              <a:t>Race</a:t>
            </a:r>
          </a:p>
          <a:p>
            <a:r>
              <a:rPr lang="en-GB" dirty="0" smtClean="0"/>
              <a:t>Religion or belief</a:t>
            </a:r>
          </a:p>
          <a:p>
            <a:r>
              <a:rPr lang="en-GB" dirty="0" smtClean="0"/>
              <a:t>Sex</a:t>
            </a:r>
          </a:p>
          <a:p>
            <a:r>
              <a:rPr lang="en-GB" dirty="0" smtClean="0"/>
              <a:t>Sexual orientation</a:t>
            </a:r>
            <a:endParaRPr lang="en-GB" dirty="0"/>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8A5E4F3C-59CF-44A0-92AA-31BA828E394A}" type="slidenum">
              <a:rPr lang="en-US" sz="1400">
                <a:solidFill>
                  <a:schemeClr val="tx2"/>
                </a:solidFill>
                <a:latin typeface="Arial" charset="0"/>
              </a:rPr>
              <a:pPr/>
              <a:t>70</a:t>
            </a:fld>
            <a:endParaRPr lang="en-US" sz="1400" dirty="0">
              <a:solidFill>
                <a:schemeClr val="tx2"/>
              </a:solidFill>
              <a:latin typeface="Arial" charset="0"/>
            </a:endParaRPr>
          </a:p>
        </p:txBody>
      </p:sp>
    </p:spTree>
    <p:extLst>
      <p:ext uri="{BB962C8B-B14F-4D97-AF65-F5344CB8AC3E}">
        <p14:creationId xmlns:p14="http://schemas.microsoft.com/office/powerpoint/2010/main" val="244716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randombar(horizontal)">
                                      <p:cBhvr>
                                        <p:cTn id="7" dur="5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randombar(horizontal)">
                                      <p:cBhvr>
                                        <p:cTn id="12" dur="5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randombar(horizontal)">
                                      <p:cBhvr>
                                        <p:cTn id="17" dur="5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randombar(horizontal)">
                                      <p:cBhvr>
                                        <p:cTn id="22" dur="500"/>
                                        <p:tgtEl>
                                          <p:spTgt spid="1003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0356">
                                            <p:txEl>
                                              <p:pRg st="4" end="4"/>
                                            </p:txEl>
                                          </p:spTgt>
                                        </p:tgtEl>
                                        <p:attrNameLst>
                                          <p:attrName>style.visibility</p:attrName>
                                        </p:attrNameLst>
                                      </p:cBhvr>
                                      <p:to>
                                        <p:strVal val="visible"/>
                                      </p:to>
                                    </p:set>
                                    <p:animEffect transition="in" filter="randombar(horizontal)">
                                      <p:cBhvr>
                                        <p:cTn id="27" dur="500"/>
                                        <p:tgtEl>
                                          <p:spTgt spid="10035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4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build="p"/>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lstStyle/>
          <a:p>
            <a:pPr eaLnBrk="1" hangingPunct="1"/>
            <a:r>
              <a:rPr lang="en-GB" b="1" dirty="0" smtClean="0"/>
              <a:t>Age</a:t>
            </a:r>
          </a:p>
        </p:txBody>
      </p:sp>
      <p:sp>
        <p:nvSpPr>
          <p:cNvPr id="102404" name="Rectangle 3"/>
          <p:cNvSpPr>
            <a:spLocks noGrp="1" noChangeArrowheads="1"/>
          </p:cNvSpPr>
          <p:nvPr>
            <p:ph idx="1"/>
          </p:nvPr>
        </p:nvSpPr>
        <p:spPr/>
        <p:txBody>
          <a:bodyPr/>
          <a:lstStyle/>
          <a:p>
            <a:pPr lvl="0" eaLnBrk="1" hangingPunct="1"/>
            <a:r>
              <a:rPr lang="en-GB" sz="2400" dirty="0" smtClean="0"/>
              <a:t>Refers to a particular age or a range of ages</a:t>
            </a:r>
            <a:endParaRPr lang="en-GB" sz="2400" dirty="0"/>
          </a:p>
          <a:p>
            <a:pPr lvl="0" eaLnBrk="1" hangingPunct="1"/>
            <a:endParaRPr lang="en-GB" sz="2400" dirty="0"/>
          </a:p>
          <a:p>
            <a:pPr lvl="1"/>
            <a:r>
              <a:rPr lang="en-GB" sz="2100" dirty="0" smtClean="0"/>
              <a:t>“I’m dismissing you because you’re 65”</a:t>
            </a:r>
            <a:endParaRPr lang="en-GB" sz="2100" dirty="0"/>
          </a:p>
          <a:p>
            <a:pPr marL="0" lvl="0" indent="0" eaLnBrk="1" hangingPunct="1">
              <a:buNone/>
            </a:pPr>
            <a:endParaRPr lang="en-GB" sz="2400" i="1" dirty="0"/>
          </a:p>
          <a:p>
            <a:pPr lvl="1"/>
            <a:r>
              <a:rPr lang="en-GB" sz="2100" dirty="0" smtClean="0"/>
              <a:t>“No applicant over 50 will be considered for this job”</a:t>
            </a:r>
            <a:endParaRPr lang="en-GB" sz="2100" dirty="0"/>
          </a:p>
          <a:p>
            <a:pPr marL="457200" lvl="1" indent="0" eaLnBrk="1" hangingPunct="1">
              <a:lnSpc>
                <a:spcPct val="90000"/>
              </a:lnSpc>
              <a:buNone/>
            </a:pPr>
            <a:endParaRPr lang="en-GB" sz="2000" dirty="0" smtClean="0"/>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43B698AA-3FC9-4A0C-8C97-0D5BF5B8EC66}" type="slidenum">
              <a:rPr lang="en-US" sz="1400">
                <a:solidFill>
                  <a:schemeClr val="tx2"/>
                </a:solidFill>
                <a:latin typeface="Arial" charset="0"/>
              </a:rPr>
              <a:pPr/>
              <a:t>71</a:t>
            </a:fld>
            <a:endParaRPr lang="en-US" sz="1400" dirty="0">
              <a:solidFill>
                <a:schemeClr val="tx2"/>
              </a:solidFill>
              <a:latin typeface="Arial" charset="0"/>
            </a:endParaRPr>
          </a:p>
        </p:txBody>
      </p:sp>
    </p:spTree>
    <p:extLst>
      <p:ext uri="{BB962C8B-B14F-4D97-AF65-F5344CB8AC3E}">
        <p14:creationId xmlns:p14="http://schemas.microsoft.com/office/powerpoint/2010/main" val="16787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04">
                                            <p:txEl>
                                              <p:pRg st="0" end="0"/>
                                            </p:txEl>
                                          </p:spTgt>
                                        </p:tgtEl>
                                        <p:attrNameLst>
                                          <p:attrName>style.visibility</p:attrName>
                                        </p:attrNameLst>
                                      </p:cBhvr>
                                      <p:to>
                                        <p:strVal val="visible"/>
                                      </p:to>
                                    </p:set>
                                    <p:animEffect transition="in" filter="barn(inVertical)">
                                      <p:cBhvr>
                                        <p:cTn id="7" dur="500"/>
                                        <p:tgtEl>
                                          <p:spTgt spid="10240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2404">
                                            <p:txEl>
                                              <p:pRg st="2" end="2"/>
                                            </p:txEl>
                                          </p:spTgt>
                                        </p:tgtEl>
                                        <p:attrNameLst>
                                          <p:attrName>style.visibility</p:attrName>
                                        </p:attrNameLst>
                                      </p:cBhvr>
                                      <p:to>
                                        <p:strVal val="visible"/>
                                      </p:to>
                                    </p:set>
                                    <p:animEffect transition="in" filter="barn(inVertical)">
                                      <p:cBhvr>
                                        <p:cTn id="10" dur="500"/>
                                        <p:tgtEl>
                                          <p:spTgt spid="102404">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2404">
                                            <p:txEl>
                                              <p:pRg st="4" end="4"/>
                                            </p:txEl>
                                          </p:spTgt>
                                        </p:tgtEl>
                                        <p:attrNameLst>
                                          <p:attrName>style.visibility</p:attrName>
                                        </p:attrNameLst>
                                      </p:cBhvr>
                                      <p:to>
                                        <p:strVal val="visible"/>
                                      </p:to>
                                    </p:set>
                                    <p:animEffect transition="in" filter="barn(inVertical)">
                                      <p:cBhvr>
                                        <p:cTn id="13" dur="500"/>
                                        <p:tgtEl>
                                          <p:spTgt spid="1024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B415C1AA-6335-41CE-AC84-8D72D261F5D2}" type="slidenum">
              <a:rPr lang="en-US" sz="1400">
                <a:solidFill>
                  <a:schemeClr val="tx2"/>
                </a:solidFill>
                <a:latin typeface="Arial" charset="0"/>
              </a:rPr>
              <a:pPr/>
              <a:t>72</a:t>
            </a:fld>
            <a:endParaRPr lang="en-US" sz="1400" dirty="0">
              <a:solidFill>
                <a:schemeClr val="tx2"/>
              </a:solidFill>
              <a:latin typeface="Arial" charset="0"/>
            </a:endParaRPr>
          </a:p>
        </p:txBody>
      </p:sp>
      <p:sp>
        <p:nvSpPr>
          <p:cNvPr id="104451" name="Rectangle 2"/>
          <p:cNvSpPr>
            <a:spLocks noGrp="1" noChangeArrowheads="1"/>
          </p:cNvSpPr>
          <p:nvPr>
            <p:ph type="title"/>
          </p:nvPr>
        </p:nvSpPr>
        <p:spPr/>
        <p:txBody>
          <a:bodyPr/>
          <a:lstStyle/>
          <a:p>
            <a:pPr eaLnBrk="1" hangingPunct="1"/>
            <a:r>
              <a:rPr lang="en-GB" b="1" dirty="0" smtClean="0"/>
              <a:t>Disability</a:t>
            </a:r>
          </a:p>
        </p:txBody>
      </p:sp>
      <p:sp>
        <p:nvSpPr>
          <p:cNvPr id="104452" name="Rectangle 3"/>
          <p:cNvSpPr>
            <a:spLocks noGrp="1" noChangeArrowheads="1"/>
          </p:cNvSpPr>
          <p:nvPr>
            <p:ph type="body" idx="1"/>
          </p:nvPr>
        </p:nvSpPr>
        <p:spPr/>
        <p:txBody>
          <a:bodyPr>
            <a:normAutofit/>
          </a:bodyPr>
          <a:lstStyle/>
          <a:p>
            <a:pPr eaLnBrk="1" hangingPunct="1"/>
            <a:r>
              <a:rPr lang="en-GB" sz="2400" dirty="0" smtClean="0"/>
              <a:t>A physical or mental impairment and the impairment has a substantial and long-term adverse effect on their ability to carry out normal day-to-day activities.</a:t>
            </a:r>
          </a:p>
          <a:p>
            <a:pPr eaLnBrk="1" hangingPunct="1"/>
            <a:endParaRPr lang="en-GB" dirty="0" smtClean="0"/>
          </a:p>
          <a:p>
            <a:pPr lvl="1"/>
            <a:r>
              <a:rPr lang="en-GB" sz="2100" b="1" dirty="0" smtClean="0"/>
              <a:t>Physical: </a:t>
            </a:r>
            <a:r>
              <a:rPr lang="en-GB" sz="2100" b="1" i="1" dirty="0" smtClean="0"/>
              <a:t>eg arthritis, sciatica, diabetes, heart disease</a:t>
            </a:r>
          </a:p>
          <a:p>
            <a:pPr marL="0" indent="0" eaLnBrk="1" hangingPunct="1">
              <a:buNone/>
            </a:pPr>
            <a:endParaRPr lang="en-GB" sz="2100" b="1" dirty="0" smtClean="0"/>
          </a:p>
          <a:p>
            <a:pPr lvl="1"/>
            <a:r>
              <a:rPr lang="en-GB" sz="2100" b="1" dirty="0" smtClean="0"/>
              <a:t>Mental: </a:t>
            </a:r>
            <a:r>
              <a:rPr lang="en-GB" sz="2100" b="1" i="1" dirty="0" smtClean="0"/>
              <a:t>eg depression and anxiety, learning difficulties, autism, Asperger’s syndrome</a:t>
            </a:r>
          </a:p>
          <a:p>
            <a:pPr marL="0" indent="0" eaLnBrk="1" hangingPunct="1">
              <a:buNone/>
            </a:pPr>
            <a:endParaRPr lang="en-GB" i="1" dirty="0" smtClean="0"/>
          </a:p>
          <a:p>
            <a:pPr marL="0" indent="0" eaLnBrk="1" hangingPunct="1">
              <a:buNone/>
            </a:pPr>
            <a:r>
              <a:rPr lang="en-GB" sz="2100" i="1" dirty="0" smtClean="0">
                <a:solidFill>
                  <a:srgbClr val="FF0000"/>
                </a:solidFill>
              </a:rPr>
              <a:t>Long-term: 12 months, rest of life</a:t>
            </a:r>
          </a:p>
          <a:p>
            <a:pPr marL="0" indent="0" eaLnBrk="1" hangingPunct="1">
              <a:buNone/>
            </a:pPr>
            <a:endParaRPr lang="en-GB" sz="2800" i="1" dirty="0" smtClean="0"/>
          </a:p>
        </p:txBody>
      </p:sp>
    </p:spTree>
    <p:extLst>
      <p:ext uri="{BB962C8B-B14F-4D97-AF65-F5344CB8AC3E}">
        <p14:creationId xmlns:p14="http://schemas.microsoft.com/office/powerpoint/2010/main" val="87820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4452">
                                            <p:txEl>
                                              <p:pRg st="0" end="0"/>
                                            </p:txEl>
                                          </p:spTgt>
                                        </p:tgtEl>
                                        <p:attrNameLst>
                                          <p:attrName>style.visibility</p:attrName>
                                        </p:attrNameLst>
                                      </p:cBhvr>
                                      <p:to>
                                        <p:strVal val="visible"/>
                                      </p:to>
                                    </p:set>
                                    <p:animEffect transition="in" filter="barn(inVertical)">
                                      <p:cBhvr>
                                        <p:cTn id="7" dur="500"/>
                                        <p:tgtEl>
                                          <p:spTgt spid="10445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4452">
                                            <p:txEl>
                                              <p:pRg st="2" end="2"/>
                                            </p:txEl>
                                          </p:spTgt>
                                        </p:tgtEl>
                                        <p:attrNameLst>
                                          <p:attrName>style.visibility</p:attrName>
                                        </p:attrNameLst>
                                      </p:cBhvr>
                                      <p:to>
                                        <p:strVal val="visible"/>
                                      </p:to>
                                    </p:set>
                                    <p:animEffect transition="in" filter="barn(inVertical)">
                                      <p:cBhvr>
                                        <p:cTn id="10" dur="500"/>
                                        <p:tgtEl>
                                          <p:spTgt spid="10445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4452">
                                            <p:txEl>
                                              <p:pRg st="4" end="4"/>
                                            </p:txEl>
                                          </p:spTgt>
                                        </p:tgtEl>
                                        <p:attrNameLst>
                                          <p:attrName>style.visibility</p:attrName>
                                        </p:attrNameLst>
                                      </p:cBhvr>
                                      <p:to>
                                        <p:strVal val="visible"/>
                                      </p:to>
                                    </p:set>
                                    <p:animEffect transition="in" filter="barn(inVertical)">
                                      <p:cBhvr>
                                        <p:cTn id="13" dur="500"/>
                                        <p:tgtEl>
                                          <p:spTgt spid="104452">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4452">
                                            <p:txEl>
                                              <p:pRg st="6" end="6"/>
                                            </p:txEl>
                                          </p:spTgt>
                                        </p:tgtEl>
                                        <p:attrNameLst>
                                          <p:attrName>style.visibility</p:attrName>
                                        </p:attrNameLst>
                                      </p:cBhvr>
                                      <p:to>
                                        <p:strVal val="visible"/>
                                      </p:to>
                                    </p:set>
                                    <p:animEffect transition="in" filter="barn(inVertical)">
                                      <p:cBhvr>
                                        <p:cTn id="16" dur="500"/>
                                        <p:tgtEl>
                                          <p:spTgt spid="1044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B415C1AA-6335-41CE-AC84-8D72D261F5D2}" type="slidenum">
              <a:rPr lang="en-US" sz="1400">
                <a:solidFill>
                  <a:srgbClr val="EBD189"/>
                </a:solidFill>
                <a:latin typeface="Arial" charset="0"/>
              </a:rPr>
              <a:pPr/>
              <a:t>73</a:t>
            </a:fld>
            <a:endParaRPr lang="en-US" sz="1400" dirty="0">
              <a:solidFill>
                <a:srgbClr val="EBD189"/>
              </a:solidFill>
              <a:latin typeface="Arial" charset="0"/>
            </a:endParaRPr>
          </a:p>
        </p:txBody>
      </p:sp>
      <p:sp>
        <p:nvSpPr>
          <p:cNvPr id="104451" name="Rectangle 2"/>
          <p:cNvSpPr>
            <a:spLocks noGrp="1" noChangeArrowheads="1"/>
          </p:cNvSpPr>
          <p:nvPr>
            <p:ph type="title"/>
          </p:nvPr>
        </p:nvSpPr>
        <p:spPr/>
        <p:txBody>
          <a:bodyPr/>
          <a:lstStyle/>
          <a:p>
            <a:pPr eaLnBrk="1" hangingPunct="1"/>
            <a:r>
              <a:rPr lang="en-GB" b="1" dirty="0" smtClean="0"/>
              <a:t>Gender reassignment</a:t>
            </a:r>
          </a:p>
        </p:txBody>
      </p:sp>
      <p:sp>
        <p:nvSpPr>
          <p:cNvPr id="104452" name="Rectangle 3"/>
          <p:cNvSpPr>
            <a:spLocks noGrp="1" noChangeArrowheads="1"/>
          </p:cNvSpPr>
          <p:nvPr>
            <p:ph type="body" idx="1"/>
          </p:nvPr>
        </p:nvSpPr>
        <p:spPr/>
        <p:txBody>
          <a:bodyPr/>
          <a:lstStyle/>
          <a:p>
            <a:pPr eaLnBrk="1" hangingPunct="1"/>
            <a:r>
              <a:rPr lang="en-GB" sz="2400" dirty="0" smtClean="0"/>
              <a:t>Person is proposing to undergo, is undergoing or has undergone a process (or part of a process) for the purpose of reassigning the person’s sex by changing physiological or other attributes of sex.</a:t>
            </a:r>
          </a:p>
          <a:p>
            <a:pPr eaLnBrk="1" hangingPunct="1"/>
            <a:endParaRPr lang="en-GB" sz="2400" dirty="0" smtClean="0"/>
          </a:p>
          <a:p>
            <a:pPr eaLnBrk="1" hangingPunct="1"/>
            <a:r>
              <a:rPr lang="en-GB" sz="2400" dirty="0" smtClean="0"/>
              <a:t>Process does not need to be a medical procedure.</a:t>
            </a:r>
          </a:p>
          <a:p>
            <a:pPr marL="0" indent="0" eaLnBrk="1" hangingPunct="1">
              <a:buNone/>
            </a:pPr>
            <a:endParaRPr lang="en-GB" sz="2800" i="1" dirty="0" smtClean="0"/>
          </a:p>
        </p:txBody>
      </p:sp>
    </p:spTree>
    <p:extLst>
      <p:ext uri="{BB962C8B-B14F-4D97-AF65-F5344CB8AC3E}">
        <p14:creationId xmlns:p14="http://schemas.microsoft.com/office/powerpoint/2010/main" val="282782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452">
                                            <p:txEl>
                                              <p:pRg st="0" end="0"/>
                                            </p:txEl>
                                          </p:spTgt>
                                        </p:tgtEl>
                                        <p:attrNameLst>
                                          <p:attrName>style.visibility</p:attrName>
                                        </p:attrNameLst>
                                      </p:cBhvr>
                                      <p:to>
                                        <p:strVal val="visible"/>
                                      </p:to>
                                    </p:set>
                                    <p:animEffect transition="in" filter="wipe(down)">
                                      <p:cBhvr>
                                        <p:cTn id="7" dur="500"/>
                                        <p:tgtEl>
                                          <p:spTgt spid="1044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452">
                                            <p:txEl>
                                              <p:pRg st="2" end="2"/>
                                            </p:txEl>
                                          </p:spTgt>
                                        </p:tgtEl>
                                        <p:attrNameLst>
                                          <p:attrName>style.visibility</p:attrName>
                                        </p:attrNameLst>
                                      </p:cBhvr>
                                      <p:to>
                                        <p:strVal val="visible"/>
                                      </p:to>
                                    </p:set>
                                    <p:animEffect transition="in" filter="wipe(down)">
                                      <p:cBhvr>
                                        <p:cTn id="12" dur="500"/>
                                        <p:tgtEl>
                                          <p:spTgt spid="1044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5F6145AB-3323-4964-B81A-1844ECA7C79A}" type="slidenum">
              <a:rPr lang="en-US" sz="1400">
                <a:solidFill>
                  <a:schemeClr val="tx2"/>
                </a:solidFill>
                <a:latin typeface="Arial" charset="0"/>
              </a:rPr>
              <a:pPr/>
              <a:t>74</a:t>
            </a:fld>
            <a:endParaRPr lang="en-US" sz="1400" dirty="0">
              <a:solidFill>
                <a:schemeClr val="tx2"/>
              </a:solidFill>
              <a:latin typeface="Arial" charset="0"/>
            </a:endParaRPr>
          </a:p>
        </p:txBody>
      </p:sp>
      <p:sp>
        <p:nvSpPr>
          <p:cNvPr id="106499" name="Rectangle 2"/>
          <p:cNvSpPr>
            <a:spLocks noGrp="1" noChangeArrowheads="1"/>
          </p:cNvSpPr>
          <p:nvPr>
            <p:ph type="title"/>
          </p:nvPr>
        </p:nvSpPr>
        <p:spPr>
          <a:xfrm>
            <a:off x="611560" y="332656"/>
            <a:ext cx="8204448" cy="1143000"/>
          </a:xfrm>
        </p:spPr>
        <p:txBody>
          <a:bodyPr/>
          <a:lstStyle/>
          <a:p>
            <a:pPr eaLnBrk="1" hangingPunct="1"/>
            <a:r>
              <a:rPr lang="en-GB" b="1" dirty="0" smtClean="0"/>
              <a:t>Race</a:t>
            </a:r>
          </a:p>
        </p:txBody>
      </p:sp>
      <p:sp>
        <p:nvSpPr>
          <p:cNvPr id="106500" name="Rectangle 3"/>
          <p:cNvSpPr>
            <a:spLocks noGrp="1" noChangeArrowheads="1"/>
          </p:cNvSpPr>
          <p:nvPr>
            <p:ph type="body" idx="1"/>
          </p:nvPr>
        </p:nvSpPr>
        <p:spPr/>
        <p:txBody>
          <a:bodyPr/>
          <a:lstStyle/>
          <a:p>
            <a:pPr marL="0" indent="0" eaLnBrk="1" hangingPunct="1">
              <a:lnSpc>
                <a:spcPct val="80000"/>
              </a:lnSpc>
              <a:buNone/>
            </a:pPr>
            <a:r>
              <a:rPr lang="en-GB" sz="2400" dirty="0" smtClean="0"/>
              <a:t>Includes:</a:t>
            </a:r>
          </a:p>
          <a:p>
            <a:pPr marL="0" indent="0" eaLnBrk="1" hangingPunct="1">
              <a:lnSpc>
                <a:spcPct val="80000"/>
              </a:lnSpc>
              <a:buNone/>
            </a:pPr>
            <a:r>
              <a:rPr lang="en-GB" sz="2400" dirty="0" smtClean="0"/>
              <a:t> </a:t>
            </a:r>
          </a:p>
          <a:p>
            <a:pPr eaLnBrk="1" hangingPunct="1">
              <a:lnSpc>
                <a:spcPct val="80000"/>
              </a:lnSpc>
            </a:pPr>
            <a:r>
              <a:rPr lang="en-GB" sz="2400" dirty="0" smtClean="0"/>
              <a:t>colour eg black or white</a:t>
            </a:r>
          </a:p>
          <a:p>
            <a:pPr eaLnBrk="1" hangingPunct="1">
              <a:lnSpc>
                <a:spcPct val="80000"/>
              </a:lnSpc>
            </a:pPr>
            <a:r>
              <a:rPr lang="en-GB" sz="2400" dirty="0" smtClean="0"/>
              <a:t>Nationality eg British, Columbian or Slovakian</a:t>
            </a:r>
          </a:p>
          <a:p>
            <a:pPr eaLnBrk="1" hangingPunct="1">
              <a:lnSpc>
                <a:spcPct val="80000"/>
              </a:lnSpc>
            </a:pPr>
            <a:r>
              <a:rPr lang="en-GB" sz="2400" dirty="0" smtClean="0"/>
              <a:t>Ethnic or national origins eg Roma or Irish traveller background</a:t>
            </a:r>
          </a:p>
          <a:p>
            <a:pPr eaLnBrk="1" hangingPunct="1">
              <a:lnSpc>
                <a:spcPct val="80000"/>
              </a:lnSpc>
            </a:pPr>
            <a:endParaRPr lang="en-GB" dirty="0" smtClean="0"/>
          </a:p>
        </p:txBody>
      </p:sp>
    </p:spTree>
    <p:extLst>
      <p:ext uri="{BB962C8B-B14F-4D97-AF65-F5344CB8AC3E}">
        <p14:creationId xmlns:p14="http://schemas.microsoft.com/office/powerpoint/2010/main" val="38213106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eaLnBrk="1" hangingPunct="1"/>
            <a:r>
              <a:rPr lang="en-GB" b="1" dirty="0" smtClean="0"/>
              <a:t>Religion or belief</a:t>
            </a:r>
          </a:p>
        </p:txBody>
      </p:sp>
      <p:sp>
        <p:nvSpPr>
          <p:cNvPr id="108548" name="Rectangle 3"/>
          <p:cNvSpPr>
            <a:spLocks noGrp="1" noChangeArrowheads="1"/>
          </p:cNvSpPr>
          <p:nvPr>
            <p:ph idx="1"/>
          </p:nvPr>
        </p:nvSpPr>
        <p:spPr/>
        <p:txBody>
          <a:bodyPr>
            <a:normAutofit/>
          </a:bodyPr>
          <a:lstStyle/>
          <a:p>
            <a:pPr marL="0" indent="0" eaLnBrk="1" hangingPunct="1">
              <a:lnSpc>
                <a:spcPct val="80000"/>
              </a:lnSpc>
              <a:buNone/>
            </a:pPr>
            <a:r>
              <a:rPr lang="en-GB" sz="2400" dirty="0" smtClean="0"/>
              <a:t>Includes:</a:t>
            </a:r>
          </a:p>
          <a:p>
            <a:pPr marL="0" indent="0" eaLnBrk="1" hangingPunct="1">
              <a:lnSpc>
                <a:spcPct val="80000"/>
              </a:lnSpc>
              <a:buNone/>
            </a:pPr>
            <a:endParaRPr lang="en-GB" sz="2400" dirty="0" smtClean="0"/>
          </a:p>
          <a:p>
            <a:pPr eaLnBrk="1" hangingPunct="1">
              <a:lnSpc>
                <a:spcPct val="80000"/>
              </a:lnSpc>
            </a:pPr>
            <a:r>
              <a:rPr lang="en-GB" sz="2400" dirty="0" smtClean="0"/>
              <a:t>Any religion or philosophical belief</a:t>
            </a:r>
          </a:p>
          <a:p>
            <a:pPr eaLnBrk="1" hangingPunct="1">
              <a:lnSpc>
                <a:spcPct val="80000"/>
              </a:lnSpc>
            </a:pPr>
            <a:r>
              <a:rPr lang="en-GB" sz="2400" dirty="0" smtClean="0"/>
              <a:t>Lack of religion or philosophical belief</a:t>
            </a:r>
          </a:p>
          <a:p>
            <a:pPr lvl="1" eaLnBrk="1" hangingPunct="1">
              <a:lnSpc>
                <a:spcPct val="80000"/>
              </a:lnSpc>
            </a:pPr>
            <a:endParaRPr lang="en-GB" sz="2400" dirty="0" smtClean="0"/>
          </a:p>
          <a:p>
            <a:pPr marL="0" indent="0" eaLnBrk="1" hangingPunct="1">
              <a:lnSpc>
                <a:spcPct val="80000"/>
              </a:lnSpc>
              <a:buNone/>
            </a:pPr>
            <a:r>
              <a:rPr lang="en-GB" sz="2400" dirty="0" smtClean="0"/>
              <a:t>Religions covered include:</a:t>
            </a:r>
          </a:p>
          <a:p>
            <a:pPr marL="0" indent="0" eaLnBrk="1" hangingPunct="1">
              <a:lnSpc>
                <a:spcPct val="80000"/>
              </a:lnSpc>
              <a:buNone/>
            </a:pPr>
            <a:endParaRPr lang="en-GB" sz="2400" dirty="0" smtClean="0"/>
          </a:p>
          <a:p>
            <a:pPr eaLnBrk="1" hangingPunct="1">
              <a:lnSpc>
                <a:spcPct val="80000"/>
              </a:lnSpc>
            </a:pPr>
            <a:r>
              <a:rPr lang="en-GB" sz="2400" dirty="0" smtClean="0"/>
              <a:t>Christianity</a:t>
            </a:r>
          </a:p>
          <a:p>
            <a:pPr eaLnBrk="1" hangingPunct="1">
              <a:lnSpc>
                <a:spcPct val="80000"/>
              </a:lnSpc>
            </a:pPr>
            <a:r>
              <a:rPr lang="en-GB" sz="2400" dirty="0" smtClean="0"/>
              <a:t>Hinduism</a:t>
            </a:r>
          </a:p>
          <a:p>
            <a:pPr eaLnBrk="1" hangingPunct="1">
              <a:lnSpc>
                <a:spcPct val="80000"/>
              </a:lnSpc>
            </a:pPr>
            <a:r>
              <a:rPr lang="en-GB" sz="2400" dirty="0" smtClean="0"/>
              <a:t>Islam</a:t>
            </a:r>
          </a:p>
          <a:p>
            <a:pPr eaLnBrk="1" hangingPunct="1">
              <a:lnSpc>
                <a:spcPct val="80000"/>
              </a:lnSpc>
            </a:pPr>
            <a:r>
              <a:rPr lang="en-GB" sz="2400" dirty="0" smtClean="0"/>
              <a:t>Judaism</a:t>
            </a:r>
          </a:p>
          <a:p>
            <a:pPr eaLnBrk="1" hangingPunct="1">
              <a:lnSpc>
                <a:spcPct val="80000"/>
              </a:lnSpc>
            </a:pPr>
            <a:r>
              <a:rPr lang="en-GB" sz="2400" dirty="0" smtClean="0"/>
              <a:t>Sikhism</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CACB97D9-20BD-4FA1-BC32-9E3EA08318E0}" type="slidenum">
              <a:rPr lang="en-US" sz="1400">
                <a:solidFill>
                  <a:schemeClr val="tx2"/>
                </a:solidFill>
                <a:latin typeface="Arial" charset="0"/>
              </a:rPr>
              <a:pPr/>
              <a:t>75</a:t>
            </a:fld>
            <a:endParaRPr lang="en-US" sz="1400" dirty="0">
              <a:solidFill>
                <a:schemeClr val="tx2"/>
              </a:solidFill>
              <a:latin typeface="Arial" charset="0"/>
            </a:endParaRPr>
          </a:p>
        </p:txBody>
      </p:sp>
    </p:spTree>
    <p:extLst>
      <p:ext uri="{BB962C8B-B14F-4D97-AF65-F5344CB8AC3E}">
        <p14:creationId xmlns:p14="http://schemas.microsoft.com/office/powerpoint/2010/main" val="123683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Effect transition="in" filter="circle(in)">
                                      <p:cBhvr>
                                        <p:cTn id="7" dur="2000"/>
                                        <p:tgtEl>
                                          <p:spTgt spid="108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8548">
                                            <p:txEl>
                                              <p:pRg st="2" end="2"/>
                                            </p:txEl>
                                          </p:spTgt>
                                        </p:tgtEl>
                                        <p:attrNameLst>
                                          <p:attrName>style.visibility</p:attrName>
                                        </p:attrNameLst>
                                      </p:cBhvr>
                                      <p:to>
                                        <p:strVal val="visible"/>
                                      </p:to>
                                    </p:set>
                                    <p:animEffect transition="in" filter="circle(in)">
                                      <p:cBhvr>
                                        <p:cTn id="12" dur="2000"/>
                                        <p:tgtEl>
                                          <p:spTgt spid="1085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8548">
                                            <p:txEl>
                                              <p:pRg st="3" end="3"/>
                                            </p:txEl>
                                          </p:spTgt>
                                        </p:tgtEl>
                                        <p:attrNameLst>
                                          <p:attrName>style.visibility</p:attrName>
                                        </p:attrNameLst>
                                      </p:cBhvr>
                                      <p:to>
                                        <p:strVal val="visible"/>
                                      </p:to>
                                    </p:set>
                                    <p:animEffect transition="in" filter="circle(in)">
                                      <p:cBhvr>
                                        <p:cTn id="17" dur="2000"/>
                                        <p:tgtEl>
                                          <p:spTgt spid="1085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8548">
                                            <p:txEl>
                                              <p:pRg st="5" end="5"/>
                                            </p:txEl>
                                          </p:spTgt>
                                        </p:tgtEl>
                                        <p:attrNameLst>
                                          <p:attrName>style.visibility</p:attrName>
                                        </p:attrNameLst>
                                      </p:cBhvr>
                                      <p:to>
                                        <p:strVal val="visible"/>
                                      </p:to>
                                    </p:set>
                                    <p:animEffect transition="in" filter="circle(in)">
                                      <p:cBhvr>
                                        <p:cTn id="22" dur="2000"/>
                                        <p:tgtEl>
                                          <p:spTgt spid="10854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8548">
                                            <p:txEl>
                                              <p:pRg st="7" end="7"/>
                                            </p:txEl>
                                          </p:spTgt>
                                        </p:tgtEl>
                                        <p:attrNameLst>
                                          <p:attrName>style.visibility</p:attrName>
                                        </p:attrNameLst>
                                      </p:cBhvr>
                                      <p:to>
                                        <p:strVal val="visible"/>
                                      </p:to>
                                    </p:set>
                                    <p:animEffect transition="in" filter="circle(in)">
                                      <p:cBhvr>
                                        <p:cTn id="27" dur="2000"/>
                                        <p:tgtEl>
                                          <p:spTgt spid="10854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8548">
                                            <p:txEl>
                                              <p:pRg st="8" end="8"/>
                                            </p:txEl>
                                          </p:spTgt>
                                        </p:tgtEl>
                                        <p:attrNameLst>
                                          <p:attrName>style.visibility</p:attrName>
                                        </p:attrNameLst>
                                      </p:cBhvr>
                                      <p:to>
                                        <p:strVal val="visible"/>
                                      </p:to>
                                    </p:set>
                                    <p:animEffect transition="in" filter="circle(in)">
                                      <p:cBhvr>
                                        <p:cTn id="32" dur="2000"/>
                                        <p:tgtEl>
                                          <p:spTgt spid="10854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8548">
                                            <p:txEl>
                                              <p:pRg st="9" end="9"/>
                                            </p:txEl>
                                          </p:spTgt>
                                        </p:tgtEl>
                                        <p:attrNameLst>
                                          <p:attrName>style.visibility</p:attrName>
                                        </p:attrNameLst>
                                      </p:cBhvr>
                                      <p:to>
                                        <p:strVal val="visible"/>
                                      </p:to>
                                    </p:set>
                                    <p:animEffect transition="in" filter="circle(in)">
                                      <p:cBhvr>
                                        <p:cTn id="37" dur="2000"/>
                                        <p:tgtEl>
                                          <p:spTgt spid="10854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8548">
                                            <p:txEl>
                                              <p:pRg st="10" end="10"/>
                                            </p:txEl>
                                          </p:spTgt>
                                        </p:tgtEl>
                                        <p:attrNameLst>
                                          <p:attrName>style.visibility</p:attrName>
                                        </p:attrNameLst>
                                      </p:cBhvr>
                                      <p:to>
                                        <p:strVal val="visible"/>
                                      </p:to>
                                    </p:set>
                                    <p:animEffect transition="in" filter="circle(in)">
                                      <p:cBhvr>
                                        <p:cTn id="42" dur="2000"/>
                                        <p:tgtEl>
                                          <p:spTgt spid="10854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8548">
                                            <p:txEl>
                                              <p:pRg st="11" end="11"/>
                                            </p:txEl>
                                          </p:spTgt>
                                        </p:tgtEl>
                                        <p:attrNameLst>
                                          <p:attrName>style.visibility</p:attrName>
                                        </p:attrNameLst>
                                      </p:cBhvr>
                                      <p:to>
                                        <p:strVal val="visible"/>
                                      </p:to>
                                    </p:set>
                                    <p:animEffect transition="in" filter="circle(in)">
                                      <p:cBhvr>
                                        <p:cTn id="47" dur="2000"/>
                                        <p:tgtEl>
                                          <p:spTgt spid="10854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r>
              <a:rPr lang="en-GB" b="1" dirty="0" smtClean="0"/>
              <a:t>Sexual orientation</a:t>
            </a:r>
          </a:p>
        </p:txBody>
      </p:sp>
      <p:sp>
        <p:nvSpPr>
          <p:cNvPr id="110596" name="Rectangle 3"/>
          <p:cNvSpPr>
            <a:spLocks noGrp="1" noChangeArrowheads="1"/>
          </p:cNvSpPr>
          <p:nvPr>
            <p:ph idx="1"/>
          </p:nvPr>
        </p:nvSpPr>
        <p:spPr/>
        <p:txBody>
          <a:bodyPr/>
          <a:lstStyle/>
          <a:p>
            <a:pPr eaLnBrk="1" hangingPunct="1">
              <a:lnSpc>
                <a:spcPct val="90000"/>
              </a:lnSpc>
            </a:pPr>
            <a:endParaRPr lang="en-GB" sz="2800" b="1" dirty="0" smtClean="0"/>
          </a:p>
          <a:p>
            <a:pPr eaLnBrk="1" hangingPunct="1">
              <a:lnSpc>
                <a:spcPct val="90000"/>
              </a:lnSpc>
            </a:pPr>
            <a:r>
              <a:rPr lang="en-GB" sz="2400" dirty="0" smtClean="0"/>
              <a:t>Outlaws discrimination in employment based on sexual orientation towards:</a:t>
            </a:r>
          </a:p>
          <a:p>
            <a:pPr marL="400050" lvl="1" indent="0" eaLnBrk="1" hangingPunct="1">
              <a:lnSpc>
                <a:spcPct val="90000"/>
              </a:lnSpc>
              <a:buNone/>
            </a:pPr>
            <a:r>
              <a:rPr lang="en-GB" sz="2400" dirty="0" smtClean="0"/>
              <a:t>people of the same sex </a:t>
            </a:r>
          </a:p>
          <a:p>
            <a:pPr marL="400050" lvl="1" indent="0" eaLnBrk="1" hangingPunct="1">
              <a:lnSpc>
                <a:spcPct val="90000"/>
              </a:lnSpc>
              <a:buNone/>
            </a:pPr>
            <a:r>
              <a:rPr lang="en-GB" sz="2400" dirty="0" smtClean="0"/>
              <a:t>opposite sex</a:t>
            </a:r>
          </a:p>
          <a:p>
            <a:pPr marL="400050" lvl="1" indent="0" eaLnBrk="1" hangingPunct="1">
              <a:lnSpc>
                <a:spcPct val="90000"/>
              </a:lnSpc>
              <a:buNone/>
            </a:pPr>
            <a:r>
              <a:rPr lang="en-GB" sz="2400" dirty="0" smtClean="0"/>
              <a:t>the same sex and the opposite sex</a:t>
            </a:r>
          </a:p>
          <a:p>
            <a:pPr marL="0" indent="0" eaLnBrk="1" hangingPunct="1">
              <a:lnSpc>
                <a:spcPct val="90000"/>
              </a:lnSpc>
              <a:buNone/>
            </a:pPr>
            <a:endParaRPr lang="en-GB" sz="2800" dirty="0" smtClean="0"/>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61B70EE3-51B3-468D-B3EC-CF25A76A5D82}" type="slidenum">
              <a:rPr lang="en-US" sz="1400">
                <a:solidFill>
                  <a:schemeClr val="tx2"/>
                </a:solidFill>
                <a:latin typeface="Arial" charset="0"/>
              </a:rPr>
              <a:pPr/>
              <a:t>76</a:t>
            </a:fld>
            <a:endParaRPr lang="en-US" sz="1400" dirty="0">
              <a:solidFill>
                <a:schemeClr val="tx2"/>
              </a:solidFill>
              <a:latin typeface="Arial" charset="0"/>
            </a:endParaRPr>
          </a:p>
        </p:txBody>
      </p:sp>
    </p:spTree>
    <p:extLst>
      <p:ext uri="{BB962C8B-B14F-4D97-AF65-F5344CB8AC3E}">
        <p14:creationId xmlns:p14="http://schemas.microsoft.com/office/powerpoint/2010/main" val="361037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0596">
                                            <p:txEl>
                                              <p:pRg st="1" end="1"/>
                                            </p:txEl>
                                          </p:spTgt>
                                        </p:tgtEl>
                                        <p:attrNameLst>
                                          <p:attrName>style.visibility</p:attrName>
                                        </p:attrNameLst>
                                      </p:cBhvr>
                                      <p:to>
                                        <p:strVal val="visible"/>
                                      </p:to>
                                    </p:set>
                                    <p:animEffect transition="in" filter="randombar(horizontal)">
                                      <p:cBhvr>
                                        <p:cTn id="7" dur="500"/>
                                        <p:tgtEl>
                                          <p:spTgt spid="110596">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0596">
                                            <p:txEl>
                                              <p:pRg st="2" end="2"/>
                                            </p:txEl>
                                          </p:spTgt>
                                        </p:tgtEl>
                                        <p:attrNameLst>
                                          <p:attrName>style.visibility</p:attrName>
                                        </p:attrNameLst>
                                      </p:cBhvr>
                                      <p:to>
                                        <p:strVal val="visible"/>
                                      </p:to>
                                    </p:set>
                                    <p:animEffect transition="in" filter="randombar(horizontal)">
                                      <p:cBhvr>
                                        <p:cTn id="10" dur="500"/>
                                        <p:tgtEl>
                                          <p:spTgt spid="110596">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0596">
                                            <p:txEl>
                                              <p:pRg st="3" end="3"/>
                                            </p:txEl>
                                          </p:spTgt>
                                        </p:tgtEl>
                                        <p:attrNameLst>
                                          <p:attrName>style.visibility</p:attrName>
                                        </p:attrNameLst>
                                      </p:cBhvr>
                                      <p:to>
                                        <p:strVal val="visible"/>
                                      </p:to>
                                    </p:set>
                                    <p:animEffect transition="in" filter="randombar(horizontal)">
                                      <p:cBhvr>
                                        <p:cTn id="13" dur="500"/>
                                        <p:tgtEl>
                                          <p:spTgt spid="110596">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0596">
                                            <p:txEl>
                                              <p:pRg st="4" end="4"/>
                                            </p:txEl>
                                          </p:spTgt>
                                        </p:tgtEl>
                                        <p:attrNameLst>
                                          <p:attrName>style.visibility</p:attrName>
                                        </p:attrNameLst>
                                      </p:cBhvr>
                                      <p:to>
                                        <p:strVal val="visible"/>
                                      </p:to>
                                    </p:set>
                                    <p:animEffect transition="in" filter="randombar(horizontal)">
                                      <p:cBhvr>
                                        <p:cTn id="16" dur="500"/>
                                        <p:tgtEl>
                                          <p:spTgt spid="1105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r>
              <a:rPr lang="en-GB" b="1" dirty="0" smtClean="0"/>
              <a:t>Direct discrimination</a:t>
            </a:r>
          </a:p>
        </p:txBody>
      </p:sp>
      <p:sp>
        <p:nvSpPr>
          <p:cNvPr id="110596" name="Rectangle 3"/>
          <p:cNvSpPr>
            <a:spLocks noGrp="1" noChangeArrowheads="1"/>
          </p:cNvSpPr>
          <p:nvPr>
            <p:ph idx="1"/>
          </p:nvPr>
        </p:nvSpPr>
        <p:spPr/>
        <p:txBody>
          <a:bodyPr/>
          <a:lstStyle/>
          <a:p>
            <a:pPr eaLnBrk="1" hangingPunct="1">
              <a:lnSpc>
                <a:spcPct val="90000"/>
              </a:lnSpc>
            </a:pPr>
            <a:endParaRPr lang="en-GB" sz="2800" b="1" dirty="0" smtClean="0"/>
          </a:p>
          <a:p>
            <a:pPr eaLnBrk="1" hangingPunct="1">
              <a:lnSpc>
                <a:spcPct val="90000"/>
              </a:lnSpc>
            </a:pPr>
            <a:r>
              <a:rPr lang="en-GB" sz="2400" dirty="0" smtClean="0"/>
              <a:t>A person directly discriminates against another person if ‘because of’ a protected characteristic’ they treat them less favourably than they treat or would treat others.</a:t>
            </a:r>
          </a:p>
          <a:p>
            <a:pPr marL="0" indent="0" eaLnBrk="1" hangingPunct="1">
              <a:lnSpc>
                <a:spcPct val="90000"/>
              </a:lnSpc>
              <a:buNone/>
            </a:pPr>
            <a:endParaRPr lang="en-GB" sz="2400" dirty="0" smtClean="0"/>
          </a:p>
          <a:p>
            <a:pPr eaLnBrk="1" hangingPunct="1">
              <a:lnSpc>
                <a:spcPct val="90000"/>
              </a:lnSpc>
            </a:pPr>
            <a:r>
              <a:rPr lang="en-GB" sz="2000" i="1" dirty="0" smtClean="0">
                <a:solidFill>
                  <a:srgbClr val="FF0000"/>
                </a:solidFill>
              </a:rPr>
              <a:t>Eg a woman was turned down for a job as a labourer on a construction site because the manager thought women were not physically strong enough for such work</a:t>
            </a:r>
            <a:r>
              <a:rPr lang="en-GB" sz="2400" dirty="0" smtClean="0">
                <a:solidFill>
                  <a:srgbClr val="FF0000"/>
                </a:solidFill>
              </a:rPr>
              <a:t>.</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61B70EE3-51B3-468D-B3EC-CF25A76A5D82}" type="slidenum">
              <a:rPr lang="en-US" sz="1400">
                <a:solidFill>
                  <a:srgbClr val="EBD189"/>
                </a:solidFill>
                <a:latin typeface="Arial" charset="0"/>
              </a:rPr>
              <a:pPr/>
              <a:t>77</a:t>
            </a:fld>
            <a:endParaRPr lang="en-US" sz="1400" dirty="0">
              <a:solidFill>
                <a:srgbClr val="EBD189"/>
              </a:solidFill>
              <a:latin typeface="Arial" charset="0"/>
            </a:endParaRPr>
          </a:p>
        </p:txBody>
      </p:sp>
    </p:spTree>
    <p:extLst>
      <p:ext uri="{BB962C8B-B14F-4D97-AF65-F5344CB8AC3E}">
        <p14:creationId xmlns:p14="http://schemas.microsoft.com/office/powerpoint/2010/main" val="412532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r>
              <a:rPr lang="en-GB" b="1" dirty="0" smtClean="0"/>
              <a:t>Indirect discrimination</a:t>
            </a:r>
          </a:p>
        </p:txBody>
      </p:sp>
      <p:sp>
        <p:nvSpPr>
          <p:cNvPr id="110596" name="Rectangle 3"/>
          <p:cNvSpPr>
            <a:spLocks noGrp="1" noChangeArrowheads="1"/>
          </p:cNvSpPr>
          <p:nvPr>
            <p:ph idx="1"/>
          </p:nvPr>
        </p:nvSpPr>
        <p:spPr/>
        <p:txBody>
          <a:bodyPr>
            <a:normAutofit/>
          </a:bodyPr>
          <a:lstStyle/>
          <a:p>
            <a:pPr eaLnBrk="1" hangingPunct="1">
              <a:lnSpc>
                <a:spcPct val="90000"/>
              </a:lnSpc>
            </a:pPr>
            <a:endParaRPr lang="en-GB" sz="2800" b="1" dirty="0" smtClean="0"/>
          </a:p>
          <a:p>
            <a:pPr eaLnBrk="1" hangingPunct="1">
              <a:lnSpc>
                <a:spcPct val="90000"/>
              </a:lnSpc>
            </a:pPr>
            <a:r>
              <a:rPr lang="en-GB" sz="2400" dirty="0" smtClean="0"/>
              <a:t>A person A discriminates against another B if A applies to B a provision, criterion or practice that is discriminatory in relation to a protected characteristic of B’s.</a:t>
            </a:r>
          </a:p>
          <a:p>
            <a:pPr marL="0" indent="0" eaLnBrk="1" hangingPunct="1">
              <a:lnSpc>
                <a:spcPct val="90000"/>
              </a:lnSpc>
              <a:buNone/>
            </a:pPr>
            <a:endParaRPr lang="en-GB" sz="2400" dirty="0" smtClean="0">
              <a:solidFill>
                <a:schemeClr val="accent4">
                  <a:lumMod val="20000"/>
                  <a:lumOff val="80000"/>
                </a:schemeClr>
              </a:solidFill>
            </a:endParaRPr>
          </a:p>
          <a:p>
            <a:pPr eaLnBrk="1" hangingPunct="1">
              <a:lnSpc>
                <a:spcPct val="90000"/>
              </a:lnSpc>
            </a:pPr>
            <a:r>
              <a:rPr lang="en-GB" sz="2400" dirty="0" smtClean="0"/>
              <a:t>Excludes the protected characteristic of pregnancy and maternity.</a:t>
            </a:r>
          </a:p>
          <a:p>
            <a:pPr eaLnBrk="1" hangingPunct="1">
              <a:lnSpc>
                <a:spcPct val="90000"/>
              </a:lnSpc>
            </a:pPr>
            <a:endParaRPr lang="en-GB" sz="2800" b="1" dirty="0"/>
          </a:p>
          <a:p>
            <a:pPr eaLnBrk="1" hangingPunct="1">
              <a:lnSpc>
                <a:spcPct val="90000"/>
              </a:lnSpc>
            </a:pPr>
            <a:r>
              <a:rPr lang="en-GB" sz="2000" dirty="0" smtClean="0">
                <a:solidFill>
                  <a:srgbClr val="FF0000"/>
                </a:solidFill>
              </a:rPr>
              <a:t>John is Jewish and keeps the Sabbath. His employer requires all workers to work until 10pm on a Friday evening.</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61B70EE3-51B3-468D-B3EC-CF25A76A5D82}" type="slidenum">
              <a:rPr lang="en-US" sz="1400">
                <a:solidFill>
                  <a:srgbClr val="EBD189"/>
                </a:solidFill>
                <a:latin typeface="Arial" charset="0"/>
              </a:rPr>
              <a:pPr/>
              <a:t>78</a:t>
            </a:fld>
            <a:endParaRPr lang="en-US" sz="1400" dirty="0">
              <a:solidFill>
                <a:srgbClr val="EBD189"/>
              </a:solidFill>
              <a:latin typeface="Arial" charset="0"/>
            </a:endParaRPr>
          </a:p>
        </p:txBody>
      </p:sp>
    </p:spTree>
    <p:extLst>
      <p:ext uri="{BB962C8B-B14F-4D97-AF65-F5344CB8AC3E}">
        <p14:creationId xmlns:p14="http://schemas.microsoft.com/office/powerpoint/2010/main" val="17109959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GB" b="1" dirty="0" smtClean="0"/>
              <a:t>Examples</a:t>
            </a:r>
          </a:p>
        </p:txBody>
      </p:sp>
      <p:sp>
        <p:nvSpPr>
          <p:cNvPr id="3" name="Content Placeholder 2"/>
          <p:cNvSpPr>
            <a:spLocks noGrp="1"/>
          </p:cNvSpPr>
          <p:nvPr>
            <p:ph idx="1"/>
          </p:nvPr>
        </p:nvSpPr>
        <p:spPr/>
        <p:txBody>
          <a:bodyPr/>
          <a:lstStyle/>
          <a:p>
            <a:r>
              <a:rPr lang="en-GB" sz="2400" i="1" dirty="0">
                <a:solidFill>
                  <a:srgbClr val="FF0000"/>
                </a:solidFill>
              </a:rPr>
              <a:t>Linda is a single parent with 2 small children.  Her employer introduces a new shift system that requires all employees to work some late shifts and alternate weekends</a:t>
            </a:r>
            <a:r>
              <a:rPr lang="en-GB" sz="2400" i="1" dirty="0" smtClean="0">
                <a:solidFill>
                  <a:srgbClr val="FF0000"/>
                </a:solidFill>
              </a:rPr>
              <a:t>.</a:t>
            </a:r>
          </a:p>
          <a:p>
            <a:pPr marL="0" indent="0">
              <a:buNone/>
            </a:pPr>
            <a:endParaRPr lang="en-GB" sz="2400" i="1" dirty="0" smtClean="0">
              <a:solidFill>
                <a:srgbClr val="FF0000"/>
              </a:solidFill>
            </a:endParaRPr>
          </a:p>
          <a:p>
            <a:pPr marL="0" indent="0">
              <a:buNone/>
            </a:pPr>
            <a:endParaRPr lang="en-GB" sz="2400" i="1" dirty="0">
              <a:solidFill>
                <a:srgbClr val="FF0000"/>
              </a:solidFill>
            </a:endParaRPr>
          </a:p>
          <a:p>
            <a:r>
              <a:rPr lang="en-GB" sz="2400" i="1" dirty="0">
                <a:solidFill>
                  <a:srgbClr val="FF0000"/>
                </a:solidFill>
              </a:rPr>
              <a:t>Jemima suffers with repetitive strain injury.  Her employer introduces a new form of keyboard that she cannot use because of her RSI.</a:t>
            </a:r>
          </a:p>
          <a:p>
            <a:endParaRPr lang="en-GB" dirty="0"/>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FD99B72C-E41D-4DC1-B5C2-EE19FF0101F3}" type="slidenum">
              <a:rPr lang="en-US" sz="1400">
                <a:solidFill>
                  <a:srgbClr val="EBD189"/>
                </a:solidFill>
                <a:latin typeface="Arial" charset="0"/>
              </a:rPr>
              <a:pPr/>
              <a:t>79</a:t>
            </a:fld>
            <a:endParaRPr lang="en-US" sz="1400" dirty="0">
              <a:solidFill>
                <a:srgbClr val="EBD189"/>
              </a:solidFill>
              <a:latin typeface="Arial" charset="0"/>
            </a:endParaRPr>
          </a:p>
        </p:txBody>
      </p:sp>
    </p:spTree>
    <p:extLst>
      <p:ext uri="{BB962C8B-B14F-4D97-AF65-F5344CB8AC3E}">
        <p14:creationId xmlns:p14="http://schemas.microsoft.com/office/powerpoint/2010/main" val="1448633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normAutofit/>
          </a:bodyPr>
          <a:lstStyle/>
          <a:p>
            <a:pPr marL="0" indent="0">
              <a:buNone/>
            </a:pPr>
            <a:endParaRPr lang="en-GB" sz="3600" dirty="0" smtClean="0"/>
          </a:p>
          <a:p>
            <a:pPr marL="0" indent="0">
              <a:buNone/>
            </a:pPr>
            <a:r>
              <a:rPr lang="en-GB" sz="3600" dirty="0" smtClean="0"/>
              <a:t>Discuss the purpose of workforce planning.</a:t>
            </a:r>
          </a:p>
          <a:p>
            <a:pPr marL="0" indent="0">
              <a:buNone/>
            </a:pPr>
            <a:endParaRPr lang="en-GB" sz="3600" dirty="0"/>
          </a:p>
          <a:p>
            <a:pPr marL="0" indent="0">
              <a:buNone/>
            </a:pPr>
            <a:endParaRPr lang="en-GB" sz="3600" dirty="0" smtClean="0"/>
          </a:p>
          <a:p>
            <a:pPr marL="0" indent="0">
              <a:buNone/>
            </a:pPr>
            <a:r>
              <a:rPr lang="en-GB" sz="3600" dirty="0" smtClean="0"/>
              <a:t>Suggest benefits of workforce planning.</a:t>
            </a:r>
            <a:endParaRPr lang="en-GB" sz="3600" dirty="0"/>
          </a:p>
        </p:txBody>
      </p:sp>
      <p:sp>
        <p:nvSpPr>
          <p:cNvPr id="4" name="Slide Number Placeholder 3"/>
          <p:cNvSpPr>
            <a:spLocks noGrp="1"/>
          </p:cNvSpPr>
          <p:nvPr>
            <p:ph type="sldNum" sz="quarter" idx="12"/>
          </p:nvPr>
        </p:nvSpPr>
        <p:spPr/>
        <p:txBody>
          <a:bodyPr/>
          <a:lstStyle/>
          <a:p>
            <a:pPr>
              <a:defRPr/>
            </a:pPr>
            <a:fld id="{143D4741-063D-40D6-A621-CE9EBEE8995D}" type="slidenum">
              <a:rPr lang="en-US" smtClean="0"/>
              <a:pPr>
                <a:defRPr/>
              </a:pPr>
              <a:t>8</a:t>
            </a:fld>
            <a:endParaRPr lang="en-US" dirty="0"/>
          </a:p>
        </p:txBody>
      </p:sp>
    </p:spTree>
    <p:extLst>
      <p:ext uri="{BB962C8B-B14F-4D97-AF65-F5344CB8AC3E}">
        <p14:creationId xmlns:p14="http://schemas.microsoft.com/office/powerpoint/2010/main" val="37554700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61B70EE3-51B3-468D-B3EC-CF25A76A5D82}" type="slidenum">
              <a:rPr lang="en-US" sz="1400">
                <a:solidFill>
                  <a:srgbClr val="EBD189"/>
                </a:solidFill>
                <a:latin typeface="Arial" charset="0"/>
              </a:rPr>
              <a:pPr/>
              <a:t>80</a:t>
            </a:fld>
            <a:endParaRPr lang="en-US" sz="1400" dirty="0">
              <a:solidFill>
                <a:srgbClr val="EBD189"/>
              </a:solidFill>
              <a:latin typeface="Arial" charset="0"/>
            </a:endParaRPr>
          </a:p>
        </p:txBody>
      </p:sp>
      <p:sp>
        <p:nvSpPr>
          <p:cNvPr id="110595" name="Rectangle 2"/>
          <p:cNvSpPr>
            <a:spLocks noGrp="1" noChangeArrowheads="1"/>
          </p:cNvSpPr>
          <p:nvPr>
            <p:ph type="title"/>
          </p:nvPr>
        </p:nvSpPr>
        <p:spPr/>
        <p:txBody>
          <a:bodyPr>
            <a:normAutofit fontScale="90000"/>
          </a:bodyPr>
          <a:lstStyle/>
          <a:p>
            <a:pPr eaLnBrk="1" hangingPunct="1"/>
            <a:r>
              <a:rPr lang="en-GB" b="1" dirty="0" smtClean="0"/>
              <a:t>Other form of discrimination</a:t>
            </a:r>
          </a:p>
        </p:txBody>
      </p:sp>
      <p:sp>
        <p:nvSpPr>
          <p:cNvPr id="110596" name="Rectangle 3"/>
          <p:cNvSpPr>
            <a:spLocks noGrp="1" noChangeArrowheads="1"/>
          </p:cNvSpPr>
          <p:nvPr>
            <p:ph type="body" idx="1"/>
          </p:nvPr>
        </p:nvSpPr>
        <p:spPr>
          <a:xfrm>
            <a:off x="1066800" y="1676400"/>
            <a:ext cx="7772400" cy="4776788"/>
          </a:xfrm>
        </p:spPr>
        <p:txBody>
          <a:bodyPr/>
          <a:lstStyle/>
          <a:p>
            <a:pPr eaLnBrk="1" hangingPunct="1">
              <a:lnSpc>
                <a:spcPct val="90000"/>
              </a:lnSpc>
            </a:pPr>
            <a:endParaRPr lang="en-GB" sz="2800" b="1" dirty="0" smtClean="0"/>
          </a:p>
          <a:p>
            <a:pPr eaLnBrk="1" hangingPunct="1">
              <a:lnSpc>
                <a:spcPct val="90000"/>
              </a:lnSpc>
            </a:pPr>
            <a:r>
              <a:rPr lang="en-GB" sz="2800" b="1" dirty="0" smtClean="0"/>
              <a:t>Arising from disability</a:t>
            </a:r>
          </a:p>
          <a:p>
            <a:pPr marL="0" indent="0" eaLnBrk="1" hangingPunct="1">
              <a:lnSpc>
                <a:spcPct val="90000"/>
              </a:lnSpc>
              <a:buNone/>
            </a:pPr>
            <a:endParaRPr lang="en-GB" sz="2800" b="1" dirty="0" smtClean="0">
              <a:solidFill>
                <a:schemeClr val="accent4">
                  <a:lumMod val="20000"/>
                  <a:lumOff val="80000"/>
                </a:schemeClr>
              </a:solidFill>
            </a:endParaRPr>
          </a:p>
          <a:p>
            <a:pPr eaLnBrk="1" hangingPunct="1">
              <a:lnSpc>
                <a:spcPct val="90000"/>
              </a:lnSpc>
            </a:pPr>
            <a:r>
              <a:rPr lang="en-GB" sz="2800" b="1" dirty="0" smtClean="0"/>
              <a:t>Harassment</a:t>
            </a:r>
            <a:endParaRPr lang="en-GB" sz="2800" dirty="0" smtClean="0"/>
          </a:p>
        </p:txBody>
      </p:sp>
    </p:spTree>
    <p:extLst>
      <p:ext uri="{BB962C8B-B14F-4D97-AF65-F5344CB8AC3E}">
        <p14:creationId xmlns:p14="http://schemas.microsoft.com/office/powerpoint/2010/main" val="23463391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the equality act</a:t>
            </a:r>
            <a:endParaRPr lang="en-GB" dirty="0"/>
          </a:p>
        </p:txBody>
      </p:sp>
      <p:sp>
        <p:nvSpPr>
          <p:cNvPr id="3" name="Content Placeholder 2"/>
          <p:cNvSpPr>
            <a:spLocks noGrp="1"/>
          </p:cNvSpPr>
          <p:nvPr>
            <p:ph idx="1"/>
          </p:nvPr>
        </p:nvSpPr>
        <p:spPr/>
        <p:txBody>
          <a:bodyPr>
            <a:normAutofit fontScale="92500"/>
          </a:bodyPr>
          <a:lstStyle/>
          <a:p>
            <a:r>
              <a:rPr lang="en-GB" dirty="0" smtClean="0"/>
              <a:t>When adverts for jobs are being created, managers need to ensure they are worded in a way that is not seen to break the law </a:t>
            </a:r>
            <a:r>
              <a:rPr lang="en-GB" dirty="0" err="1" smtClean="0"/>
              <a:t>eg</a:t>
            </a:r>
            <a:r>
              <a:rPr lang="en-GB" dirty="0" smtClean="0"/>
              <a:t> ‘a young person is required’.</a:t>
            </a:r>
          </a:p>
          <a:p>
            <a:r>
              <a:rPr lang="en-GB" dirty="0" smtClean="0"/>
              <a:t>Barriers to physically accessing the building will need to be considered and action taken, where possible, to make the building </a:t>
            </a:r>
            <a:r>
              <a:rPr lang="en-GB" smtClean="0"/>
              <a:t>more accessible.</a:t>
            </a:r>
            <a:endParaRPr lang="en-GB" dirty="0" smtClean="0"/>
          </a:p>
          <a:p>
            <a:r>
              <a:rPr lang="en-GB" dirty="0" smtClean="0"/>
              <a:t>The organisation must investigate any complaints re discrimination in the workplace.</a:t>
            </a:r>
          </a:p>
          <a:p>
            <a:r>
              <a:rPr lang="en-GB" dirty="0" smtClean="0"/>
              <a:t>Policies need to be created to ensure employees are aware of the legislation and what they need to do to comply with it.</a:t>
            </a:r>
            <a:endParaRPr lang="en-GB" dirty="0"/>
          </a:p>
        </p:txBody>
      </p:sp>
      <p:sp>
        <p:nvSpPr>
          <p:cNvPr id="4" name="Slide Number Placeholder 3"/>
          <p:cNvSpPr>
            <a:spLocks noGrp="1"/>
          </p:cNvSpPr>
          <p:nvPr>
            <p:ph type="sldNum" sz="quarter" idx="12"/>
          </p:nvPr>
        </p:nvSpPr>
        <p:spPr/>
        <p:txBody>
          <a:bodyPr/>
          <a:lstStyle/>
          <a:p>
            <a:pPr>
              <a:defRPr/>
            </a:pPr>
            <a:fld id="{143D4741-063D-40D6-A621-CE9EBEE8995D}" type="slidenum">
              <a:rPr lang="en-US" smtClean="0"/>
              <a:pPr>
                <a:defRPr/>
              </a:pPr>
              <a:t>81</a:t>
            </a:fld>
            <a:endParaRPr lang="en-US" dirty="0"/>
          </a:p>
        </p:txBody>
      </p:sp>
    </p:spTree>
    <p:extLst>
      <p:ext uri="{BB962C8B-B14F-4D97-AF65-F5344CB8AC3E}">
        <p14:creationId xmlns:p14="http://schemas.microsoft.com/office/powerpoint/2010/main" val="8217437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pPr eaLnBrk="1" hangingPunct="1"/>
            <a:r>
              <a:rPr lang="en-GB" b="1" dirty="0" smtClean="0"/>
              <a:t>Health &amp; Safety at Work</a:t>
            </a:r>
          </a:p>
        </p:txBody>
      </p:sp>
      <p:sp>
        <p:nvSpPr>
          <p:cNvPr id="112644" name="Rectangle 3"/>
          <p:cNvSpPr>
            <a:spLocks noGrp="1" noChangeArrowheads="1"/>
          </p:cNvSpPr>
          <p:nvPr>
            <p:ph idx="1"/>
          </p:nvPr>
        </p:nvSpPr>
        <p:spPr/>
        <p:txBody>
          <a:bodyPr>
            <a:normAutofit/>
          </a:bodyPr>
          <a:lstStyle/>
          <a:p>
            <a:pPr eaLnBrk="1" hangingPunct="1">
              <a:lnSpc>
                <a:spcPct val="90000"/>
              </a:lnSpc>
            </a:pPr>
            <a:r>
              <a:rPr lang="en-GB" sz="2400" b="1" dirty="0" smtClean="0"/>
              <a:t>Raising the standard of safety and health</a:t>
            </a:r>
            <a:r>
              <a:rPr lang="en-GB" sz="2400" dirty="0" smtClean="0"/>
              <a:t> for all individuals at work and the public as far as ‘reasonably practicable’</a:t>
            </a:r>
          </a:p>
          <a:p>
            <a:pPr marL="0" indent="0" eaLnBrk="1" hangingPunct="1">
              <a:lnSpc>
                <a:spcPct val="90000"/>
              </a:lnSpc>
              <a:buNone/>
            </a:pPr>
            <a:endParaRPr lang="en-GB" sz="2800" dirty="0" smtClean="0"/>
          </a:p>
          <a:p>
            <a:pPr eaLnBrk="1" hangingPunct="1">
              <a:lnSpc>
                <a:spcPct val="90000"/>
              </a:lnSpc>
            </a:pPr>
            <a:r>
              <a:rPr lang="en-GB" sz="2400" b="1" dirty="0" smtClean="0"/>
              <a:t>Employer’s Duties:</a:t>
            </a:r>
          </a:p>
          <a:p>
            <a:pPr lvl="1" eaLnBrk="1" hangingPunct="1">
              <a:lnSpc>
                <a:spcPct val="90000"/>
              </a:lnSpc>
            </a:pPr>
            <a:r>
              <a:rPr lang="en-GB" sz="2000" dirty="0" smtClean="0"/>
              <a:t>Written statement of general policy prepared</a:t>
            </a:r>
          </a:p>
          <a:p>
            <a:pPr lvl="1" eaLnBrk="1" hangingPunct="1">
              <a:lnSpc>
                <a:spcPct val="90000"/>
              </a:lnSpc>
            </a:pPr>
            <a:r>
              <a:rPr lang="en-GB" sz="2000" dirty="0" smtClean="0"/>
              <a:t>Providing training, information, instruction and supervision</a:t>
            </a:r>
          </a:p>
          <a:p>
            <a:pPr lvl="1" eaLnBrk="1" hangingPunct="1">
              <a:lnSpc>
                <a:spcPct val="90000"/>
              </a:lnSpc>
            </a:pPr>
            <a:r>
              <a:rPr lang="en-GB" sz="2000" dirty="0" smtClean="0"/>
              <a:t>Ensuring that all equipment is safe and risk associated with handling, storing and transportation of articles are minimised</a:t>
            </a:r>
          </a:p>
          <a:p>
            <a:pPr marL="292608" lvl="1" indent="0" eaLnBrk="1" hangingPunct="1">
              <a:lnSpc>
                <a:spcPct val="90000"/>
              </a:lnSpc>
              <a:buNone/>
            </a:pPr>
            <a:endParaRPr lang="en-GB" sz="2400" dirty="0" smtClean="0"/>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0F1C43C8-7327-427A-AFBD-A1E4DDC368E0}" type="slidenum">
              <a:rPr lang="en-US" sz="1400">
                <a:solidFill>
                  <a:schemeClr val="tx2"/>
                </a:solidFill>
                <a:latin typeface="Arial" charset="0"/>
              </a:rPr>
              <a:pPr/>
              <a:t>82</a:t>
            </a:fld>
            <a:endParaRPr lang="en-US" sz="1400" dirty="0">
              <a:solidFill>
                <a:schemeClr val="tx2"/>
              </a:solidFill>
              <a:latin typeface="Arial" charset="0"/>
            </a:endParaRPr>
          </a:p>
        </p:txBody>
      </p:sp>
    </p:spTree>
    <p:extLst>
      <p:ext uri="{BB962C8B-B14F-4D97-AF65-F5344CB8AC3E}">
        <p14:creationId xmlns:p14="http://schemas.microsoft.com/office/powerpoint/2010/main" val="29761933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p:txBody>
          <a:bodyPr/>
          <a:lstStyle/>
          <a:p>
            <a:pPr eaLnBrk="1" hangingPunct="1"/>
            <a:r>
              <a:rPr lang="en-GB" b="1" dirty="0" smtClean="0"/>
              <a:t>Health &amp; Safety at Work</a:t>
            </a:r>
          </a:p>
        </p:txBody>
      </p:sp>
      <p:sp>
        <p:nvSpPr>
          <p:cNvPr id="114692" name="Rectangle 3"/>
          <p:cNvSpPr>
            <a:spLocks noGrp="1" noChangeArrowheads="1"/>
          </p:cNvSpPr>
          <p:nvPr>
            <p:ph idx="1"/>
          </p:nvPr>
        </p:nvSpPr>
        <p:spPr/>
        <p:txBody>
          <a:bodyPr/>
          <a:lstStyle/>
          <a:p>
            <a:pPr eaLnBrk="1" hangingPunct="1">
              <a:lnSpc>
                <a:spcPct val="90000"/>
              </a:lnSpc>
            </a:pPr>
            <a:r>
              <a:rPr lang="en-GB" sz="2400" b="1" dirty="0" smtClean="0"/>
              <a:t>Employee’s Duties:</a:t>
            </a:r>
          </a:p>
          <a:p>
            <a:pPr lvl="1" eaLnBrk="1" hangingPunct="1">
              <a:lnSpc>
                <a:spcPct val="90000"/>
              </a:lnSpc>
            </a:pPr>
            <a:r>
              <a:rPr lang="en-GB" sz="2400" dirty="0" smtClean="0"/>
              <a:t>Take reasonable care of themselves and others</a:t>
            </a:r>
          </a:p>
          <a:p>
            <a:pPr lvl="1" eaLnBrk="1" hangingPunct="1">
              <a:lnSpc>
                <a:spcPct val="90000"/>
              </a:lnSpc>
            </a:pPr>
            <a:r>
              <a:rPr lang="en-GB" sz="2400" dirty="0" smtClean="0"/>
              <a:t>Co-operate with the employer</a:t>
            </a:r>
          </a:p>
          <a:p>
            <a:pPr lvl="1" eaLnBrk="1" hangingPunct="1">
              <a:lnSpc>
                <a:spcPct val="90000"/>
              </a:lnSpc>
            </a:pPr>
            <a:r>
              <a:rPr lang="en-GB" sz="2400" dirty="0" smtClean="0"/>
              <a:t>Not intentionally or recklessly interfere or misuse anything in relation to H&amp;S</a:t>
            </a:r>
          </a:p>
          <a:p>
            <a:pPr lvl="1" eaLnBrk="1" hangingPunct="1">
              <a:lnSpc>
                <a:spcPct val="90000"/>
              </a:lnSpc>
            </a:pPr>
            <a:r>
              <a:rPr lang="en-GB" sz="2400" dirty="0" smtClean="0"/>
              <a:t>Carry out duties in accordance with training or instructions</a:t>
            </a:r>
          </a:p>
          <a:p>
            <a:pPr lvl="1" eaLnBrk="1" hangingPunct="1">
              <a:lnSpc>
                <a:spcPct val="90000"/>
              </a:lnSpc>
            </a:pPr>
            <a:r>
              <a:rPr lang="en-GB" sz="2400" dirty="0" smtClean="0"/>
              <a:t>Report any dangerous situations</a:t>
            </a:r>
          </a:p>
          <a:p>
            <a:pPr marL="292608" lvl="1" indent="0" eaLnBrk="1" hangingPunct="1">
              <a:lnSpc>
                <a:spcPct val="90000"/>
              </a:lnSpc>
              <a:buNone/>
            </a:pPr>
            <a:endParaRPr lang="en-GB" sz="2400" dirty="0" smtClean="0"/>
          </a:p>
          <a:p>
            <a:pPr eaLnBrk="1" hangingPunct="1">
              <a:lnSpc>
                <a:spcPct val="90000"/>
              </a:lnSpc>
            </a:pPr>
            <a:r>
              <a:rPr lang="en-GB" sz="2400" b="1" dirty="0" smtClean="0"/>
              <a:t>Health &amp; Safety Executive:</a:t>
            </a:r>
          </a:p>
          <a:p>
            <a:pPr lvl="1" eaLnBrk="1" hangingPunct="1">
              <a:lnSpc>
                <a:spcPct val="90000"/>
              </a:lnSpc>
            </a:pPr>
            <a:r>
              <a:rPr lang="en-GB" sz="2400" dirty="0" smtClean="0"/>
              <a:t>Power to enter employer’s premises and carry out investigations and examine materials</a:t>
            </a:r>
          </a:p>
          <a:p>
            <a:pPr lvl="1" eaLnBrk="1" hangingPunct="1">
              <a:lnSpc>
                <a:spcPct val="90000"/>
              </a:lnSpc>
            </a:pPr>
            <a:endParaRPr lang="en-GB" sz="2400" dirty="0" smtClean="0"/>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67BF13A3-2FE1-494B-AADE-525BB9F129FB}" type="slidenum">
              <a:rPr lang="en-US" sz="1400">
                <a:solidFill>
                  <a:schemeClr val="tx2"/>
                </a:solidFill>
                <a:latin typeface="Arial" charset="0"/>
              </a:rPr>
              <a:pPr/>
              <a:t>83</a:t>
            </a:fld>
            <a:endParaRPr lang="en-US" sz="1400" dirty="0">
              <a:solidFill>
                <a:schemeClr val="tx2"/>
              </a:solidFill>
              <a:latin typeface="Arial" charset="0"/>
            </a:endParaRPr>
          </a:p>
        </p:txBody>
      </p:sp>
    </p:spTree>
    <p:extLst>
      <p:ext uri="{BB962C8B-B14F-4D97-AF65-F5344CB8AC3E}">
        <p14:creationId xmlns:p14="http://schemas.microsoft.com/office/powerpoint/2010/main" val="17934043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CC78CE40-E15B-4354-B660-167F0E5F6A5C}" type="slidenum">
              <a:rPr lang="en-US" sz="1400">
                <a:solidFill>
                  <a:schemeClr val="tx2"/>
                </a:solidFill>
                <a:latin typeface="Arial" charset="0"/>
              </a:rPr>
              <a:pPr/>
              <a:t>84</a:t>
            </a:fld>
            <a:endParaRPr lang="en-US" sz="1400" dirty="0">
              <a:solidFill>
                <a:schemeClr val="tx2"/>
              </a:solidFill>
              <a:latin typeface="Arial" charset="0"/>
            </a:endParaRPr>
          </a:p>
        </p:txBody>
      </p:sp>
      <p:sp>
        <p:nvSpPr>
          <p:cNvPr id="116739" name="Rectangle 2"/>
          <p:cNvSpPr>
            <a:spLocks noGrp="1" noChangeArrowheads="1"/>
          </p:cNvSpPr>
          <p:nvPr>
            <p:ph type="title"/>
          </p:nvPr>
        </p:nvSpPr>
        <p:spPr/>
        <p:txBody>
          <a:bodyPr>
            <a:normAutofit fontScale="90000"/>
          </a:bodyPr>
          <a:lstStyle/>
          <a:p>
            <a:pPr eaLnBrk="1" hangingPunct="1"/>
            <a:r>
              <a:rPr lang="en-GB" sz="4000" b="1" dirty="0" smtClean="0"/>
              <a:t>Trade Union and Employment Rights Act 1993</a:t>
            </a:r>
          </a:p>
        </p:txBody>
      </p:sp>
      <p:sp>
        <p:nvSpPr>
          <p:cNvPr id="116740" name="Rectangle 3"/>
          <p:cNvSpPr>
            <a:spLocks noGrp="1" noChangeArrowheads="1"/>
          </p:cNvSpPr>
          <p:nvPr>
            <p:ph type="body" idx="1"/>
          </p:nvPr>
        </p:nvSpPr>
        <p:spPr/>
        <p:txBody>
          <a:bodyPr/>
          <a:lstStyle/>
          <a:p>
            <a:pPr eaLnBrk="1" hangingPunct="1">
              <a:lnSpc>
                <a:spcPct val="90000"/>
              </a:lnSpc>
            </a:pPr>
            <a:r>
              <a:rPr lang="en-GB" sz="2400" b="1" dirty="0" smtClean="0"/>
              <a:t>Employees cannot be dismissed for:</a:t>
            </a:r>
          </a:p>
          <a:p>
            <a:pPr lvl="1" eaLnBrk="1" hangingPunct="1">
              <a:lnSpc>
                <a:spcPct val="90000"/>
              </a:lnSpc>
            </a:pPr>
            <a:r>
              <a:rPr lang="en-GB" sz="2100" dirty="0" smtClean="0"/>
              <a:t>Taking steps to protect themselves in circumstances of danger</a:t>
            </a:r>
          </a:p>
          <a:p>
            <a:pPr lvl="1" eaLnBrk="1" hangingPunct="1">
              <a:lnSpc>
                <a:spcPct val="90000"/>
              </a:lnSpc>
            </a:pPr>
            <a:r>
              <a:rPr lang="en-GB" sz="2100" dirty="0" smtClean="0"/>
              <a:t>Performing H&amp;S responsibilities</a:t>
            </a:r>
          </a:p>
          <a:p>
            <a:pPr lvl="1" eaLnBrk="1" hangingPunct="1">
              <a:lnSpc>
                <a:spcPct val="90000"/>
              </a:lnSpc>
            </a:pPr>
            <a:r>
              <a:rPr lang="en-GB" sz="2100" dirty="0" smtClean="0"/>
              <a:t>Leaving a dangerous part of a workplace</a:t>
            </a:r>
          </a:p>
          <a:p>
            <a:pPr lvl="1" eaLnBrk="1" hangingPunct="1">
              <a:lnSpc>
                <a:spcPct val="90000"/>
              </a:lnSpc>
            </a:pPr>
            <a:r>
              <a:rPr lang="en-GB" sz="2100" dirty="0" smtClean="0"/>
              <a:t>Bringing a H&amp;S concern to employer’s attention</a:t>
            </a:r>
          </a:p>
          <a:p>
            <a:pPr lvl="1" eaLnBrk="1" hangingPunct="1">
              <a:lnSpc>
                <a:spcPct val="90000"/>
              </a:lnSpc>
            </a:pPr>
            <a:r>
              <a:rPr lang="en-GB" sz="2100" dirty="0" smtClean="0"/>
              <a:t>Performing functions as a H&amp;S representative</a:t>
            </a:r>
          </a:p>
        </p:txBody>
      </p:sp>
    </p:spTree>
    <p:extLst>
      <p:ext uri="{BB962C8B-B14F-4D97-AF65-F5344CB8AC3E}">
        <p14:creationId xmlns:p14="http://schemas.microsoft.com/office/powerpoint/2010/main" val="7603852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p:txBody>
          <a:bodyPr/>
          <a:lstStyle/>
          <a:p>
            <a:pPr eaLnBrk="1" hangingPunct="1"/>
            <a:r>
              <a:rPr lang="en-GB" b="1" dirty="0" smtClean="0"/>
              <a:t>Employment Protection</a:t>
            </a:r>
          </a:p>
        </p:txBody>
      </p:sp>
      <p:sp>
        <p:nvSpPr>
          <p:cNvPr id="118788" name="Rectangle 3"/>
          <p:cNvSpPr>
            <a:spLocks noGrp="1" noChangeArrowheads="1"/>
          </p:cNvSpPr>
          <p:nvPr>
            <p:ph idx="1"/>
          </p:nvPr>
        </p:nvSpPr>
        <p:spPr/>
        <p:txBody>
          <a:bodyPr/>
          <a:lstStyle/>
          <a:p>
            <a:pPr eaLnBrk="1" hangingPunct="1">
              <a:lnSpc>
                <a:spcPct val="90000"/>
              </a:lnSpc>
            </a:pPr>
            <a:r>
              <a:rPr lang="en-GB" sz="2400" b="1" dirty="0" smtClean="0"/>
              <a:t>Employment Relations Act 1999</a:t>
            </a:r>
            <a:endParaRPr lang="en-GB" sz="2400" dirty="0" smtClean="0"/>
          </a:p>
          <a:p>
            <a:pPr lvl="1" eaLnBrk="1" hangingPunct="1">
              <a:lnSpc>
                <a:spcPct val="90000"/>
              </a:lnSpc>
            </a:pPr>
            <a:r>
              <a:rPr lang="en-GB" sz="2100" dirty="0" smtClean="0"/>
              <a:t>one year = no unfair dismissal</a:t>
            </a:r>
          </a:p>
          <a:p>
            <a:pPr lvl="1" eaLnBrk="1" hangingPunct="1">
              <a:lnSpc>
                <a:spcPct val="90000"/>
              </a:lnSpc>
            </a:pPr>
            <a:r>
              <a:rPr lang="en-GB" sz="2100" dirty="0" smtClean="0"/>
              <a:t>Parental leave (adoption)</a:t>
            </a:r>
          </a:p>
          <a:p>
            <a:pPr lvl="1" eaLnBrk="1" hangingPunct="1">
              <a:lnSpc>
                <a:spcPct val="90000"/>
              </a:lnSpc>
            </a:pPr>
            <a:r>
              <a:rPr lang="en-GB" sz="2100" dirty="0" smtClean="0"/>
              <a:t>Remove limits on awards for unfair dismissal</a:t>
            </a:r>
          </a:p>
          <a:p>
            <a:pPr lvl="1" eaLnBrk="1" hangingPunct="1">
              <a:lnSpc>
                <a:spcPct val="90000"/>
              </a:lnSpc>
            </a:pPr>
            <a:endParaRPr lang="en-GB" sz="2400" dirty="0" smtClean="0"/>
          </a:p>
          <a:p>
            <a:pPr eaLnBrk="1" hangingPunct="1">
              <a:lnSpc>
                <a:spcPct val="90000"/>
              </a:lnSpc>
            </a:pPr>
            <a:r>
              <a:rPr lang="en-GB" sz="2400" b="1" dirty="0" smtClean="0"/>
              <a:t>Reasons (which are unfair):</a:t>
            </a:r>
          </a:p>
          <a:p>
            <a:pPr lvl="1" eaLnBrk="1" hangingPunct="1">
              <a:lnSpc>
                <a:spcPct val="90000"/>
              </a:lnSpc>
            </a:pPr>
            <a:r>
              <a:rPr lang="en-GB" sz="2100" dirty="0" smtClean="0"/>
              <a:t>Membership of trade unions</a:t>
            </a:r>
          </a:p>
          <a:p>
            <a:pPr lvl="1" eaLnBrk="1" hangingPunct="1">
              <a:lnSpc>
                <a:spcPct val="90000"/>
              </a:lnSpc>
            </a:pPr>
            <a:r>
              <a:rPr lang="en-GB" sz="2100" dirty="0" smtClean="0"/>
              <a:t>Pregnancy (being able to do job)</a:t>
            </a:r>
          </a:p>
          <a:p>
            <a:pPr lvl="1" eaLnBrk="1" hangingPunct="1">
              <a:lnSpc>
                <a:spcPct val="90000"/>
              </a:lnSpc>
            </a:pPr>
            <a:r>
              <a:rPr lang="en-GB" sz="2100" dirty="0" smtClean="0"/>
              <a:t>Redundancy (without correct procedures)</a:t>
            </a:r>
          </a:p>
          <a:p>
            <a:pPr lvl="1" eaLnBrk="1" hangingPunct="1">
              <a:lnSpc>
                <a:spcPct val="90000"/>
              </a:lnSpc>
            </a:pPr>
            <a:r>
              <a:rPr lang="en-GB" sz="2100" dirty="0" smtClean="0"/>
              <a:t>As a result of transfer of business</a:t>
            </a:r>
          </a:p>
          <a:p>
            <a:pPr lvl="1" eaLnBrk="1" hangingPunct="1">
              <a:lnSpc>
                <a:spcPct val="90000"/>
              </a:lnSpc>
            </a:pPr>
            <a:r>
              <a:rPr lang="en-GB" sz="2100" dirty="0" smtClean="0"/>
              <a:t>Sunday Trading Act 1994</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1681DFBC-85AB-48E1-9EB5-856DE825AD1E}" type="slidenum">
              <a:rPr lang="en-US" sz="1400">
                <a:solidFill>
                  <a:schemeClr val="tx2"/>
                </a:solidFill>
                <a:latin typeface="Arial" charset="0"/>
              </a:rPr>
              <a:pPr/>
              <a:t>85</a:t>
            </a:fld>
            <a:endParaRPr lang="en-US" sz="1400" dirty="0">
              <a:solidFill>
                <a:schemeClr val="tx2"/>
              </a:solidFill>
              <a:latin typeface="Arial" charset="0"/>
            </a:endParaRPr>
          </a:p>
        </p:txBody>
      </p:sp>
    </p:spTree>
    <p:extLst>
      <p:ext uri="{BB962C8B-B14F-4D97-AF65-F5344CB8AC3E}">
        <p14:creationId xmlns:p14="http://schemas.microsoft.com/office/powerpoint/2010/main" val="13411654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lstStyle/>
          <a:p>
            <a:pPr eaLnBrk="1" hangingPunct="1"/>
            <a:r>
              <a:rPr lang="en-GB" b="1" dirty="0" smtClean="0"/>
              <a:t>Employment Protection</a:t>
            </a:r>
          </a:p>
        </p:txBody>
      </p:sp>
      <p:sp>
        <p:nvSpPr>
          <p:cNvPr id="120836" name="Rectangle 3"/>
          <p:cNvSpPr>
            <a:spLocks noGrp="1" noChangeArrowheads="1"/>
          </p:cNvSpPr>
          <p:nvPr>
            <p:ph idx="1"/>
          </p:nvPr>
        </p:nvSpPr>
        <p:spPr/>
        <p:txBody>
          <a:bodyPr/>
          <a:lstStyle/>
          <a:p>
            <a:pPr eaLnBrk="1" hangingPunct="1">
              <a:lnSpc>
                <a:spcPct val="80000"/>
              </a:lnSpc>
            </a:pPr>
            <a:r>
              <a:rPr lang="en-GB" sz="2400" b="1" dirty="0" smtClean="0"/>
              <a:t>Reasons (which are fair):</a:t>
            </a:r>
          </a:p>
          <a:p>
            <a:pPr lvl="1" eaLnBrk="1" hangingPunct="1">
              <a:lnSpc>
                <a:spcPct val="80000"/>
              </a:lnSpc>
            </a:pPr>
            <a:r>
              <a:rPr lang="en-GB" sz="2100" dirty="0" smtClean="0"/>
              <a:t>Incapable of doing job</a:t>
            </a:r>
          </a:p>
          <a:p>
            <a:pPr lvl="1" eaLnBrk="1" hangingPunct="1">
              <a:lnSpc>
                <a:spcPct val="80000"/>
              </a:lnSpc>
            </a:pPr>
            <a:r>
              <a:rPr lang="en-GB" sz="2100" dirty="0" smtClean="0"/>
              <a:t>Unqualified</a:t>
            </a:r>
          </a:p>
          <a:p>
            <a:pPr lvl="1" eaLnBrk="1" hangingPunct="1">
              <a:lnSpc>
                <a:spcPct val="80000"/>
              </a:lnSpc>
            </a:pPr>
            <a:r>
              <a:rPr lang="en-GB" sz="2100" dirty="0" smtClean="0"/>
              <a:t>‘Misconduct’ – minor or major</a:t>
            </a:r>
          </a:p>
          <a:p>
            <a:pPr lvl="1" eaLnBrk="1" hangingPunct="1">
              <a:lnSpc>
                <a:spcPct val="80000"/>
              </a:lnSpc>
            </a:pPr>
            <a:r>
              <a:rPr lang="en-GB" sz="2100" dirty="0" smtClean="0"/>
              <a:t>If unable to employ – eg lost driving licence</a:t>
            </a:r>
          </a:p>
          <a:p>
            <a:pPr lvl="1" eaLnBrk="1" hangingPunct="1">
              <a:lnSpc>
                <a:spcPct val="80000"/>
              </a:lnSpc>
            </a:pPr>
            <a:r>
              <a:rPr lang="en-GB" sz="2100" dirty="0" smtClean="0"/>
              <a:t>False details given – eg application form</a:t>
            </a:r>
          </a:p>
          <a:p>
            <a:pPr lvl="1" eaLnBrk="1" hangingPunct="1">
              <a:lnSpc>
                <a:spcPct val="80000"/>
              </a:lnSpc>
            </a:pPr>
            <a:r>
              <a:rPr lang="en-GB" sz="2100" dirty="0" smtClean="0"/>
              <a:t>Redundancy</a:t>
            </a:r>
          </a:p>
          <a:p>
            <a:pPr marL="292608" lvl="1" indent="0" eaLnBrk="1" hangingPunct="1">
              <a:lnSpc>
                <a:spcPct val="80000"/>
              </a:lnSpc>
              <a:buNone/>
            </a:pPr>
            <a:endParaRPr lang="en-GB" sz="2100" dirty="0" smtClean="0"/>
          </a:p>
          <a:p>
            <a:pPr eaLnBrk="1" hangingPunct="1">
              <a:lnSpc>
                <a:spcPct val="80000"/>
              </a:lnSpc>
            </a:pPr>
            <a:r>
              <a:rPr lang="en-GB" sz="2400" b="1" dirty="0" smtClean="0"/>
              <a:t>Redundancy</a:t>
            </a:r>
          </a:p>
          <a:p>
            <a:pPr lvl="1" eaLnBrk="1" hangingPunct="1">
              <a:lnSpc>
                <a:spcPct val="80000"/>
              </a:lnSpc>
            </a:pPr>
            <a:r>
              <a:rPr lang="en-GB" sz="2100" dirty="0" smtClean="0"/>
              <a:t>Job must have disappeared</a:t>
            </a:r>
          </a:p>
          <a:p>
            <a:pPr lvl="1" eaLnBrk="1" hangingPunct="1">
              <a:lnSpc>
                <a:spcPct val="80000"/>
              </a:lnSpc>
            </a:pPr>
            <a:r>
              <a:rPr lang="en-GB" sz="2100" dirty="0" smtClean="0"/>
              <a:t>Must consult with trade unions</a:t>
            </a:r>
          </a:p>
          <a:p>
            <a:pPr lvl="1" eaLnBrk="1" hangingPunct="1">
              <a:lnSpc>
                <a:spcPct val="80000"/>
              </a:lnSpc>
            </a:pPr>
            <a:r>
              <a:rPr lang="en-GB" sz="2100" dirty="0" smtClean="0"/>
              <a:t>Period of notice</a:t>
            </a:r>
          </a:p>
          <a:p>
            <a:pPr lvl="1" eaLnBrk="1" hangingPunct="1">
              <a:lnSpc>
                <a:spcPct val="80000"/>
              </a:lnSpc>
            </a:pPr>
            <a:r>
              <a:rPr lang="en-GB" sz="2100" dirty="0" smtClean="0"/>
              <a:t>Redundancy payment</a:t>
            </a:r>
          </a:p>
          <a:p>
            <a:pPr lvl="1" eaLnBrk="1" hangingPunct="1">
              <a:lnSpc>
                <a:spcPct val="80000"/>
              </a:lnSpc>
            </a:pPr>
            <a:endParaRPr lang="en-GB" sz="2400" dirty="0" smtClean="0"/>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8A4B365-B03B-4BA2-B02E-9E1E7E41EAA6}" type="slidenum">
              <a:rPr lang="en-US" sz="1400">
                <a:solidFill>
                  <a:schemeClr val="tx2"/>
                </a:solidFill>
                <a:latin typeface="Arial" charset="0"/>
              </a:rPr>
              <a:pPr/>
              <a:t>86</a:t>
            </a:fld>
            <a:endParaRPr lang="en-US" sz="1400" dirty="0">
              <a:solidFill>
                <a:schemeClr val="tx2"/>
              </a:solidFill>
              <a:latin typeface="Arial" charset="0"/>
            </a:endParaRPr>
          </a:p>
        </p:txBody>
      </p:sp>
    </p:spTree>
    <p:extLst>
      <p:ext uri="{BB962C8B-B14F-4D97-AF65-F5344CB8AC3E}">
        <p14:creationId xmlns:p14="http://schemas.microsoft.com/office/powerpoint/2010/main" val="12286736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320EA484-13C6-46E2-AA57-03261AFA3D94}" type="slidenum">
              <a:rPr lang="en-US" sz="1400">
                <a:solidFill>
                  <a:schemeClr val="tx2"/>
                </a:solidFill>
                <a:latin typeface="Arial" charset="0"/>
              </a:rPr>
              <a:pPr/>
              <a:t>87</a:t>
            </a:fld>
            <a:endParaRPr lang="en-US" sz="1400" dirty="0">
              <a:solidFill>
                <a:schemeClr val="tx2"/>
              </a:solidFill>
              <a:latin typeface="Arial" charset="0"/>
            </a:endParaRPr>
          </a:p>
        </p:txBody>
      </p:sp>
      <p:sp>
        <p:nvSpPr>
          <p:cNvPr id="122883" name="Rectangle 2"/>
          <p:cNvSpPr>
            <a:spLocks noGrp="1" noChangeArrowheads="1"/>
          </p:cNvSpPr>
          <p:nvPr>
            <p:ph type="title"/>
          </p:nvPr>
        </p:nvSpPr>
        <p:spPr/>
        <p:txBody>
          <a:bodyPr/>
          <a:lstStyle/>
          <a:p>
            <a:pPr eaLnBrk="1" hangingPunct="1"/>
            <a:r>
              <a:rPr lang="en-GB" b="1" dirty="0" smtClean="0"/>
              <a:t>Wage Act 1986</a:t>
            </a:r>
          </a:p>
        </p:txBody>
      </p:sp>
      <p:sp>
        <p:nvSpPr>
          <p:cNvPr id="122884" name="Rectangle 3"/>
          <p:cNvSpPr>
            <a:spLocks noGrp="1" noChangeArrowheads="1"/>
          </p:cNvSpPr>
          <p:nvPr>
            <p:ph type="body" idx="1"/>
          </p:nvPr>
        </p:nvSpPr>
        <p:spPr/>
        <p:txBody>
          <a:bodyPr/>
          <a:lstStyle/>
          <a:p>
            <a:pPr eaLnBrk="1" hangingPunct="1">
              <a:lnSpc>
                <a:spcPct val="80000"/>
              </a:lnSpc>
            </a:pPr>
            <a:r>
              <a:rPr lang="en-GB" sz="2400" b="1" dirty="0" smtClean="0"/>
              <a:t>Wages are any sums paid to the worker in connection with the job:</a:t>
            </a:r>
          </a:p>
          <a:p>
            <a:pPr lvl="1" eaLnBrk="1" hangingPunct="1">
              <a:lnSpc>
                <a:spcPct val="80000"/>
              </a:lnSpc>
            </a:pPr>
            <a:r>
              <a:rPr lang="en-GB" sz="2100" dirty="0" smtClean="0"/>
              <a:t>Fees, bonuses, commission, sick pay, gift tokens, vouchers</a:t>
            </a:r>
          </a:p>
          <a:p>
            <a:pPr lvl="1" eaLnBrk="1" hangingPunct="1">
              <a:lnSpc>
                <a:spcPct val="80000"/>
              </a:lnSpc>
            </a:pPr>
            <a:r>
              <a:rPr lang="en-GB" sz="2100" dirty="0" smtClean="0"/>
              <a:t>Redundancy payments, expenses, loans are not included</a:t>
            </a:r>
          </a:p>
          <a:p>
            <a:pPr eaLnBrk="1" hangingPunct="1">
              <a:lnSpc>
                <a:spcPct val="80000"/>
              </a:lnSpc>
            </a:pPr>
            <a:endParaRPr lang="en-GB" sz="2400" b="1" dirty="0" smtClean="0"/>
          </a:p>
          <a:p>
            <a:pPr eaLnBrk="1" hangingPunct="1">
              <a:lnSpc>
                <a:spcPct val="80000"/>
              </a:lnSpc>
            </a:pPr>
            <a:r>
              <a:rPr lang="en-GB" sz="2400" b="1" dirty="0" smtClean="0"/>
              <a:t>Deductions</a:t>
            </a:r>
          </a:p>
          <a:p>
            <a:pPr lvl="1" eaLnBrk="1" hangingPunct="1">
              <a:lnSpc>
                <a:spcPct val="80000"/>
              </a:lnSpc>
            </a:pPr>
            <a:r>
              <a:rPr lang="en-GB" sz="2100" dirty="0" smtClean="0"/>
              <a:t>NI, shown in contract, agreed in writing eg Trade Unions</a:t>
            </a:r>
          </a:p>
          <a:p>
            <a:pPr eaLnBrk="1" hangingPunct="1">
              <a:lnSpc>
                <a:spcPct val="80000"/>
              </a:lnSpc>
            </a:pPr>
            <a:endParaRPr lang="en-GB" sz="2400" b="1" dirty="0" smtClean="0"/>
          </a:p>
          <a:p>
            <a:pPr eaLnBrk="1" hangingPunct="1">
              <a:lnSpc>
                <a:spcPct val="80000"/>
              </a:lnSpc>
            </a:pPr>
            <a:r>
              <a:rPr lang="en-GB" sz="2400" b="1" dirty="0" smtClean="0"/>
              <a:t>If an employer doesn’t pay – employee can complain to a tribunal</a:t>
            </a:r>
          </a:p>
        </p:txBody>
      </p:sp>
    </p:spTree>
    <p:extLst>
      <p:ext uri="{BB962C8B-B14F-4D97-AF65-F5344CB8AC3E}">
        <p14:creationId xmlns:p14="http://schemas.microsoft.com/office/powerpoint/2010/main" val="32311059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p:txBody>
          <a:bodyPr>
            <a:normAutofit/>
          </a:bodyPr>
          <a:lstStyle/>
          <a:p>
            <a:pPr eaLnBrk="1" hangingPunct="1"/>
            <a:r>
              <a:rPr lang="en-GB" sz="3200" b="1" dirty="0" smtClean="0"/>
              <a:t>National Minimum Wage Act 1999</a:t>
            </a:r>
          </a:p>
        </p:txBody>
      </p:sp>
      <p:sp>
        <p:nvSpPr>
          <p:cNvPr id="124932" name="Rectangle 3"/>
          <p:cNvSpPr>
            <a:spLocks noGrp="1" noChangeArrowheads="1"/>
          </p:cNvSpPr>
          <p:nvPr>
            <p:ph idx="1"/>
          </p:nvPr>
        </p:nvSpPr>
        <p:spPr/>
        <p:txBody>
          <a:bodyPr/>
          <a:lstStyle/>
          <a:p>
            <a:pPr marL="0" indent="0" eaLnBrk="1" hangingPunct="1">
              <a:lnSpc>
                <a:spcPct val="80000"/>
              </a:lnSpc>
              <a:buNone/>
            </a:pPr>
            <a:r>
              <a:rPr lang="en-GB" sz="2400" b="1" dirty="0" smtClean="0"/>
              <a:t>Why?</a:t>
            </a:r>
          </a:p>
          <a:p>
            <a:pPr lvl="1" eaLnBrk="1" hangingPunct="1">
              <a:lnSpc>
                <a:spcPct val="80000"/>
              </a:lnSpc>
            </a:pPr>
            <a:r>
              <a:rPr lang="en-GB" sz="2000" b="1" dirty="0" smtClean="0"/>
              <a:t>Prevent poverty</a:t>
            </a:r>
          </a:p>
          <a:p>
            <a:pPr lvl="1" eaLnBrk="1" hangingPunct="1">
              <a:lnSpc>
                <a:spcPct val="80000"/>
              </a:lnSpc>
            </a:pPr>
            <a:endParaRPr lang="en-GB" sz="2000" b="1" dirty="0" smtClean="0"/>
          </a:p>
          <a:p>
            <a:pPr lvl="1" eaLnBrk="1" hangingPunct="1">
              <a:lnSpc>
                <a:spcPct val="80000"/>
              </a:lnSpc>
            </a:pPr>
            <a:r>
              <a:rPr lang="en-GB" sz="2000" b="1" dirty="0" smtClean="0"/>
              <a:t>Reduce inequality between men and women</a:t>
            </a:r>
          </a:p>
          <a:p>
            <a:pPr lvl="1" eaLnBrk="1" hangingPunct="1">
              <a:lnSpc>
                <a:spcPct val="80000"/>
              </a:lnSpc>
            </a:pPr>
            <a:endParaRPr lang="en-GB" sz="2000" b="1" dirty="0" smtClean="0"/>
          </a:p>
          <a:p>
            <a:pPr lvl="1" eaLnBrk="1" hangingPunct="1">
              <a:lnSpc>
                <a:spcPct val="80000"/>
              </a:lnSpc>
            </a:pPr>
            <a:r>
              <a:rPr lang="en-GB" sz="2000" b="1" dirty="0" smtClean="0"/>
              <a:t>Greater equality and fairness should motivate employees, reduce staff turnover and improve productivity</a:t>
            </a:r>
          </a:p>
        </p:txBody>
      </p:sp>
      <p:sp>
        <p:nvSpPr>
          <p:cNvPr id="6" name="Slide Number Placeholder 5"/>
          <p:cNvSpPr>
            <a:spLocks noGrp="1"/>
          </p:cNvSpPr>
          <p:nvPr>
            <p:ph type="sldNum" sz="quarter" idx="12"/>
          </p:nvPr>
        </p:nvSpPr>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45C26F32-32A2-49D8-BEC4-C00009D8F251}" type="slidenum">
              <a:rPr lang="en-US" sz="1400">
                <a:solidFill>
                  <a:schemeClr val="tx2"/>
                </a:solidFill>
                <a:latin typeface="Arial" charset="0"/>
              </a:rPr>
              <a:pPr/>
              <a:t>88</a:t>
            </a:fld>
            <a:endParaRPr lang="en-US" sz="1400" dirty="0">
              <a:solidFill>
                <a:schemeClr val="tx2"/>
              </a:solidFill>
              <a:latin typeface="Arial"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04" t="38802" r="40625" b="13933"/>
          <a:stretch/>
        </p:blipFill>
        <p:spPr bwMode="auto">
          <a:xfrm>
            <a:off x="5076056" y="3736091"/>
            <a:ext cx="4067944" cy="312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7780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TECHNOLOGY</a:t>
            </a:r>
          </a:p>
        </p:txBody>
      </p:sp>
      <p:sp>
        <p:nvSpPr>
          <p:cNvPr id="187395" name="Rectangle 3"/>
          <p:cNvSpPr>
            <a:spLocks noGrp="1" noChangeArrowheads="1"/>
          </p:cNvSpPr>
          <p:nvPr>
            <p:ph idx="1"/>
          </p:nvPr>
        </p:nvSpPr>
        <p:spPr>
          <a:xfrm>
            <a:off x="1066800" y="1676400"/>
            <a:ext cx="5233988" cy="4114800"/>
          </a:xfrm>
        </p:spPr>
        <p:txBody>
          <a:bodyPr/>
          <a:lstStyle/>
          <a:p>
            <a:pPr marL="0" indent="0" eaLnBrk="1" hangingPunct="1">
              <a:lnSpc>
                <a:spcPct val="90000"/>
              </a:lnSpc>
              <a:buNone/>
            </a:pPr>
            <a:r>
              <a:rPr lang="en-US" altLang="en-US" sz="1800" dirty="0" smtClean="0"/>
              <a:t>What types of Technology might the HR Department use?</a:t>
            </a:r>
          </a:p>
          <a:p>
            <a:pPr marL="0" indent="0" eaLnBrk="1" hangingPunct="1">
              <a:lnSpc>
                <a:spcPct val="90000"/>
              </a:lnSpc>
              <a:buNone/>
            </a:pPr>
            <a:endParaRPr lang="en-US" altLang="en-US" sz="1800" dirty="0"/>
          </a:p>
          <a:p>
            <a:pPr marL="0" indent="0" eaLnBrk="1" hangingPunct="1">
              <a:lnSpc>
                <a:spcPct val="90000"/>
              </a:lnSpc>
              <a:buNone/>
            </a:pPr>
            <a:r>
              <a:rPr lang="en-US" altLang="en-US" sz="1800" dirty="0" smtClean="0"/>
              <a:t>Describe what they might use each one for and why?</a:t>
            </a:r>
          </a:p>
        </p:txBody>
      </p:sp>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81BD20FE-A209-4711-9445-F403C3CC3951}" type="slidenum">
              <a:rPr lang="en-US" altLang="en-US" sz="1400" smtClean="0">
                <a:solidFill>
                  <a:schemeClr val="tx2"/>
                </a:solidFill>
                <a:latin typeface="Arial" charset="0"/>
              </a:rPr>
              <a:pPr/>
              <a:t>89</a:t>
            </a:fld>
            <a:endParaRPr lang="en-US" altLang="en-US" sz="1400" dirty="0" smtClean="0">
              <a:solidFill>
                <a:schemeClr val="tx2"/>
              </a:solidFill>
              <a:latin typeface="Arial" charset="0"/>
            </a:endParaRPr>
          </a:p>
        </p:txBody>
      </p:sp>
    </p:spTree>
    <p:extLst>
      <p:ext uri="{BB962C8B-B14F-4D97-AF65-F5344CB8AC3E}">
        <p14:creationId xmlns:p14="http://schemas.microsoft.com/office/powerpoint/2010/main" val="2469820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box(in)">
                                      <p:cBhvr>
                                        <p:cTn id="7" dur="500"/>
                                        <p:tgtEl>
                                          <p:spTgt spid="187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7395">
                                            <p:txEl>
                                              <p:pRg st="2" end="2"/>
                                            </p:txEl>
                                          </p:spTgt>
                                        </p:tgtEl>
                                        <p:attrNameLst>
                                          <p:attrName>style.visibility</p:attrName>
                                        </p:attrNameLst>
                                      </p:cBhvr>
                                      <p:to>
                                        <p:strVal val="visible"/>
                                      </p:to>
                                    </p:set>
                                    <p:animEffect transition="in" filter="box(in)">
                                      <p:cBhvr>
                                        <p:cTn id="12" dur="500"/>
                                        <p:tgtEl>
                                          <p:spTgt spid="187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RECRUITMENT</a:t>
            </a:r>
            <a:endParaRPr lang="en-GB" dirty="0"/>
          </a:p>
        </p:txBody>
      </p:sp>
      <p:sp>
        <p:nvSpPr>
          <p:cNvPr id="3" name="Content Placeholder 2"/>
          <p:cNvSpPr>
            <a:spLocks noGrp="1"/>
          </p:cNvSpPr>
          <p:nvPr>
            <p:ph idx="1"/>
          </p:nvPr>
        </p:nvSpPr>
        <p:spPr/>
        <p:txBody>
          <a:bodyPr/>
          <a:lstStyle/>
          <a:p>
            <a:r>
              <a:rPr lang="en-GB" dirty="0" smtClean="0"/>
              <a:t>Stages of the recruitment process were covered in National 5.</a:t>
            </a:r>
          </a:p>
          <a:p>
            <a:r>
              <a:rPr lang="en-GB" dirty="0" smtClean="0"/>
              <a:t>At Higher, we will be looking at </a:t>
            </a:r>
            <a:r>
              <a:rPr lang="en-GB" b="1" dirty="0" smtClean="0"/>
              <a:t>internal and external recruitment</a:t>
            </a:r>
            <a:r>
              <a:rPr lang="en-GB" dirty="0" smtClean="0"/>
              <a:t>.</a:t>
            </a:r>
          </a:p>
          <a:p>
            <a:endParaRPr lang="en-GB" dirty="0"/>
          </a:p>
          <a:p>
            <a:pPr marL="0" indent="0">
              <a:buNone/>
            </a:pPr>
            <a:r>
              <a:rPr lang="en-GB" dirty="0" smtClean="0"/>
              <a:t>Job vacancies can be advertised internally or externally, and therefore are available to internal candidates only or to internal and external candidates.</a:t>
            </a:r>
            <a:endParaRPr lang="en-GB" dirty="0"/>
          </a:p>
        </p:txBody>
      </p:sp>
      <p:sp>
        <p:nvSpPr>
          <p:cNvPr id="4" name="Slide Number Placeholder 3"/>
          <p:cNvSpPr>
            <a:spLocks noGrp="1"/>
          </p:cNvSpPr>
          <p:nvPr>
            <p:ph type="sldNum" sz="quarter" idx="12"/>
          </p:nvPr>
        </p:nvSpPr>
        <p:spPr/>
        <p:txBody>
          <a:bodyPr/>
          <a:lstStyle/>
          <a:p>
            <a:pPr>
              <a:defRPr/>
            </a:pPr>
            <a:fld id="{143D4741-063D-40D6-A621-CE9EBEE8995D}" type="slidenum">
              <a:rPr lang="en-US" smtClean="0"/>
              <a:pPr>
                <a:defRPr/>
              </a:pPr>
              <a:t>9</a:t>
            </a:fld>
            <a:endParaRPr lang="en-US" dirty="0"/>
          </a:p>
        </p:txBody>
      </p:sp>
    </p:spTree>
    <p:extLst>
      <p:ext uri="{BB962C8B-B14F-4D97-AF65-F5344CB8AC3E}">
        <p14:creationId xmlns:p14="http://schemas.microsoft.com/office/powerpoint/2010/main" val="40036622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5516</TotalTime>
  <Words>5173</Words>
  <Application>Microsoft Office PowerPoint</Application>
  <PresentationFormat>On-screen Show (4:3)</PresentationFormat>
  <Paragraphs>850</Paragraphs>
  <Slides>89</Slides>
  <Notes>61</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Opulent</vt:lpstr>
      <vt:lpstr>People</vt:lpstr>
      <vt:lpstr>Learning outcomes</vt:lpstr>
      <vt:lpstr>WORKFORCE Planning</vt:lpstr>
      <vt:lpstr>WORKFORCE Planning</vt:lpstr>
      <vt:lpstr>Changing Patterns of Employment (1)</vt:lpstr>
      <vt:lpstr>Changing Patterns of Employment (2)</vt:lpstr>
      <vt:lpstr>3 ‘Types of Workforce’</vt:lpstr>
      <vt:lpstr>Questions</vt:lpstr>
      <vt:lpstr>RECRUITMENT</vt:lpstr>
      <vt:lpstr>Internal Recruitment</vt:lpstr>
      <vt:lpstr>Advantages</vt:lpstr>
      <vt:lpstr>Disadvantages</vt:lpstr>
      <vt:lpstr>External Recruitment</vt:lpstr>
      <vt:lpstr>Advantages</vt:lpstr>
      <vt:lpstr>disadvantages</vt:lpstr>
      <vt:lpstr>Research task</vt:lpstr>
      <vt:lpstr>SELECTION</vt:lpstr>
      <vt:lpstr>INTERVIEWS</vt:lpstr>
      <vt:lpstr>INTERVIEWS</vt:lpstr>
      <vt:lpstr>Testing</vt:lpstr>
      <vt:lpstr>Testing</vt:lpstr>
      <vt:lpstr>Testing</vt:lpstr>
      <vt:lpstr>Testing</vt:lpstr>
      <vt:lpstr>tasks</vt:lpstr>
      <vt:lpstr>Assessment Centres</vt:lpstr>
      <vt:lpstr>Assessment Centre activities</vt:lpstr>
      <vt:lpstr>tasks</vt:lpstr>
      <vt:lpstr>TRAINING AND DEVELOPMENT</vt:lpstr>
      <vt:lpstr>Revision - Types of Training</vt:lpstr>
      <vt:lpstr>Continuing professional development (CPD)</vt:lpstr>
      <vt:lpstr>Continuing professional development (CPD)</vt:lpstr>
      <vt:lpstr>VIRTUAL LEARNING ENVIRONMENT (vle)</vt:lpstr>
      <vt:lpstr>PowerPoint Presentation</vt:lpstr>
      <vt:lpstr>task</vt:lpstr>
      <vt:lpstr>VLE – Advantages TO EMPLOYER</vt:lpstr>
      <vt:lpstr>VLE – Advantages TO EMPLOYEE</vt:lpstr>
      <vt:lpstr>VLE – Disadvantages</vt:lpstr>
      <vt:lpstr>Professional development through training schemes </vt:lpstr>
      <vt:lpstr>Professional development through training schemes </vt:lpstr>
      <vt:lpstr>Professional development through work-based qualifications</vt:lpstr>
      <vt:lpstr>Professional development through work-based qualifications</vt:lpstr>
      <vt:lpstr>Task 1</vt:lpstr>
      <vt:lpstr>Task 2</vt:lpstr>
      <vt:lpstr>Motivation theories</vt:lpstr>
      <vt:lpstr>Maslow’s Hierarchy of needs</vt:lpstr>
      <vt:lpstr>Maslow’s Hierarchy of needs DEFINITIONS/uses in business</vt:lpstr>
      <vt:lpstr>TASK</vt:lpstr>
      <vt:lpstr>Hertzberg’s theory of motivation</vt:lpstr>
      <vt:lpstr>Hertzberg’s theory of motivation</vt:lpstr>
      <vt:lpstr>Mcgregor’s theory x and theory y</vt:lpstr>
      <vt:lpstr>Leadership styles</vt:lpstr>
      <vt:lpstr>PowerPoint Presentation</vt:lpstr>
      <vt:lpstr>Appraisal</vt:lpstr>
      <vt:lpstr>Increasing Motivation</vt:lpstr>
      <vt:lpstr>Employee Relations</vt:lpstr>
      <vt:lpstr>Importance of Employee Relations</vt:lpstr>
      <vt:lpstr>Main Groups</vt:lpstr>
      <vt:lpstr>Trade Unions</vt:lpstr>
      <vt:lpstr>Employers</vt:lpstr>
      <vt:lpstr>Employers’ Associations</vt:lpstr>
      <vt:lpstr>Professional Associations</vt:lpstr>
      <vt:lpstr>Advisory, Conciliation and Arbitration Service</vt:lpstr>
      <vt:lpstr>ACAS</vt:lpstr>
      <vt:lpstr>PowerPoint Presentation</vt:lpstr>
      <vt:lpstr>Industrial Action</vt:lpstr>
      <vt:lpstr>Industrial Action</vt:lpstr>
      <vt:lpstr>Policies and Procedures</vt:lpstr>
      <vt:lpstr>Equal Opportunities Facts</vt:lpstr>
      <vt:lpstr>The Equality Act 2010</vt:lpstr>
      <vt:lpstr>Protected Characteristics</vt:lpstr>
      <vt:lpstr>Age</vt:lpstr>
      <vt:lpstr>Disability</vt:lpstr>
      <vt:lpstr>Gender reassignment</vt:lpstr>
      <vt:lpstr>Race</vt:lpstr>
      <vt:lpstr>Religion or belief</vt:lpstr>
      <vt:lpstr>Sexual orientation</vt:lpstr>
      <vt:lpstr>Direct discrimination</vt:lpstr>
      <vt:lpstr>Indirect discrimination</vt:lpstr>
      <vt:lpstr>Examples</vt:lpstr>
      <vt:lpstr>Other form of discrimination</vt:lpstr>
      <vt:lpstr>Impact of the equality act</vt:lpstr>
      <vt:lpstr>Health &amp; Safety at Work</vt:lpstr>
      <vt:lpstr>Health &amp; Safety at Work</vt:lpstr>
      <vt:lpstr>Trade Union and Employment Rights Act 1993</vt:lpstr>
      <vt:lpstr>Employment Protection</vt:lpstr>
      <vt:lpstr>Employment Protection</vt:lpstr>
      <vt:lpstr>Wage Act 1986</vt:lpstr>
      <vt:lpstr>National Minimum Wage Act 1999</vt:lpstr>
      <vt:lpstr>TECHNOLOGY</vt:lpstr>
    </vt:vector>
  </TitlesOfParts>
  <Company>Braes High School, Falkirk - 2005/2006</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Operations Management</dc:title>
  <dc:creator>Colin Dempster</dc:creator>
  <cp:lastModifiedBy>Flood, Robert</cp:lastModifiedBy>
  <cp:revision>317</cp:revision>
  <cp:lastPrinted>2015-01-07T15:06:16Z</cp:lastPrinted>
  <dcterms:created xsi:type="dcterms:W3CDTF">1998-10-14T17:28:06Z</dcterms:created>
  <dcterms:modified xsi:type="dcterms:W3CDTF">2016-02-07T13:37:04Z</dcterms:modified>
</cp:coreProperties>
</file>