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312" r:id="rId5"/>
    <p:sldId id="323" r:id="rId6"/>
    <p:sldId id="324" r:id="rId7"/>
    <p:sldId id="331" r:id="rId8"/>
    <p:sldId id="337" r:id="rId9"/>
    <p:sldId id="259" r:id="rId10"/>
    <p:sldId id="286" r:id="rId11"/>
    <p:sldId id="287" r:id="rId12"/>
    <p:sldId id="271" r:id="rId13"/>
    <p:sldId id="272" r:id="rId14"/>
    <p:sldId id="301" r:id="rId15"/>
    <p:sldId id="338" r:id="rId16"/>
    <p:sldId id="346" r:id="rId17"/>
    <p:sldId id="347" r:id="rId18"/>
    <p:sldId id="348" r:id="rId19"/>
    <p:sldId id="260" r:id="rId20"/>
    <p:sldId id="276" r:id="rId21"/>
    <p:sldId id="288" r:id="rId22"/>
    <p:sldId id="290" r:id="rId23"/>
    <p:sldId id="298" r:id="rId24"/>
    <p:sldId id="302" r:id="rId25"/>
    <p:sldId id="307" r:id="rId26"/>
    <p:sldId id="310" r:id="rId27"/>
    <p:sldId id="318" r:id="rId28"/>
    <p:sldId id="320" r:id="rId29"/>
    <p:sldId id="321" r:id="rId30"/>
    <p:sldId id="319" r:id="rId31"/>
    <p:sldId id="327" r:id="rId32"/>
    <p:sldId id="328" r:id="rId33"/>
    <p:sldId id="341" r:id="rId34"/>
    <p:sldId id="261" r:id="rId35"/>
    <p:sldId id="270" r:id="rId36"/>
    <p:sldId id="282" r:id="rId37"/>
    <p:sldId id="283" r:id="rId38"/>
    <p:sldId id="284" r:id="rId39"/>
    <p:sldId id="281" r:id="rId40"/>
    <p:sldId id="277" r:id="rId41"/>
    <p:sldId id="278" r:id="rId42"/>
    <p:sldId id="291" r:id="rId43"/>
    <p:sldId id="296" r:id="rId44"/>
    <p:sldId id="297" r:id="rId45"/>
    <p:sldId id="303" r:id="rId46"/>
    <p:sldId id="315" r:id="rId47"/>
    <p:sldId id="316" r:id="rId48"/>
    <p:sldId id="339" r:id="rId49"/>
    <p:sldId id="340" r:id="rId50"/>
    <p:sldId id="342" r:id="rId51"/>
    <p:sldId id="343" r:id="rId52"/>
    <p:sldId id="262" r:id="rId53"/>
    <p:sldId id="350" r:id="rId54"/>
    <p:sldId id="273" r:id="rId55"/>
    <p:sldId id="274" r:id="rId56"/>
    <p:sldId id="292" r:id="rId57"/>
    <p:sldId id="293" r:id="rId58"/>
    <p:sldId id="309" r:id="rId59"/>
    <p:sldId id="325" r:id="rId60"/>
    <p:sldId id="329" r:id="rId61"/>
    <p:sldId id="330" r:id="rId62"/>
    <p:sldId id="263" r:id="rId63"/>
    <p:sldId id="265" r:id="rId64"/>
    <p:sldId id="266" r:id="rId65"/>
    <p:sldId id="275" r:id="rId66"/>
    <p:sldId id="280" r:id="rId67"/>
    <p:sldId id="294" r:id="rId68"/>
    <p:sldId id="313" r:id="rId69"/>
    <p:sldId id="322" r:id="rId70"/>
    <p:sldId id="326" r:id="rId71"/>
    <p:sldId id="332" r:id="rId72"/>
    <p:sldId id="333" r:id="rId73"/>
    <p:sldId id="336" r:id="rId74"/>
    <p:sldId id="345" r:id="rId75"/>
    <p:sldId id="349" r:id="rId76"/>
    <p:sldId id="267" r:id="rId77"/>
    <p:sldId id="289" r:id="rId78"/>
    <p:sldId id="305" r:id="rId79"/>
    <p:sldId id="306" r:id="rId80"/>
    <p:sldId id="334" r:id="rId81"/>
    <p:sldId id="344" r:id="rId82"/>
    <p:sldId id="268" r:id="rId83"/>
    <p:sldId id="295" r:id="rId84"/>
    <p:sldId id="299" r:id="rId85"/>
    <p:sldId id="300" r:id="rId86"/>
    <p:sldId id="304" r:id="rId87"/>
    <p:sldId id="308" r:id="rId88"/>
    <p:sldId id="311" r:id="rId89"/>
    <p:sldId id="314" r:id="rId90"/>
    <p:sldId id="317" r:id="rId91"/>
    <p:sldId id="335" r:id="rId92"/>
    <p:sldId id="269" r:id="rId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March 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March 7, 2014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International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Higher Economics</a:t>
            </a:r>
          </a:p>
          <a:p>
            <a:endParaRPr lang="en-US" dirty="0" smtClean="0"/>
          </a:p>
          <a:p>
            <a:pPr algn="r"/>
            <a:r>
              <a:rPr lang="en-US" dirty="0" smtClean="0"/>
              <a:t>Past Paper Questions</a:t>
            </a:r>
          </a:p>
          <a:p>
            <a:pPr algn="r"/>
            <a:r>
              <a:rPr lang="en-US" dirty="0" smtClean="0"/>
              <a:t>Topic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70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Qb5a – 5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main economic benefits of free trade.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533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Qb5a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why some countries decide to impose restrictions on free trade.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145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QA1f(</a:t>
            </a:r>
            <a:r>
              <a:rPr lang="en-US" dirty="0" err="1" smtClean="0"/>
              <a:t>i</a:t>
            </a:r>
            <a:r>
              <a:rPr lang="en-US" dirty="0" smtClean="0"/>
              <a:t>)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Draw a diagram to </a:t>
            </a:r>
            <a:r>
              <a:rPr lang="en-US" sz="3200" smtClean="0"/>
              <a:t>show how </a:t>
            </a:r>
            <a:r>
              <a:rPr lang="en-US" sz="3200" dirty="0" smtClean="0"/>
              <a:t>guaranteed minimum prices to cotton farmers in the USA can lead to the over production of cotton.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2307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QA1f(ii)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2 trade barriers that can be used to reduce imports and explain how they would work.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945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QB6a – 15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en-US" sz="3200" dirty="0" smtClean="0"/>
              <a:t>One argument used for imposing import controls on Chinese goods is that average production costs in the UK are higher than average production costs in China.</a:t>
            </a:r>
          </a:p>
          <a:p>
            <a:endParaRPr lang="en-US" sz="3200" dirty="0"/>
          </a:p>
          <a:p>
            <a:r>
              <a:rPr lang="en-US" sz="3200" dirty="0" smtClean="0"/>
              <a:t>Describe some arguments for imposing import controls, other than cost differences.</a:t>
            </a:r>
          </a:p>
          <a:p>
            <a:endParaRPr lang="en-US" sz="3200" dirty="0"/>
          </a:p>
          <a:p>
            <a:r>
              <a:rPr lang="en-US" sz="3200" dirty="0" smtClean="0"/>
              <a:t>Describe some arguments against imposing import controls.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5422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Qb1c – 12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Argue the case for and against import controls.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0255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Qb6a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Most economists would agree that free trade can benefit an economy.</a:t>
            </a:r>
          </a:p>
          <a:p>
            <a:endParaRPr lang="en-US" sz="3200" dirty="0"/>
          </a:p>
          <a:p>
            <a:r>
              <a:rPr lang="en-US" sz="3200" dirty="0" smtClean="0"/>
              <a:t>Explain what is meant by free trade and describe some of the benefits it may bring to an economy.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8049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Qb6b(</a:t>
            </a:r>
            <a:r>
              <a:rPr lang="en-US" dirty="0" err="1" smtClean="0"/>
              <a:t>i</a:t>
            </a:r>
            <a:r>
              <a:rPr lang="en-US" dirty="0" smtClean="0"/>
              <a:t>) – 7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Most economists would agree that free trade can benefit an economy.</a:t>
            </a:r>
          </a:p>
          <a:p>
            <a:endParaRPr lang="en-US" sz="3200" dirty="0"/>
          </a:p>
          <a:p>
            <a:r>
              <a:rPr lang="en-US" sz="3200" dirty="0" smtClean="0"/>
              <a:t>Suggest reasons why some countries may wish to restrict free trade.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9821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Qb6b(ii) – 6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Most economists would agree that free trade can benefit an economy.</a:t>
            </a:r>
          </a:p>
          <a:p>
            <a:endParaRPr lang="en-US" sz="3200" dirty="0"/>
          </a:p>
          <a:p>
            <a:r>
              <a:rPr lang="en-US" sz="3200" dirty="0" smtClean="0"/>
              <a:t>Other than tariffs, explain some measures countries could use to restrict trade.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21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OF PAYMENTS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0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2" y="3633787"/>
            <a:ext cx="8421687" cy="1362075"/>
          </a:xfrm>
        </p:spPr>
        <p:txBody>
          <a:bodyPr/>
          <a:lstStyle/>
          <a:p>
            <a:r>
              <a:rPr lang="en-US" dirty="0" smtClean="0"/>
              <a:t>Reasons for international </a:t>
            </a:r>
            <a:r>
              <a:rPr lang="en-US" dirty="0" err="1" smtClean="0"/>
              <a:t>specialisation</a:t>
            </a:r>
            <a:r>
              <a:rPr lang="en-US" dirty="0" smtClean="0"/>
              <a:t> and exchange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2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QB6B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reasons why the UK has a large “trade in goods deficit”. (5 marks)</a:t>
            </a:r>
          </a:p>
          <a:p>
            <a:endParaRPr lang="en-US" sz="3200" dirty="0"/>
          </a:p>
          <a:p>
            <a:r>
              <a:rPr lang="en-US" sz="3200" dirty="0" smtClean="0"/>
              <a:t>Describe the components of the balance of payments accounts other than trade in goods. (6 marks)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146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QB3c(ii)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how a rise in the UK rate of inflation is likely to affect the Current Account of its Balance of Payments.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2032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QA1c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Explain what is meant by a “deficit on Trade in Goods”. (2 marks)</a:t>
            </a:r>
          </a:p>
          <a:p>
            <a:endParaRPr lang="en-US" sz="3200" dirty="0"/>
          </a:p>
          <a:p>
            <a:r>
              <a:rPr lang="en-US" sz="3200" dirty="0" smtClean="0"/>
              <a:t>Explain one reason for the UK’s Trade in Goods being in deficit. (2 marks)</a:t>
            </a:r>
          </a:p>
          <a:p>
            <a:endParaRPr lang="en-US" sz="3200" dirty="0"/>
          </a:p>
          <a:p>
            <a:r>
              <a:rPr lang="en-US" sz="3200" dirty="0" smtClean="0"/>
              <a:t>Explain one reason for the UK’s Trade in Services being in surplus. (2 marks)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0122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 QA2h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a slowdown in the </a:t>
            </a:r>
            <a:r>
              <a:rPr lang="en-US" sz="3200" dirty="0" err="1" smtClean="0"/>
              <a:t>eurozone</a:t>
            </a:r>
            <a:r>
              <a:rPr lang="en-US" sz="3200" dirty="0" smtClean="0"/>
              <a:t> is likely to affect the UK Balance of Payments.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2103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QA1e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an increase in the price of timber is likely to affect:</a:t>
            </a:r>
          </a:p>
          <a:p>
            <a:pPr lvl="1"/>
            <a:r>
              <a:rPr lang="en-US" sz="2800" dirty="0" smtClean="0"/>
              <a:t>The UK balance of trade</a:t>
            </a:r>
          </a:p>
          <a:p>
            <a:pPr lvl="1"/>
            <a:r>
              <a:rPr lang="en-US" sz="2800" dirty="0" smtClean="0"/>
              <a:t>The exchange rate of sterling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5505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QA2f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an increase in the value of the </a:t>
            </a:r>
            <a:r>
              <a:rPr lang="en-US" sz="3200" dirty="0" err="1" smtClean="0"/>
              <a:t>yuan</a:t>
            </a:r>
            <a:r>
              <a:rPr lang="en-US" sz="3200" dirty="0" smtClean="0"/>
              <a:t> against the dollar is likely to affect the US balance of trade.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0812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QB5a – </a:t>
            </a:r>
            <a:r>
              <a:rPr lang="en-US" dirty="0"/>
              <a:t>9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In the second quarter of 2007, Scottish manufactured exports grew at their fastest rate for 5 years.</a:t>
            </a:r>
          </a:p>
          <a:p>
            <a:endParaRPr lang="en-US" sz="3200" dirty="0"/>
          </a:p>
          <a:p>
            <a:r>
              <a:rPr lang="en-US" sz="3200" dirty="0" smtClean="0"/>
              <a:t>Describe the main components of the Balance of Payments, other than trade in goods.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4451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QB3a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The slow down in the growth of UK National Income in 2005 was partly caused by the increased deficit on trade in goods and services.</a:t>
            </a:r>
          </a:p>
          <a:p>
            <a:endParaRPr lang="en-US" sz="3200" dirty="0"/>
          </a:p>
          <a:p>
            <a:r>
              <a:rPr lang="en-US" sz="3200" dirty="0" smtClean="0"/>
              <a:t>Suggest and explain reasons why the UK usually has a deficit on trade in goods and services.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81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QB3a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The slow down in the growth of UK National Income in 2005 was partly caused by the increased deficit on trade in goods and services.</a:t>
            </a:r>
          </a:p>
          <a:p>
            <a:endParaRPr lang="en-US" sz="3200" dirty="0"/>
          </a:p>
          <a:p>
            <a:r>
              <a:rPr lang="en-US" sz="3200" dirty="0" smtClean="0"/>
              <a:t>Explain, using a circular flow of income diagram, how a deficit on trade in goods and services can slow down the growth of National Income.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5405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QB3a – </a:t>
            </a:r>
            <a:r>
              <a:rPr lang="en-US" dirty="0"/>
              <a:t>9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The slow down in the growth of UK National Income in 2005 was partly caused by the increased deficit on trade in goods and services.</a:t>
            </a:r>
          </a:p>
          <a:p>
            <a:endParaRPr lang="en-US" sz="3200" dirty="0"/>
          </a:p>
          <a:p>
            <a:r>
              <a:rPr lang="en-US" sz="3200" dirty="0" smtClean="0"/>
              <a:t>Suggest and explain measures the government could take to reduce deficits on trade in goods and services in the future.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540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QB5a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theories of Absolute and Comparative Advantage.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1460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QB5a – </a:t>
            </a:r>
            <a:r>
              <a:rPr lang="en-US" dirty="0"/>
              <a:t>9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In the second quarter of 2007, Scottish manufactured exports grew at their fastest rate for 5 years.</a:t>
            </a:r>
          </a:p>
          <a:p>
            <a:endParaRPr lang="en-US" sz="3200" dirty="0"/>
          </a:p>
          <a:p>
            <a:r>
              <a:rPr lang="en-US" sz="3200" dirty="0" smtClean="0"/>
              <a:t>Describe the main components of the Balance of Payments, other than trade in goods.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81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QA1c(</a:t>
            </a:r>
            <a:r>
              <a:rPr lang="en-US" dirty="0" err="1" smtClean="0"/>
              <a:t>i</a:t>
            </a:r>
            <a:r>
              <a:rPr lang="en-US" dirty="0" smtClean="0"/>
              <a:t>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and explain one reason for Britain’s large trade deficit.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9834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QA1c(</a:t>
            </a:r>
            <a:r>
              <a:rPr lang="en-US" dirty="0" err="1" smtClean="0"/>
              <a:t>iI</a:t>
            </a:r>
            <a:r>
              <a:rPr lang="en-US" dirty="0" smtClean="0"/>
              <a:t>) – </a:t>
            </a:r>
            <a:r>
              <a:rPr lang="en-US" dirty="0"/>
              <a:t>3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Other than import controls, describe one measure Britain could take to reduce a trade deficit, and explain how it would work.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0130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QA2e – </a:t>
            </a:r>
            <a:r>
              <a:rPr lang="en-US" dirty="0"/>
              <a:t>3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and explain one reason for the large deficits in the UK Current Account.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81900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RATE SYSTEMS:</a:t>
            </a:r>
            <a:br>
              <a:rPr lang="en-US" dirty="0" smtClean="0"/>
            </a:br>
            <a:r>
              <a:rPr lang="en-US" dirty="0" smtClean="0"/>
              <a:t>EXCHANGE RATES AND POLICIES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35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QA1a(ii)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term “floating exchange rate system”.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10407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QA1b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why a weak pound should encourage an increase in UK exports. (2 marks)</a:t>
            </a:r>
          </a:p>
          <a:p>
            <a:endParaRPr lang="en-US" sz="3200" dirty="0"/>
          </a:p>
          <a:p>
            <a:r>
              <a:rPr lang="en-US" sz="3200" dirty="0" smtClean="0"/>
              <a:t>Apart from an increase in exports, describe the effects of a weak pound on the UK economy. (4 marks)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694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QA1c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why low interest rates in the UK economy might lead to a depreciation in the value of sterling.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1905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QA1f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Name one type of exchange rate system other than a floating system. (1 mark)</a:t>
            </a:r>
          </a:p>
          <a:p>
            <a:endParaRPr lang="en-US" sz="3200" dirty="0"/>
          </a:p>
          <a:p>
            <a:r>
              <a:rPr lang="en-US" sz="3200" dirty="0" smtClean="0"/>
              <a:t>Describe one advantage and one disadvantage of the system you mentioned above. (4 marks)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1905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QA1d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the price of China’s imports of raw materials would be affected if the exchange rate of China’s currency were to rise.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6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QB6a – 7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3200" dirty="0" smtClean="0"/>
              <a:t>Cadbury has expanded production in Poland and has axed 700 manufacturing jobs in certain areas of the UK.  These areas will experience a negative multiplier effect.</a:t>
            </a:r>
          </a:p>
          <a:p>
            <a:endParaRPr lang="en-US" sz="3200" dirty="0"/>
          </a:p>
          <a:p>
            <a:r>
              <a:rPr lang="en-US" sz="3200" dirty="0" smtClean="0"/>
              <a:t>Explain why some UK firms might choose to expand production abroad rather than in the UK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9557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QB4b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factors which may cause the exchange rate of sterling to fall.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1460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QB4c – 7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likely effects on the UK economy of a fall in the exchange rate of sterling.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6836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QA1e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why a fall in the value of sterling:</a:t>
            </a:r>
          </a:p>
          <a:p>
            <a:pPr lvl="1"/>
            <a:r>
              <a:rPr lang="en-US" sz="2800" dirty="0" smtClean="0"/>
              <a:t>Boosts exports</a:t>
            </a:r>
          </a:p>
          <a:p>
            <a:pPr lvl="1"/>
            <a:r>
              <a:rPr lang="en-US" sz="2800" dirty="0" smtClean="0"/>
              <a:t>Puts upward pressure on the rate of inflation</a:t>
            </a:r>
          </a:p>
        </p:txBody>
      </p:sp>
    </p:spTree>
    <p:extLst>
      <p:ext uri="{BB962C8B-B14F-4D97-AF65-F5344CB8AC3E}">
        <p14:creationId xmlns:p14="http://schemas.microsoft.com/office/powerpoint/2010/main" val="26552451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QB6d – 10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Discuss the advantages and disadvantages of a floating exchange rate.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79559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 QA2e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one advantage and one disadvantage for the UK economy of a fall in the exchange rate of sterling.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338834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QA1e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an increase in the price of timber is likely to affect:</a:t>
            </a:r>
          </a:p>
          <a:p>
            <a:pPr lvl="1"/>
            <a:r>
              <a:rPr lang="en-US" sz="2800" dirty="0" smtClean="0"/>
              <a:t>The UK balance of trade</a:t>
            </a:r>
          </a:p>
          <a:p>
            <a:pPr lvl="1"/>
            <a:r>
              <a:rPr lang="en-US" sz="2800" dirty="0" smtClean="0"/>
              <a:t>The exchange rate of sterling</a:t>
            </a:r>
            <a:endParaRPr lang="en-US" sz="2800" dirty="0"/>
          </a:p>
        </p:txBody>
      </p:sp>
      <p:sp>
        <p:nvSpPr>
          <p:cNvPr id="2" name="32-Point Star 1"/>
          <p:cNvSpPr/>
          <p:nvPr/>
        </p:nvSpPr>
        <p:spPr>
          <a:xfrm>
            <a:off x="6474691" y="4174836"/>
            <a:ext cx="2253673" cy="1754909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Also in Balance of Payments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1146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QA1e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effect a rise in the price of oil might have on the foreign exchange value of sterling.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96599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QA2b(ii)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an increase in interest rates is likely to affect the exchange rate of sterling.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51617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QB4a 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The UK has decided not to join the Eurozone, and will continue to allow Sterling to float.  One reason for this is that joining the Eurozone would result in a large fall in the UK rate of interest.</a:t>
            </a:r>
          </a:p>
          <a:p>
            <a:endParaRPr lang="en-US" sz="3200" dirty="0"/>
          </a:p>
          <a:p>
            <a:r>
              <a:rPr lang="en-US" sz="3200" dirty="0" smtClean="0"/>
              <a:t>Explain factors that determine the demand for Sterling on the foreign exchange markets.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39555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QB4B  – 10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The UK has decided not to join the Eurozone, and will continue to allow Sterling to float.  One reason for this is that joining the Eurozone would result in a large fall in the UK rate of interest.</a:t>
            </a:r>
          </a:p>
          <a:p>
            <a:endParaRPr lang="en-US" sz="3200" dirty="0"/>
          </a:p>
          <a:p>
            <a:r>
              <a:rPr lang="en-US" sz="3200" dirty="0" smtClean="0"/>
              <a:t>Discuss the advantages and disadvantages for a country of having a floating exchange rate.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40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QB4b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Despite the UK’s reluctance to join the Eurozone, a 2006 report stated that “Britain remained the </a:t>
            </a:r>
            <a:r>
              <a:rPr lang="en-US" sz="3200" dirty="0" err="1" smtClean="0"/>
              <a:t>favourite</a:t>
            </a:r>
            <a:r>
              <a:rPr lang="en-US" sz="3200" dirty="0" smtClean="0"/>
              <a:t> European destination for foreign investment projects”.</a:t>
            </a:r>
          </a:p>
          <a:p>
            <a:pPr marL="68580" indent="0">
              <a:buNone/>
            </a:pPr>
            <a:endParaRPr lang="en-US" sz="3200" dirty="0"/>
          </a:p>
          <a:p>
            <a:r>
              <a:rPr lang="en-US" sz="3200" dirty="0" smtClean="0"/>
              <a:t>Explain why foreign firms might wish to locate in the UK.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71315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QA2f  – </a:t>
            </a:r>
            <a:r>
              <a:rPr lang="en-US" dirty="0"/>
              <a:t>3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Explain how the change in interest rates from 2003 to 2004 could have caused the change in exchange rates in those years.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55272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QA2G 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2004, UK employment in manufacturing fell by over 100,000.  Explain how this fall could have been partly caused by the change in the exchange rates of sterling from 2003 to 2004.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41397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UK TRADE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767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QB2d – 6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3 reasons why a multinational firm may choose to locate in Scotland.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75873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QA2g(</a:t>
            </a:r>
            <a:r>
              <a:rPr lang="en-US" dirty="0" err="1" smtClean="0"/>
              <a:t>i</a:t>
            </a:r>
            <a:r>
              <a:rPr lang="en-US" dirty="0" smtClean="0"/>
              <a:t>)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3 reasons why foreign firms might decide to locate in Scotland.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2963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QA2g(ii)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one possible disadvantage of this foreign investment to the Scottish economy.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85150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QB4b – 6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why foreign firms may wish to locate in Scotland.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60484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QB4C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some of the costs and benefits of Foreign Direct investment for the Scottish Economy.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20432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QB5a – 6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In the second quarter of 2007, Scottish manufactured exports grew at their fastest rate for 5 years.</a:t>
            </a:r>
          </a:p>
          <a:p>
            <a:endParaRPr lang="en-US" sz="3200" dirty="0"/>
          </a:p>
          <a:p>
            <a:r>
              <a:rPr lang="en-US" sz="3200" dirty="0" smtClean="0"/>
              <a:t>Suggest and explain reasons for the record growth of Scottish manufactured exports.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43055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QB5a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One effect of the growth of world competitiveness has been to make the demand for internationally traded goods more price elastic.</a:t>
            </a:r>
          </a:p>
          <a:p>
            <a:endParaRPr lang="en-US" sz="3200" dirty="0"/>
          </a:p>
          <a:p>
            <a:r>
              <a:rPr lang="en-US" sz="3200" dirty="0" smtClean="0"/>
              <a:t>Suggest and explain reasons for the increased competitiveness in world markets.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618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QB4b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sz="3200" dirty="0" smtClean="0"/>
              <a:t>Despite the UK’s reluctance to join the Eurozone, a 2006 report stated that “Britain remained the </a:t>
            </a:r>
            <a:r>
              <a:rPr lang="en-US" sz="3200" dirty="0" err="1" smtClean="0"/>
              <a:t>favourite</a:t>
            </a:r>
            <a:r>
              <a:rPr lang="en-US" sz="3200" dirty="0" smtClean="0"/>
              <a:t> European destination for foreign investment projects”.</a:t>
            </a:r>
          </a:p>
          <a:p>
            <a:pPr marL="68580" indent="0">
              <a:buNone/>
            </a:pPr>
            <a:endParaRPr lang="en-US" sz="3200" dirty="0"/>
          </a:p>
          <a:p>
            <a:r>
              <a:rPr lang="en-US" sz="3200" dirty="0" smtClean="0"/>
              <a:t>Explain the advantages and disadvantages for the UK economy of foreign direct investment.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02887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QA1e(</a:t>
            </a:r>
            <a:r>
              <a:rPr lang="en-US" dirty="0" err="1" smtClean="0"/>
              <a:t>i</a:t>
            </a:r>
            <a:r>
              <a:rPr lang="en-US" dirty="0" smtClean="0"/>
              <a:t>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Give 2 reasons why an American company might wish to set up a factory in Britain.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62718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QA1e(</a:t>
            </a:r>
            <a:r>
              <a:rPr lang="en-US" dirty="0" err="1" smtClean="0"/>
              <a:t>iI</a:t>
            </a:r>
            <a:r>
              <a:rPr lang="en-US" dirty="0" smtClean="0"/>
              <a:t>)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and explain 2 reasons for productivity levels in foreign-owned companies in the UK being higher than in British-owned companies in the UK.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33702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International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Higher Economics</a:t>
            </a:r>
          </a:p>
          <a:p>
            <a:endParaRPr lang="en-US" dirty="0" smtClean="0"/>
          </a:p>
          <a:p>
            <a:pPr algn="r"/>
            <a:r>
              <a:rPr lang="en-US" dirty="0" smtClean="0"/>
              <a:t>Past Paper Questions</a:t>
            </a:r>
          </a:p>
          <a:p>
            <a:pPr algn="r"/>
            <a:r>
              <a:rPr lang="en-US" dirty="0" smtClean="0"/>
              <a:t>Topic 1</a:t>
            </a:r>
          </a:p>
        </p:txBody>
      </p:sp>
    </p:spTree>
    <p:extLst>
      <p:ext uri="{BB962C8B-B14F-4D97-AF65-F5344CB8AC3E}">
        <p14:creationId xmlns:p14="http://schemas.microsoft.com/office/powerpoint/2010/main" val="22040371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International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Higher Economics</a:t>
            </a:r>
          </a:p>
          <a:p>
            <a:endParaRPr lang="en-US" dirty="0" smtClean="0"/>
          </a:p>
          <a:p>
            <a:pPr algn="r"/>
            <a:r>
              <a:rPr lang="en-US" dirty="0" smtClean="0"/>
              <a:t>Past Paper Questions</a:t>
            </a:r>
          </a:p>
          <a:p>
            <a:pPr algn="r"/>
            <a:r>
              <a:rPr lang="en-US" dirty="0" smtClean="0"/>
              <a:t>Topic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20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EUROPEAN UNION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 Topic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461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QB2c – 5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possible impact on the UK economy of economic recovery in other EU states.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956944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2012:  QB5b – 12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</a:t>
            </a:r>
            <a:r>
              <a:rPr lang="en-US" sz="3200" dirty="0" smtClean="0"/>
              <a:t>the </a:t>
            </a:r>
            <a:r>
              <a:rPr lang="en-US" sz="3200" dirty="0" smtClean="0"/>
              <a:t>main economic advantages and disadvantages to the UK of membership of the European Union.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11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QB4d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main economic benefits that could arise for the Scottish economy of the UK joining the Eurozone.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331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QB6c – 10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Argue the case for and against the UK joining the Eurozone.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12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QB4a – </a:t>
            </a:r>
            <a:r>
              <a:rPr lang="en-US" dirty="0"/>
              <a:t>8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Despite the UK’s reluctance to join the Eurozone, a 2006 report stated that “Britain remained the </a:t>
            </a:r>
            <a:r>
              <a:rPr lang="en-US" sz="3200" dirty="0" err="1" smtClean="0"/>
              <a:t>favourite</a:t>
            </a:r>
            <a:r>
              <a:rPr lang="en-US" sz="3200" dirty="0" smtClean="0"/>
              <a:t> European destination for foreign investment projects”.</a:t>
            </a:r>
          </a:p>
          <a:p>
            <a:pPr marL="68580" indent="0">
              <a:buNone/>
            </a:pPr>
            <a:endParaRPr lang="en-US" sz="3200" dirty="0"/>
          </a:p>
          <a:p>
            <a:r>
              <a:rPr lang="en-US" sz="3200" dirty="0" smtClean="0"/>
              <a:t>Suggest and explain reasons for the UK’s reluctance to join the Eurozone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72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QA1f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Give one example of a good or service that can be produced more cheaply in India or China than in the UK and explain why it can be produced more cheaply there.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47708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QB6a – 12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One reason why Romania and Bulgaria joined the EU in 2007 was to increase their rate of economic growth.</a:t>
            </a:r>
          </a:p>
          <a:p>
            <a:pPr marL="68580" indent="0">
              <a:buNone/>
            </a:pPr>
            <a:endParaRPr lang="en-US" sz="3200" dirty="0"/>
          </a:p>
          <a:p>
            <a:r>
              <a:rPr lang="en-US" sz="3200" dirty="0" smtClean="0"/>
              <a:t>Explain the advantages and disadvantages for the UK economy of EU enlargement.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73738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QA2a(</a:t>
            </a:r>
            <a:r>
              <a:rPr lang="en-US" dirty="0" err="1" smtClean="0"/>
              <a:t>i</a:t>
            </a:r>
            <a:r>
              <a:rPr lang="en-US" dirty="0" smtClean="0"/>
              <a:t>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what is meant by “minimum guaranteed price”.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60785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QA2a(</a:t>
            </a:r>
            <a:r>
              <a:rPr lang="en-US" dirty="0" err="1" smtClean="0"/>
              <a:t>iI</a:t>
            </a:r>
            <a:r>
              <a:rPr lang="en-US" dirty="0" smtClean="0"/>
              <a:t>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Draw a diagram to show how the EU minimum guaranteed price created sugar surpluses.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012080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QA2g – 3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the predicated changes in the EU’s sugar trade are likely to affect the future value of the Euro.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19720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QB5c – 7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Other than falling average total costs, explain some advantages and disadvantages for the UK of EU enlargement.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17454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QB6c – 4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the EU both promotes and restricts free trade.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61840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TRADING AND MONETARY ORGANISATIONS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731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 QB6c – 6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the main roles of the:</a:t>
            </a:r>
          </a:p>
          <a:p>
            <a:pPr lvl="1"/>
            <a:r>
              <a:rPr lang="en-US" sz="2800" dirty="0" smtClean="0"/>
              <a:t> World Trade </a:t>
            </a:r>
            <a:r>
              <a:rPr lang="en-US" sz="2800" dirty="0" err="1" smtClean="0"/>
              <a:t>Organisation</a:t>
            </a:r>
            <a:endParaRPr lang="en-US" sz="2800" dirty="0" smtClean="0"/>
          </a:p>
          <a:p>
            <a:pPr lvl="1"/>
            <a:r>
              <a:rPr lang="en-US" sz="2800" dirty="0" smtClean="0"/>
              <a:t>International Monetary Fund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03208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QA2a(i)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term:  World Trade </a:t>
            </a:r>
            <a:r>
              <a:rPr lang="en-US" sz="3200" dirty="0" err="1" smtClean="0"/>
              <a:t>Organisation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3100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QA2b(i)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membership of the World Trade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 resulted in an increase in China’s economic growth.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851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QB1b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the theories of absolute and comparative advantage.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881576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QA2bc – </a:t>
            </a:r>
            <a:r>
              <a:rPr lang="en-US" dirty="0"/>
              <a:t>2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why the move to reduce the minimum guaranteed price has been welcomed by the WTO.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198849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SQP:  QB2c – </a:t>
            </a:r>
            <a:r>
              <a:rPr lang="en-US" dirty="0"/>
              <a:t>7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some of the activities of the WTO and the World Bank.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396629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RELATIONS</a:t>
            </a:r>
            <a:r>
              <a:rPr lang="en-US" dirty="0" smtClean="0"/>
              <a:t>: DEVELOPED AND DEVELOPING ECONOMIES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344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2011:  QB5a – 8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 smtClean="0"/>
              <a:t>Less developed countries (LDCs) faced problems during the recession of 2009 partly because the demand for many of their exports is price inelastic but income elastic.</a:t>
            </a:r>
          </a:p>
          <a:p>
            <a:endParaRPr lang="en-US" sz="3200" dirty="0"/>
          </a:p>
          <a:p>
            <a:r>
              <a:rPr lang="en-US" sz="3200" dirty="0" smtClean="0"/>
              <a:t>Describe some other economic problems facing LDCs.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331861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 QB1b – 10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ways in which developed countries can help increase the growth rates of developing economies.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50788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 QB1c – </a:t>
            </a:r>
            <a:r>
              <a:rPr lang="en-US" dirty="0"/>
              <a:t>9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Discuss the advantages and disadvantages for the UK of increased growth rates in developing countries.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771747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QA1h – 5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one reason for the increase in the number of building projects in some developing countries.</a:t>
            </a:r>
          </a:p>
          <a:p>
            <a:endParaRPr lang="en-US" sz="3200" dirty="0"/>
          </a:p>
          <a:p>
            <a:r>
              <a:rPr lang="en-US" sz="3200" dirty="0" smtClean="0"/>
              <a:t>Explain how the increase in building projects in China and developing countries will affect the price of garden sheds in the UK.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381211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QA2g – </a:t>
            </a:r>
            <a:r>
              <a:rPr lang="en-US" dirty="0"/>
              <a:t>4</a:t>
            </a:r>
            <a:r>
              <a:rPr lang="en-US" dirty="0" smtClean="0"/>
              <a:t>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and explain 2 economic problems China’s industrial revolution has created for the rest of the world.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46255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QB5c – 10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some measures developed countries could take to increase the growth rates of developing countries and explain how these measures would work.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11801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QA1d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Suggest and explain one reason for the high rate of economic growth in China. (2 marks)</a:t>
            </a:r>
          </a:p>
          <a:p>
            <a:endParaRPr lang="en-US" sz="3200" dirty="0"/>
          </a:p>
          <a:p>
            <a:r>
              <a:rPr lang="en-US" sz="3200" dirty="0" smtClean="0"/>
              <a:t>Explain how the UK might benefit from a high rate of economic growth in the US.  (2 marks)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9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FORMS, REASONS AND EFFECTS OF PROTECTION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International Economy: Outcome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86549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2008:  QB2c – 9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developed countries can help to increase the economic growth rates of developing countries.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766397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2007:  QA2f(ii) – 2 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Explain how the dumping of huge sugar surpluses on the world sugar market has caused economic problems for sugar farmers in developing countries.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462486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International Economy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Higher Economics</a:t>
            </a:r>
          </a:p>
          <a:p>
            <a:endParaRPr lang="en-US" dirty="0" smtClean="0"/>
          </a:p>
          <a:p>
            <a:pPr algn="r"/>
            <a:r>
              <a:rPr lang="en-US" dirty="0" smtClean="0"/>
              <a:t>Past Paper Questions</a:t>
            </a:r>
          </a:p>
          <a:p>
            <a:pPr algn="r"/>
            <a:r>
              <a:rPr lang="en-US" dirty="0" smtClean="0"/>
              <a:t>Topic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4916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180</TotalTime>
  <Words>2553</Words>
  <Application>Microsoft Office PowerPoint</Application>
  <PresentationFormat>On-screen Show (4:3)</PresentationFormat>
  <Paragraphs>259</Paragraphs>
  <Slides>92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Urban Pop</vt:lpstr>
      <vt:lpstr>The International Economy</vt:lpstr>
      <vt:lpstr>Reasons for international specialisation and exchange</vt:lpstr>
      <vt:lpstr>2012:  QB5a – 8 marks</vt:lpstr>
      <vt:lpstr>2009:  QB6a – 7 marks</vt:lpstr>
      <vt:lpstr>2009:  QB4b – 8 marks</vt:lpstr>
      <vt:lpstr>2009:  QB4b – 8 marks</vt:lpstr>
      <vt:lpstr>2007:  QA1f – 2 marks</vt:lpstr>
      <vt:lpstr>2007:  QB1b – 8 marks</vt:lpstr>
      <vt:lpstr>FORMS, REASONS AND EFFECTS OF PROTECTION</vt:lpstr>
      <vt:lpstr>2013: Qb5a – 5 marks</vt:lpstr>
      <vt:lpstr>2013: Qb5a – 8 marks</vt:lpstr>
      <vt:lpstr>2012: QA1f(i) – 2 marks</vt:lpstr>
      <vt:lpstr>2012: QA1f(ii) – 4 marks</vt:lpstr>
      <vt:lpstr>2010: QB6a – 15 marks</vt:lpstr>
      <vt:lpstr>2007: Qb1c – 12 marks</vt:lpstr>
      <vt:lpstr>SQP: Qb6a – 8 marks</vt:lpstr>
      <vt:lpstr>SQP: Qb6b(i) – 7 marks</vt:lpstr>
      <vt:lpstr>SQP: Qb6b(ii) – 6 marks</vt:lpstr>
      <vt:lpstr>BALANCE OF PAYMENTS</vt:lpstr>
      <vt:lpstr>2013:  QB6B</vt:lpstr>
      <vt:lpstr>2012:  QB3c(ii) – 4 marks</vt:lpstr>
      <vt:lpstr>2011:  QA1c</vt:lpstr>
      <vt:lpstr>2010:  QA2h – 3 marks</vt:lpstr>
      <vt:lpstr>2009:  QA1e – 4 marks</vt:lpstr>
      <vt:lpstr>2009:  QA2f – 3 marks</vt:lpstr>
      <vt:lpstr>2009:  QB5a – 9 marks</vt:lpstr>
      <vt:lpstr>2008:  QB3a – 8 marks</vt:lpstr>
      <vt:lpstr>2008:  QB3a – 8 marks</vt:lpstr>
      <vt:lpstr>2008:  QB3a – 9 marks</vt:lpstr>
      <vt:lpstr>2009:  QB5a – 9 marks</vt:lpstr>
      <vt:lpstr>2007:  QA1c(i) – 2 marks</vt:lpstr>
      <vt:lpstr>2007:  QA1c(iI) – 3 marks</vt:lpstr>
      <vt:lpstr>SQP:  QA2e – 3 marks</vt:lpstr>
      <vt:lpstr>EXCHANGE RATE SYSTEMS: EXCHANGE RATES AND POLICIES</vt:lpstr>
      <vt:lpstr>2013:  QA1a(ii) – 2 marks</vt:lpstr>
      <vt:lpstr>2013:  QA1b</vt:lpstr>
      <vt:lpstr>2013:  QA1c – 3 marks</vt:lpstr>
      <vt:lpstr>2013:  QA1f</vt:lpstr>
      <vt:lpstr>2012:  QA1d – 2 marks</vt:lpstr>
      <vt:lpstr>2012:  QB4b – 8 marks</vt:lpstr>
      <vt:lpstr>2012:  QB4c – 7 marks</vt:lpstr>
      <vt:lpstr>2011:  QA1e – 4 marks</vt:lpstr>
      <vt:lpstr>2011:  QB6d – 10 marks</vt:lpstr>
      <vt:lpstr>2010:  QA2e – 4 marks</vt:lpstr>
      <vt:lpstr>2009:  QA1e – 4 marks</vt:lpstr>
      <vt:lpstr>2008:  QA1e – 2 marks</vt:lpstr>
      <vt:lpstr>2008:  QA2b(ii) – 3 marks</vt:lpstr>
      <vt:lpstr>2007:  QB4a  – 8 marks</vt:lpstr>
      <vt:lpstr>2007:  QB4B  – 10 marks</vt:lpstr>
      <vt:lpstr>SQP:  QA2f  – 3 marks</vt:lpstr>
      <vt:lpstr>SQP:  QA2G  – 4 marks</vt:lpstr>
      <vt:lpstr>PATTERNS OF UK TRADE</vt:lpstr>
      <vt:lpstr>2013:  QB2d – 6 marks</vt:lpstr>
      <vt:lpstr>2012:  QA2g(i) – 3 marks</vt:lpstr>
      <vt:lpstr>2012:  QA2g(ii) – 2 marks</vt:lpstr>
      <vt:lpstr>2011:  QB4b – 6 marks</vt:lpstr>
      <vt:lpstr>2011:  QB4C – 8 marks</vt:lpstr>
      <vt:lpstr>2009:  QB5a – 6 marks</vt:lpstr>
      <vt:lpstr>2008:  QB5a – 8 marks</vt:lpstr>
      <vt:lpstr>2007:  QA1e(i) – 2 marks</vt:lpstr>
      <vt:lpstr>2007:  QA1e(iI) – 4 marks</vt:lpstr>
      <vt:lpstr>The International Economy</vt:lpstr>
      <vt:lpstr>The International Economy</vt:lpstr>
      <vt:lpstr>THE EUROPEAN UNION</vt:lpstr>
      <vt:lpstr>2012:  QB2c – 5 marks</vt:lpstr>
      <vt:lpstr>2012:  QB5b – 12 marks</vt:lpstr>
      <vt:lpstr>2011:  QB4d – 8 marks</vt:lpstr>
      <vt:lpstr>2009:  QB6c – 10 marks</vt:lpstr>
      <vt:lpstr>2009:  QB4a – 8 marks</vt:lpstr>
      <vt:lpstr>2008:  QB6a – 12 marks</vt:lpstr>
      <vt:lpstr>2007:  QA2a(i) – 2 marks</vt:lpstr>
      <vt:lpstr>2007:  QA2a(iI) – 2 marks</vt:lpstr>
      <vt:lpstr>2007:  QA2g – 3 marks</vt:lpstr>
      <vt:lpstr>SQP:  QB5c – 7 Marks</vt:lpstr>
      <vt:lpstr>SQP:  QB6c – 4 Marks</vt:lpstr>
      <vt:lpstr>INTERNATIONAL TRADING AND MONETARY ORGANISATIONS</vt:lpstr>
      <vt:lpstr>2013:  QB6c – 6 marks</vt:lpstr>
      <vt:lpstr>2009:  QA2a(i) – 2 marks</vt:lpstr>
      <vt:lpstr>2009:  QA2b(i) – 2 marks</vt:lpstr>
      <vt:lpstr>2007:  QA2bc – 2 marks</vt:lpstr>
      <vt:lpstr>SQP:  QB2c – 7 marks</vt:lpstr>
      <vt:lpstr>RELATIONS: DEVELOPED AND DEVELOPING ECONOMIES</vt:lpstr>
      <vt:lpstr>2011:  QB5a – 8 marks</vt:lpstr>
      <vt:lpstr>2010:  QB1b – 10 marks</vt:lpstr>
      <vt:lpstr>2010:  QB1c – 9 marks</vt:lpstr>
      <vt:lpstr>2009:  QA1h – 5 marks</vt:lpstr>
      <vt:lpstr>2009:  QA2g – 4 marks</vt:lpstr>
      <vt:lpstr>2009:  QB5c – 10 marks</vt:lpstr>
      <vt:lpstr>2008:  QA1d</vt:lpstr>
      <vt:lpstr>2008:  QB2c – 9 marks</vt:lpstr>
      <vt:lpstr>2007:  QA2f(ii) – 2 marks</vt:lpstr>
      <vt:lpstr>The International Economy</vt:lpstr>
    </vt:vector>
  </TitlesOfParts>
  <Company>Knox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International Economy</dc:title>
  <dc:creator>Colin Dempster</dc:creator>
  <cp:lastModifiedBy>Windows User</cp:lastModifiedBy>
  <cp:revision>25</cp:revision>
  <dcterms:created xsi:type="dcterms:W3CDTF">2014-01-12T19:03:49Z</dcterms:created>
  <dcterms:modified xsi:type="dcterms:W3CDTF">2014-03-07T10:50:53Z</dcterms:modified>
</cp:coreProperties>
</file>