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83" d="100"/>
          <a:sy n="83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3E11-F564-4715-BE78-473AAB3EA716}" type="datetimeFigureOut">
              <a:rPr lang="en-GB" smtClean="0"/>
              <a:t>28/01/2013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9BEE-5587-4373-BF1D-97924E8B0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49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3E11-F564-4715-BE78-473AAB3EA716}" type="datetimeFigureOut">
              <a:rPr lang="en-GB" smtClean="0"/>
              <a:t>28/01/2013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9BEE-5587-4373-BF1D-97924E8B0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83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3E11-F564-4715-BE78-473AAB3EA716}" type="datetimeFigureOut">
              <a:rPr lang="en-GB" smtClean="0"/>
              <a:t>28/01/2013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9BEE-5587-4373-BF1D-97924E8B0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7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3E11-F564-4715-BE78-473AAB3EA716}" type="datetimeFigureOut">
              <a:rPr lang="en-GB" smtClean="0"/>
              <a:t>28/01/2013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9BEE-5587-4373-BF1D-97924E8B0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95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3E11-F564-4715-BE78-473AAB3EA716}" type="datetimeFigureOut">
              <a:rPr lang="en-GB" smtClean="0"/>
              <a:t>28/01/2013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9BEE-5587-4373-BF1D-97924E8B0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357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3E11-F564-4715-BE78-473AAB3EA716}" type="datetimeFigureOut">
              <a:rPr lang="en-GB" smtClean="0"/>
              <a:t>28/01/2013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9BEE-5587-4373-BF1D-97924E8B0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71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3E11-F564-4715-BE78-473AAB3EA716}" type="datetimeFigureOut">
              <a:rPr lang="en-GB" smtClean="0"/>
              <a:t>28/01/2013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9BEE-5587-4373-BF1D-97924E8B0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300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3E11-F564-4715-BE78-473AAB3EA716}" type="datetimeFigureOut">
              <a:rPr lang="en-GB" smtClean="0"/>
              <a:t>28/01/2013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9BEE-5587-4373-BF1D-97924E8B0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99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3E11-F564-4715-BE78-473AAB3EA716}" type="datetimeFigureOut">
              <a:rPr lang="en-GB" smtClean="0"/>
              <a:t>28/01/2013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9BEE-5587-4373-BF1D-97924E8B0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709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3E11-F564-4715-BE78-473AAB3EA716}" type="datetimeFigureOut">
              <a:rPr lang="en-GB" smtClean="0"/>
              <a:t>28/01/2013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9BEE-5587-4373-BF1D-97924E8B0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07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3E11-F564-4715-BE78-473AAB3EA716}" type="datetimeFigureOut">
              <a:rPr lang="en-GB" smtClean="0"/>
              <a:t>28/01/2013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9BEE-5587-4373-BF1D-97924E8B0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23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D3E11-F564-4715-BE78-473AAB3EA716}" type="datetimeFigureOut">
              <a:rPr lang="en-GB" smtClean="0"/>
              <a:t>28/01/2013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29BEE-5587-4373-BF1D-97924E8B0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02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260648"/>
            <a:ext cx="8064896" cy="619268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n>
                <a:solidFill>
                  <a:srgbClr val="002060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Dictionary Skills</a:t>
            </a:r>
            <a:endParaRPr lang="en-GB" sz="6000" b="1" dirty="0">
              <a:solidFill>
                <a:srgbClr val="002060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2" t="4548" r="9412" b="5425"/>
          <a:stretch/>
        </p:blipFill>
        <p:spPr bwMode="auto">
          <a:xfrm>
            <a:off x="635389" y="4241635"/>
            <a:ext cx="1488339" cy="214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3" r="11207"/>
          <a:stretch/>
        </p:blipFill>
        <p:spPr bwMode="auto">
          <a:xfrm>
            <a:off x="2110635" y="4240510"/>
            <a:ext cx="159341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4" r="10716"/>
          <a:stretch/>
        </p:blipFill>
        <p:spPr bwMode="auto">
          <a:xfrm>
            <a:off x="3690952" y="4240510"/>
            <a:ext cx="1738266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1" r="11897"/>
          <a:stretch/>
        </p:blipFill>
        <p:spPr bwMode="auto">
          <a:xfrm>
            <a:off x="5416125" y="4240510"/>
            <a:ext cx="161724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92" r="14515"/>
          <a:stretch/>
        </p:blipFill>
        <p:spPr bwMode="auto">
          <a:xfrm>
            <a:off x="7020272" y="4240510"/>
            <a:ext cx="1530036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08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260648"/>
            <a:ext cx="8280920" cy="619268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n>
                <a:solidFill>
                  <a:srgbClr val="002060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Comic Sans MS" pitchFamily="66" charset="0"/>
              </a:rPr>
              <a:t/>
            </a:r>
            <a:br>
              <a:rPr lang="fr-FR" dirty="0" smtClean="0">
                <a:latin typeface="Comic Sans MS" pitchFamily="66" charset="0"/>
              </a:rPr>
            </a:br>
            <a:r>
              <a:rPr lang="fr-FR" dirty="0" err="1" smtClean="0">
                <a:latin typeface="Comic Sans MS" pitchFamily="66" charset="0"/>
              </a:rPr>
              <a:t>Get</a:t>
            </a:r>
            <a:r>
              <a:rPr lang="fr-FR" dirty="0" smtClean="0">
                <a:latin typeface="Comic Sans MS" pitchFamily="66" charset="0"/>
              </a:rPr>
              <a:t> </a:t>
            </a:r>
            <a:r>
              <a:rPr lang="fr-FR" dirty="0">
                <a:latin typeface="Comic Sans MS" pitchFamily="66" charset="0"/>
              </a:rPr>
              <a:t>to know </a:t>
            </a:r>
            <a:r>
              <a:rPr lang="fr-FR" dirty="0" err="1">
                <a:latin typeface="Comic Sans MS" pitchFamily="66" charset="0"/>
              </a:rPr>
              <a:t>your</a:t>
            </a:r>
            <a:r>
              <a:rPr lang="fr-FR" dirty="0">
                <a:latin typeface="Comic Sans MS" pitchFamily="66" charset="0"/>
              </a:rPr>
              <a:t> </a:t>
            </a:r>
            <a:r>
              <a:rPr lang="fr-FR" dirty="0" err="1">
                <a:latin typeface="Comic Sans MS" pitchFamily="66" charset="0"/>
              </a:rPr>
              <a:t>dictionary</a:t>
            </a:r>
            <a:r>
              <a:rPr lang="fr-FR" dirty="0">
                <a:latin typeface="Comic Sans MS" pitchFamily="66" charset="0"/>
              </a:rPr>
              <a:t>.</a:t>
            </a:r>
            <a:br>
              <a:rPr lang="fr-FR" dirty="0">
                <a:latin typeface="Comic Sans MS" pitchFamily="66" charset="0"/>
              </a:rPr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endParaRPr lang="fr-FR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fr-FR" dirty="0" err="1">
                <a:latin typeface="Comic Sans MS" pitchFamily="66" charset="0"/>
              </a:rPr>
              <a:t>Which</a:t>
            </a:r>
            <a:r>
              <a:rPr lang="fr-FR" dirty="0">
                <a:latin typeface="Comic Sans MS" pitchFamily="66" charset="0"/>
              </a:rPr>
              <a:t> </a:t>
            </a:r>
            <a:r>
              <a:rPr lang="fr-FR" dirty="0" err="1">
                <a:latin typeface="Comic Sans MS" pitchFamily="66" charset="0"/>
              </a:rPr>
              <a:t>side</a:t>
            </a:r>
            <a:r>
              <a:rPr lang="fr-FR" dirty="0">
                <a:latin typeface="Comic Sans MS" pitchFamily="66" charset="0"/>
              </a:rPr>
              <a:t> do </a:t>
            </a:r>
            <a:r>
              <a:rPr lang="fr-FR" dirty="0" err="1">
                <a:latin typeface="Comic Sans MS" pitchFamily="66" charset="0"/>
              </a:rPr>
              <a:t>you</a:t>
            </a:r>
            <a:r>
              <a:rPr lang="fr-FR" dirty="0">
                <a:latin typeface="Comic Sans MS" pitchFamily="66" charset="0"/>
              </a:rPr>
              <a:t> </a:t>
            </a:r>
            <a:r>
              <a:rPr lang="fr-FR" dirty="0" err="1">
                <a:latin typeface="Comic Sans MS" pitchFamily="66" charset="0"/>
              </a:rPr>
              <a:t>need</a:t>
            </a:r>
            <a:r>
              <a:rPr lang="fr-FR" dirty="0">
                <a:latin typeface="Comic Sans MS" pitchFamily="66" charset="0"/>
              </a:rPr>
              <a:t> to look up French </a:t>
            </a:r>
            <a:r>
              <a:rPr lang="fr-FR" dirty="0" err="1">
                <a:latin typeface="Comic Sans MS" pitchFamily="66" charset="0"/>
              </a:rPr>
              <a:t>words</a:t>
            </a:r>
            <a:r>
              <a:rPr lang="fr-FR" dirty="0">
                <a:latin typeface="Comic Sans MS" pitchFamily="66" charset="0"/>
              </a:rPr>
              <a:t>?</a:t>
            </a:r>
          </a:p>
          <a:p>
            <a:pPr marL="0" indent="0">
              <a:buNone/>
            </a:pPr>
            <a:endParaRPr lang="fr-FR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fr-FR" dirty="0" err="1" smtClean="0">
                <a:latin typeface="Comic Sans MS" pitchFamily="66" charset="0"/>
              </a:rPr>
              <a:t>Which</a:t>
            </a:r>
            <a:r>
              <a:rPr lang="fr-FR" dirty="0" smtClean="0">
                <a:latin typeface="Comic Sans MS" pitchFamily="66" charset="0"/>
              </a:rPr>
              <a:t> </a:t>
            </a:r>
            <a:r>
              <a:rPr lang="fr-FR" dirty="0" err="1">
                <a:latin typeface="Comic Sans MS" pitchFamily="66" charset="0"/>
              </a:rPr>
              <a:t>side</a:t>
            </a:r>
            <a:r>
              <a:rPr lang="fr-FR" dirty="0">
                <a:latin typeface="Comic Sans MS" pitchFamily="66" charset="0"/>
              </a:rPr>
              <a:t> do </a:t>
            </a:r>
            <a:r>
              <a:rPr lang="fr-FR" dirty="0" err="1">
                <a:latin typeface="Comic Sans MS" pitchFamily="66" charset="0"/>
              </a:rPr>
              <a:t>you</a:t>
            </a:r>
            <a:r>
              <a:rPr lang="fr-FR" dirty="0">
                <a:latin typeface="Comic Sans MS" pitchFamily="66" charset="0"/>
              </a:rPr>
              <a:t> </a:t>
            </a:r>
            <a:r>
              <a:rPr lang="fr-FR" dirty="0" err="1">
                <a:latin typeface="Comic Sans MS" pitchFamily="66" charset="0"/>
              </a:rPr>
              <a:t>need</a:t>
            </a:r>
            <a:r>
              <a:rPr lang="fr-FR" dirty="0">
                <a:latin typeface="Comic Sans MS" pitchFamily="66" charset="0"/>
              </a:rPr>
              <a:t> to look up English </a:t>
            </a:r>
            <a:r>
              <a:rPr lang="fr-FR" dirty="0" err="1">
                <a:latin typeface="Comic Sans MS" pitchFamily="66" charset="0"/>
              </a:rPr>
              <a:t>words</a:t>
            </a:r>
            <a:r>
              <a:rPr lang="fr-FR" dirty="0">
                <a:latin typeface="Comic Sans MS" pitchFamily="66" charset="0"/>
              </a:rPr>
              <a:t>?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9" name="Picture 2" descr="http://t0.gstatic.com/images?q=tbn:ANd9GcQ7FrOY6-oWMGBEkEf5g9OpwJhqT6yRo_WuEKN_qte_Zr5Ckm6ghQ&amp;t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365104"/>
            <a:ext cx="1998694" cy="2000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947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77688" y="186072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dirty="0" smtClean="0">
                <a:latin typeface="Comic Sans MS" pitchFamily="66" charset="0"/>
              </a:rPr>
              <a:t>		</a:t>
            </a:r>
          </a:p>
          <a:p>
            <a:pPr>
              <a:buFontTx/>
              <a:buNone/>
            </a:pPr>
            <a:endParaRPr lang="en-GB" dirty="0" smtClean="0">
              <a:latin typeface="Comic Sans MS" pitchFamily="66" charset="0"/>
            </a:endParaRPr>
          </a:p>
          <a:p>
            <a:pPr>
              <a:buFontTx/>
              <a:buNone/>
            </a:pPr>
            <a:endParaRPr lang="en-GB" dirty="0" smtClean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chaise </a:t>
            </a:r>
            <a:r>
              <a:rPr lang="en-GB" dirty="0" smtClean="0"/>
              <a:t>[</a:t>
            </a:r>
            <a:r>
              <a:rPr lang="en-GB" dirty="0" err="1" smtClean="0"/>
              <a:t>ʃɛz</a:t>
            </a:r>
            <a:r>
              <a:rPr lang="en-GB" dirty="0" smtClean="0"/>
              <a:t>]   </a:t>
            </a:r>
            <a:r>
              <a:rPr lang="en-GB" i="1" dirty="0" err="1" smtClean="0">
                <a:latin typeface="Comic Sans MS" pitchFamily="66" charset="0"/>
              </a:rPr>
              <a:t>nf</a:t>
            </a:r>
            <a:r>
              <a:rPr lang="en-GB" i="1" dirty="0" smtClean="0">
                <a:latin typeface="Comic Sans MS" pitchFamily="66" charset="0"/>
              </a:rPr>
              <a:t>     </a:t>
            </a:r>
            <a:r>
              <a:rPr lang="en-GB" dirty="0" smtClean="0">
                <a:latin typeface="Comic Sans MS" pitchFamily="66" charset="0"/>
              </a:rPr>
              <a:t>chair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2231901" y="2610024"/>
            <a:ext cx="576262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079376" y="1744837"/>
            <a:ext cx="2017712" cy="865187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>
                <a:latin typeface="Comic Sans MS" pitchFamily="66" charset="0"/>
              </a:rPr>
              <a:t>What is this word?</a:t>
            </a:r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6480051" y="3978449"/>
            <a:ext cx="936625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6876926" y="5129387"/>
            <a:ext cx="2087562" cy="792162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>
                <a:latin typeface="Comic Sans MS" pitchFamily="66" charset="0"/>
              </a:rPr>
              <a:t>What is this word?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608388" y="3256137"/>
            <a:ext cx="730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3671763" y="592312"/>
            <a:ext cx="2665413" cy="2663825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>
                <a:latin typeface="Comic Sans MS" pitchFamily="66" charset="0"/>
              </a:rPr>
              <a:t>what might ‘n’ </a:t>
            </a:r>
          </a:p>
          <a:p>
            <a:pPr algn="ctr"/>
            <a:r>
              <a:rPr lang="en-GB" sz="2800">
                <a:latin typeface="Comic Sans MS" pitchFamily="66" charset="0"/>
              </a:rPr>
              <a:t>tell you?</a:t>
            </a:r>
            <a:endParaRPr lang="en-GB" sz="2800" b="1">
              <a:latin typeface="Comic Sans MS" pitchFamily="66" charset="0"/>
            </a:endParaRPr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4968751" y="4121324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239963" y="5200824"/>
            <a:ext cx="2881313" cy="172878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400">
                <a:latin typeface="Comic Sans MS" pitchFamily="66" charset="0"/>
              </a:rPr>
              <a:t>what might ‘f’ </a:t>
            </a:r>
          </a:p>
          <a:p>
            <a:pPr algn="ctr"/>
            <a:r>
              <a:rPr lang="en-GB" sz="2400">
                <a:latin typeface="Comic Sans MS" pitchFamily="66" charset="0"/>
              </a:rPr>
              <a:t>tell you?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288801" y="44624"/>
            <a:ext cx="8229600" cy="792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400" smtClean="0">
                <a:latin typeface="Comic Sans MS" pitchFamily="66" charset="0"/>
              </a:rPr>
              <a:t>French – English side (the first half)</a:t>
            </a:r>
            <a:br>
              <a:rPr lang="en-GB" sz="2400" smtClean="0">
                <a:latin typeface="Comic Sans MS" pitchFamily="66" charset="0"/>
              </a:rPr>
            </a:br>
            <a:r>
              <a:rPr lang="en-GB" sz="2400" smtClean="0">
                <a:latin typeface="Comic Sans MS" pitchFamily="66" charset="0"/>
              </a:rPr>
              <a:t>What does it all mean?</a:t>
            </a:r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>
            <a:off x="2231901" y="2610024"/>
            <a:ext cx="576262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1079376" y="1744837"/>
            <a:ext cx="2017712" cy="865187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>
                <a:latin typeface="Comic Sans MS" pitchFamily="66" charset="0"/>
              </a:rPr>
              <a:t>the French word</a:t>
            </a:r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4968751" y="4121324"/>
            <a:ext cx="0" cy="108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3239963" y="5012581"/>
            <a:ext cx="2881313" cy="184541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400" u="sng" dirty="0">
                <a:latin typeface="Comic Sans MS" pitchFamily="66" charset="0"/>
              </a:rPr>
              <a:t>the gender:</a:t>
            </a:r>
          </a:p>
          <a:p>
            <a:pPr algn="ctr"/>
            <a:r>
              <a:rPr lang="en-GB" sz="2400" dirty="0">
                <a:latin typeface="Comic Sans MS" pitchFamily="66" charset="0"/>
              </a:rPr>
              <a:t>f=feminine so</a:t>
            </a:r>
          </a:p>
          <a:p>
            <a:pPr algn="ctr"/>
            <a:r>
              <a:rPr lang="en-GB" sz="2400" dirty="0">
                <a:latin typeface="Comic Sans MS" pitchFamily="66" charset="0"/>
              </a:rPr>
              <a:t>a chair = </a:t>
            </a:r>
            <a:r>
              <a:rPr lang="en-GB" sz="2400" b="1" u="sng" dirty="0" err="1">
                <a:latin typeface="Comic Sans MS" pitchFamily="66" charset="0"/>
              </a:rPr>
              <a:t>une</a:t>
            </a:r>
            <a:r>
              <a:rPr lang="en-GB" sz="2400" dirty="0">
                <a:latin typeface="Comic Sans MS" pitchFamily="66" charset="0"/>
              </a:rPr>
              <a:t> chaise</a:t>
            </a:r>
          </a:p>
          <a:p>
            <a:pPr algn="ctr"/>
            <a:r>
              <a:rPr lang="en-GB" sz="2400" dirty="0">
                <a:latin typeface="Comic Sans MS" pitchFamily="66" charset="0"/>
              </a:rPr>
              <a:t>the chair = </a:t>
            </a:r>
            <a:r>
              <a:rPr lang="en-GB" sz="2400" b="1" u="sng" dirty="0">
                <a:latin typeface="Comic Sans MS" pitchFamily="66" charset="0"/>
              </a:rPr>
              <a:t>la</a:t>
            </a:r>
            <a:r>
              <a:rPr lang="en-GB" sz="2400" dirty="0">
                <a:latin typeface="Comic Sans MS" pitchFamily="66" charset="0"/>
              </a:rPr>
              <a:t> chaise</a:t>
            </a:r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4608388" y="3257724"/>
            <a:ext cx="71438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Line 11"/>
          <p:cNvSpPr>
            <a:spLocks noChangeShapeType="1"/>
          </p:cNvSpPr>
          <p:nvPr/>
        </p:nvSpPr>
        <p:spPr bwMode="auto">
          <a:xfrm>
            <a:off x="6480051" y="3978449"/>
            <a:ext cx="936625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AutoShape 12"/>
          <p:cNvSpPr>
            <a:spLocks noChangeArrowheads="1"/>
          </p:cNvSpPr>
          <p:nvPr/>
        </p:nvSpPr>
        <p:spPr bwMode="auto">
          <a:xfrm>
            <a:off x="6876926" y="5129387"/>
            <a:ext cx="2087562" cy="792162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>
                <a:latin typeface="Comic Sans MS" pitchFamily="66" charset="0"/>
              </a:rPr>
              <a:t>the English word</a:t>
            </a:r>
          </a:p>
        </p:txBody>
      </p:sp>
      <p:sp>
        <p:nvSpPr>
          <p:cNvPr id="22" name="AutoShape 13"/>
          <p:cNvSpPr>
            <a:spLocks noChangeArrowheads="1"/>
          </p:cNvSpPr>
          <p:nvPr/>
        </p:nvSpPr>
        <p:spPr bwMode="auto">
          <a:xfrm>
            <a:off x="3671763" y="593899"/>
            <a:ext cx="2665413" cy="2663825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400" u="sng">
                <a:latin typeface="Comic Sans MS" pitchFamily="66" charset="0"/>
              </a:rPr>
              <a:t>The type of word</a:t>
            </a:r>
          </a:p>
          <a:p>
            <a:pPr algn="ctr"/>
            <a:r>
              <a:rPr lang="en-GB" sz="2400">
                <a:latin typeface="Comic Sans MS" pitchFamily="66" charset="0"/>
              </a:rPr>
              <a:t>N = noun – a </a:t>
            </a:r>
          </a:p>
          <a:p>
            <a:pPr algn="ctr"/>
            <a:r>
              <a:rPr lang="en-GB" sz="2400">
                <a:latin typeface="Comic Sans MS" pitchFamily="66" charset="0"/>
              </a:rPr>
              <a:t>naming word</a:t>
            </a:r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 flipH="1">
            <a:off x="2663701" y="4194349"/>
            <a:ext cx="108108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Parallelogram 23"/>
          <p:cNvSpPr/>
          <p:nvPr/>
        </p:nvSpPr>
        <p:spPr>
          <a:xfrm>
            <a:off x="288801" y="4337224"/>
            <a:ext cx="2519362" cy="1944688"/>
          </a:xfrm>
          <a:prstGeom prst="parallelogram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prstClr val="black"/>
                </a:solidFill>
                <a:latin typeface="Comic Sans MS" pitchFamily="66" charset="0"/>
              </a:rPr>
              <a:t>Any ideas on this part?</a:t>
            </a:r>
          </a:p>
        </p:txBody>
      </p:sp>
      <p:sp>
        <p:nvSpPr>
          <p:cNvPr id="25" name="Parallelogram 24"/>
          <p:cNvSpPr/>
          <p:nvPr/>
        </p:nvSpPr>
        <p:spPr>
          <a:xfrm>
            <a:off x="288801" y="4337224"/>
            <a:ext cx="2519362" cy="1944688"/>
          </a:xfrm>
          <a:prstGeom prst="parallelogram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u="sng" dirty="0">
                <a:solidFill>
                  <a:prstClr val="black"/>
                </a:solidFill>
                <a:latin typeface="Comic Sans MS" pitchFamily="66" charset="0"/>
              </a:rPr>
              <a:t>The sound</a:t>
            </a:r>
          </a:p>
          <a:p>
            <a:pPr algn="ctr">
              <a:defRPr/>
            </a:pPr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It tells you how to pronounce the word. </a:t>
            </a:r>
          </a:p>
        </p:txBody>
      </p:sp>
    </p:spTree>
    <p:extLst>
      <p:ext uri="{BB962C8B-B14F-4D97-AF65-F5344CB8AC3E}">
        <p14:creationId xmlns:p14="http://schemas.microsoft.com/office/powerpoint/2010/main" val="406415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1773238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smtClean="0">
                <a:latin typeface="Comic Sans MS" pitchFamily="66" charset="0"/>
              </a:rPr>
              <a:t>		</a:t>
            </a:r>
          </a:p>
          <a:p>
            <a:pPr>
              <a:buFontTx/>
              <a:buNone/>
            </a:pPr>
            <a:endParaRPr lang="en-GB" smtClean="0">
              <a:latin typeface="Comic Sans MS" pitchFamily="66" charset="0"/>
            </a:endParaRPr>
          </a:p>
          <a:p>
            <a:pPr>
              <a:buFontTx/>
              <a:buNone/>
            </a:pPr>
            <a:endParaRPr lang="en-GB" smtClean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smtClean="0">
                <a:solidFill>
                  <a:srgbClr val="0000FF"/>
                </a:solidFill>
                <a:latin typeface="Comic Sans MS" pitchFamily="66" charset="0"/>
              </a:rPr>
              <a:t>foot</a:t>
            </a:r>
            <a:r>
              <a:rPr lang="en-GB" smtClean="0">
                <a:latin typeface="Comic Sans MS" pitchFamily="66" charset="0"/>
              </a:rPr>
              <a:t>  [fut, fi:t] </a:t>
            </a:r>
            <a:r>
              <a:rPr lang="en-GB" i="1" smtClean="0">
                <a:latin typeface="Comic Sans MS" pitchFamily="66" charset="0"/>
              </a:rPr>
              <a:t>n</a:t>
            </a:r>
            <a:r>
              <a:rPr lang="en-GB" smtClean="0">
                <a:latin typeface="Comic Sans MS" pitchFamily="66" charset="0"/>
              </a:rPr>
              <a:t>   pied </a:t>
            </a:r>
            <a:r>
              <a:rPr lang="en-GB" i="1" smtClean="0">
                <a:latin typeface="Comic Sans MS" pitchFamily="66" charset="0"/>
              </a:rPr>
              <a:t>m</a:t>
            </a:r>
            <a:endParaRPr lang="en-GB" smtClean="0">
              <a:latin typeface="Comic Sans MS" pitchFamily="66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2195513" y="2565400"/>
            <a:ext cx="21590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1258888" y="1700213"/>
            <a:ext cx="2017712" cy="865187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>
                <a:latin typeface="Comic Sans MS" pitchFamily="66" charset="0"/>
              </a:rPr>
              <a:t>What is this word?</a:t>
            </a: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5724525" y="4076700"/>
            <a:ext cx="1871663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7056438" y="5084763"/>
            <a:ext cx="2087562" cy="792162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>
                <a:latin typeface="Comic Sans MS" pitchFamily="66" charset="0"/>
              </a:rPr>
              <a:t>What is this word?</a:t>
            </a: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4787900" y="3211513"/>
            <a:ext cx="730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3419475" y="547688"/>
            <a:ext cx="2665413" cy="2663825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>
                <a:latin typeface="Comic Sans MS" pitchFamily="66" charset="0"/>
              </a:rPr>
              <a:t>what might ‘n’ </a:t>
            </a:r>
          </a:p>
          <a:p>
            <a:pPr algn="ctr"/>
            <a:r>
              <a:rPr lang="en-GB" sz="2800">
                <a:latin typeface="Comic Sans MS" pitchFamily="66" charset="0"/>
              </a:rPr>
              <a:t>tell you?</a:t>
            </a:r>
            <a:endParaRPr lang="en-GB" sz="2800" b="1">
              <a:latin typeface="Comic Sans MS" pitchFamily="66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flipH="1">
            <a:off x="6443663" y="2997200"/>
            <a:ext cx="5048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6264275" y="1195388"/>
            <a:ext cx="2879725" cy="17287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400">
                <a:latin typeface="Comic Sans MS" pitchFamily="66" charset="0"/>
              </a:rPr>
              <a:t>what might ‘m’ </a:t>
            </a:r>
          </a:p>
          <a:p>
            <a:pPr algn="ctr"/>
            <a:r>
              <a:rPr lang="en-GB" sz="2400">
                <a:latin typeface="Comic Sans MS" pitchFamily="66" charset="0"/>
              </a:rPr>
              <a:t>tell you?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>
            <a:off x="2195513" y="2565400"/>
            <a:ext cx="21590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Oval 6"/>
          <p:cNvSpPr>
            <a:spLocks noChangeArrowheads="1"/>
          </p:cNvSpPr>
          <p:nvPr/>
        </p:nvSpPr>
        <p:spPr bwMode="auto">
          <a:xfrm>
            <a:off x="1258888" y="1700213"/>
            <a:ext cx="2017712" cy="865187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>
                <a:latin typeface="Comic Sans MS" pitchFamily="66" charset="0"/>
              </a:rPr>
              <a:t>the English word</a:t>
            </a:r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H="1">
            <a:off x="6443663" y="2997200"/>
            <a:ext cx="5048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6264275" y="1196975"/>
            <a:ext cx="2879725" cy="172878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400" u="sng">
                <a:latin typeface="Comic Sans MS" pitchFamily="66" charset="0"/>
              </a:rPr>
              <a:t>the gender:</a:t>
            </a:r>
          </a:p>
          <a:p>
            <a:pPr algn="ctr"/>
            <a:r>
              <a:rPr lang="en-GB" sz="2400">
                <a:latin typeface="Comic Sans MS" pitchFamily="66" charset="0"/>
              </a:rPr>
              <a:t>m=masculine so</a:t>
            </a:r>
          </a:p>
          <a:p>
            <a:pPr algn="ctr"/>
            <a:r>
              <a:rPr lang="en-GB" sz="2400">
                <a:latin typeface="Comic Sans MS" pitchFamily="66" charset="0"/>
              </a:rPr>
              <a:t>a foot= </a:t>
            </a:r>
            <a:r>
              <a:rPr lang="en-GB" sz="2400" b="1" u="sng">
                <a:latin typeface="Comic Sans MS" pitchFamily="66" charset="0"/>
              </a:rPr>
              <a:t>un</a:t>
            </a:r>
            <a:r>
              <a:rPr lang="en-GB" sz="2400">
                <a:latin typeface="Comic Sans MS" pitchFamily="66" charset="0"/>
              </a:rPr>
              <a:t> chaise</a:t>
            </a:r>
          </a:p>
          <a:p>
            <a:pPr algn="ctr"/>
            <a:r>
              <a:rPr lang="en-GB" sz="2400">
                <a:latin typeface="Comic Sans MS" pitchFamily="66" charset="0"/>
              </a:rPr>
              <a:t>the foot= </a:t>
            </a:r>
            <a:r>
              <a:rPr lang="en-GB" sz="2400" b="1" u="sng">
                <a:latin typeface="Comic Sans MS" pitchFamily="66" charset="0"/>
              </a:rPr>
              <a:t>le</a:t>
            </a:r>
            <a:r>
              <a:rPr lang="en-GB" sz="2400">
                <a:latin typeface="Comic Sans MS" pitchFamily="66" charset="0"/>
              </a:rPr>
              <a:t> chaise</a:t>
            </a:r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>
            <a:off x="4787900" y="3213100"/>
            <a:ext cx="71438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>
            <a:off x="5724525" y="4076700"/>
            <a:ext cx="1871663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AutoShape 12"/>
          <p:cNvSpPr>
            <a:spLocks noChangeArrowheads="1"/>
          </p:cNvSpPr>
          <p:nvPr/>
        </p:nvSpPr>
        <p:spPr bwMode="auto">
          <a:xfrm>
            <a:off x="7056438" y="5084763"/>
            <a:ext cx="2087562" cy="792162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>
                <a:latin typeface="Comic Sans MS" pitchFamily="66" charset="0"/>
              </a:rPr>
              <a:t>the French word</a:t>
            </a:r>
          </a:p>
        </p:txBody>
      </p:sp>
      <p:sp>
        <p:nvSpPr>
          <p:cNvPr id="20" name="AutoShape 13"/>
          <p:cNvSpPr>
            <a:spLocks noChangeArrowheads="1"/>
          </p:cNvSpPr>
          <p:nvPr/>
        </p:nvSpPr>
        <p:spPr bwMode="auto">
          <a:xfrm>
            <a:off x="3419475" y="549275"/>
            <a:ext cx="2665413" cy="2663825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400" u="sng">
                <a:latin typeface="Comic Sans MS" pitchFamily="66" charset="0"/>
              </a:rPr>
              <a:t>The type of word</a:t>
            </a:r>
          </a:p>
          <a:p>
            <a:pPr algn="ctr"/>
            <a:r>
              <a:rPr lang="en-GB" sz="2400">
                <a:latin typeface="Comic Sans MS" pitchFamily="66" charset="0"/>
              </a:rPr>
              <a:t>N = noun – a </a:t>
            </a:r>
          </a:p>
          <a:p>
            <a:pPr algn="ctr"/>
            <a:r>
              <a:rPr lang="en-GB" sz="2400">
                <a:latin typeface="Comic Sans MS" pitchFamily="66" charset="0"/>
              </a:rPr>
              <a:t>naming word</a:t>
            </a:r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 flipH="1">
            <a:off x="2843213" y="4149725"/>
            <a:ext cx="108108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Parallelogram 21"/>
          <p:cNvSpPr/>
          <p:nvPr/>
        </p:nvSpPr>
        <p:spPr>
          <a:xfrm>
            <a:off x="468313" y="4292600"/>
            <a:ext cx="2519362" cy="1944688"/>
          </a:xfrm>
          <a:prstGeom prst="parallelogram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prstClr val="black"/>
                </a:solidFill>
                <a:latin typeface="Comic Sans MS" pitchFamily="66" charset="0"/>
              </a:rPr>
              <a:t>Any ideas on this part?</a:t>
            </a:r>
          </a:p>
        </p:txBody>
      </p:sp>
      <p:sp>
        <p:nvSpPr>
          <p:cNvPr id="23" name="Parallelogram 22"/>
          <p:cNvSpPr/>
          <p:nvPr/>
        </p:nvSpPr>
        <p:spPr>
          <a:xfrm>
            <a:off x="468313" y="4292600"/>
            <a:ext cx="2519362" cy="1944688"/>
          </a:xfrm>
          <a:prstGeom prst="parallelogram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u="sng" dirty="0">
                <a:solidFill>
                  <a:prstClr val="black"/>
                </a:solidFill>
                <a:latin typeface="Comic Sans MS" pitchFamily="66" charset="0"/>
              </a:rPr>
              <a:t>The sound</a:t>
            </a:r>
          </a:p>
          <a:p>
            <a:pPr algn="ctr">
              <a:defRPr/>
            </a:pPr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It tells you how to pronounce the word. You can IGNORE this part.</a:t>
            </a: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468313" y="0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GB" sz="2400" dirty="0">
                <a:latin typeface="Comic Sans MS" pitchFamily="66" charset="0"/>
                <a:ea typeface="+mj-ea"/>
                <a:cs typeface="+mj-cs"/>
              </a:rPr>
              <a:t>English – French side (the second half)</a:t>
            </a:r>
            <a:br>
              <a:rPr lang="en-GB" sz="2400" dirty="0">
                <a:latin typeface="Comic Sans MS" pitchFamily="66" charset="0"/>
                <a:ea typeface="+mj-ea"/>
                <a:cs typeface="+mj-cs"/>
              </a:rPr>
            </a:br>
            <a:r>
              <a:rPr lang="en-GB" sz="2400" dirty="0">
                <a:latin typeface="Comic Sans MS" pitchFamily="66" charset="0"/>
                <a:ea typeface="+mj-ea"/>
                <a:cs typeface="+mj-cs"/>
              </a:rPr>
              <a:t>What does it all mean?</a:t>
            </a:r>
          </a:p>
        </p:txBody>
      </p:sp>
    </p:spTree>
    <p:extLst>
      <p:ext uri="{BB962C8B-B14F-4D97-AF65-F5344CB8AC3E}">
        <p14:creationId xmlns:p14="http://schemas.microsoft.com/office/powerpoint/2010/main" val="220824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03450" y="485775"/>
            <a:ext cx="52530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fr-FR" sz="2800" u="sng" dirty="0">
                <a:solidFill>
                  <a:srgbClr val="000000"/>
                </a:solidFill>
                <a:latin typeface="Comic Sans MS" pitchFamily="66" charset="0"/>
              </a:rPr>
              <a:t>Is </a:t>
            </a:r>
            <a:r>
              <a:rPr lang="fr-FR" sz="2800" u="sng" dirty="0" err="1">
                <a:solidFill>
                  <a:srgbClr val="000000"/>
                </a:solidFill>
                <a:latin typeface="Comic Sans MS" pitchFamily="66" charset="0"/>
              </a:rPr>
              <a:t>it</a:t>
            </a:r>
            <a:r>
              <a:rPr lang="fr-FR" sz="2800" u="sng" dirty="0">
                <a:solidFill>
                  <a:srgbClr val="000000"/>
                </a:solidFill>
                <a:latin typeface="Comic Sans MS" pitchFamily="66" charset="0"/>
              </a:rPr>
              <a:t> a </a:t>
            </a:r>
            <a:r>
              <a:rPr lang="fr-FR" sz="2800" u="sng" dirty="0" err="1">
                <a:solidFill>
                  <a:srgbClr val="000000"/>
                </a:solidFill>
                <a:latin typeface="Comic Sans MS" pitchFamily="66" charset="0"/>
              </a:rPr>
              <a:t>verb</a:t>
            </a:r>
            <a:r>
              <a:rPr lang="fr-FR" sz="2800" u="sng" dirty="0">
                <a:solidFill>
                  <a:srgbClr val="000000"/>
                </a:solidFill>
                <a:latin typeface="Comic Sans MS" pitchFamily="66" charset="0"/>
              </a:rPr>
              <a:t> or a </a:t>
            </a:r>
            <a:r>
              <a:rPr lang="fr-FR" sz="2800" u="sng" dirty="0" err="1">
                <a:solidFill>
                  <a:srgbClr val="000000"/>
                </a:solidFill>
                <a:latin typeface="Comic Sans MS" pitchFamily="66" charset="0"/>
              </a:rPr>
              <a:t>noun</a:t>
            </a:r>
            <a:r>
              <a:rPr lang="fr-FR" sz="2800" u="sng" dirty="0">
                <a:solidFill>
                  <a:srgbClr val="000000"/>
                </a:solidFill>
                <a:latin typeface="Comic Sans MS" pitchFamily="66" charset="0"/>
              </a:rPr>
              <a:t>? - </a:t>
            </a:r>
            <a:r>
              <a:rPr lang="fr-FR" sz="2800" u="sng" dirty="0" err="1">
                <a:solidFill>
                  <a:srgbClr val="000000"/>
                </a:solidFill>
                <a:latin typeface="Comic Sans MS" pitchFamily="66" charset="0"/>
              </a:rPr>
              <a:t>watch</a:t>
            </a:r>
            <a:endParaRPr lang="fr-FR" sz="2800" u="sng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" name="Explosion 2 4"/>
          <p:cNvSpPr/>
          <p:nvPr/>
        </p:nvSpPr>
        <p:spPr>
          <a:xfrm>
            <a:off x="152400" y="1060450"/>
            <a:ext cx="6156325" cy="2881313"/>
          </a:xfrm>
          <a:prstGeom prst="irregularSeal2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chemeClr val="tx1"/>
                </a:solidFill>
                <a:latin typeface="Comic Sans MS" pitchFamily="66" charset="0"/>
              </a:rPr>
              <a:t>Which French word do you need for ‘the watch’ (noun)?</a:t>
            </a:r>
          </a:p>
        </p:txBody>
      </p:sp>
      <p:sp>
        <p:nvSpPr>
          <p:cNvPr id="6" name="Explosion 2 5"/>
          <p:cNvSpPr/>
          <p:nvPr/>
        </p:nvSpPr>
        <p:spPr>
          <a:xfrm>
            <a:off x="152400" y="1060450"/>
            <a:ext cx="6156325" cy="2881313"/>
          </a:xfrm>
          <a:prstGeom prst="irregularSeal2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chemeClr val="tx1"/>
                </a:solidFill>
                <a:latin typeface="Comic Sans MS" pitchFamily="66" charset="0"/>
              </a:rPr>
              <a:t>la </a:t>
            </a:r>
            <a:r>
              <a:rPr lang="en-GB" sz="2400" dirty="0" err="1">
                <a:solidFill>
                  <a:schemeClr val="tx1"/>
                </a:solidFill>
                <a:latin typeface="Comic Sans MS" pitchFamily="66" charset="0"/>
              </a:rPr>
              <a:t>montre</a:t>
            </a: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Explosion 2 6"/>
          <p:cNvSpPr/>
          <p:nvPr/>
        </p:nvSpPr>
        <p:spPr>
          <a:xfrm>
            <a:off x="152400" y="989013"/>
            <a:ext cx="6156325" cy="2952750"/>
          </a:xfrm>
          <a:prstGeom prst="irregularSeal2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100" dirty="0">
                <a:solidFill>
                  <a:schemeClr val="tx1"/>
                </a:solidFill>
                <a:latin typeface="Comic Sans MS" pitchFamily="66" charset="0"/>
              </a:rPr>
              <a:t>Which French word do you need for ‘to watch (a TV programme) (verb)?</a:t>
            </a:r>
          </a:p>
        </p:txBody>
      </p:sp>
      <p:sp>
        <p:nvSpPr>
          <p:cNvPr id="8" name="Explosion 2 7"/>
          <p:cNvSpPr/>
          <p:nvPr/>
        </p:nvSpPr>
        <p:spPr>
          <a:xfrm>
            <a:off x="152400" y="989013"/>
            <a:ext cx="6156325" cy="2881312"/>
          </a:xfrm>
          <a:prstGeom prst="irregularSeal2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 err="1">
                <a:solidFill>
                  <a:schemeClr val="tx1"/>
                </a:solidFill>
                <a:latin typeface="Comic Sans MS" pitchFamily="66" charset="0"/>
              </a:rPr>
              <a:t>regarder</a:t>
            </a: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52" t="48999" r="9511" b="16876"/>
          <a:stretch>
            <a:fillRect/>
          </a:stretch>
        </p:blipFill>
        <p:spPr bwMode="auto">
          <a:xfrm>
            <a:off x="4686300" y="3365500"/>
            <a:ext cx="4286250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6308725" y="3652838"/>
            <a:ext cx="107950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948363" y="4733925"/>
            <a:ext cx="295275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820025" y="4445000"/>
            <a:ext cx="360363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4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243</Words>
  <Application>Microsoft Office PowerPoint</Application>
  <PresentationFormat>On-screen Show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Dictionary Skills</vt:lpstr>
      <vt:lpstr> Get to know your dictionary. </vt:lpstr>
      <vt:lpstr>PowerPoint Presentation</vt:lpstr>
      <vt:lpstr>PowerPoint Presentation</vt:lpstr>
      <vt:lpstr>PowerPoint Presentation</vt:lpstr>
    </vt:vector>
  </TitlesOfParts>
  <Company>East Lothian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Dictionary Skills</dc:title>
  <dc:creator>McBride, Hannah</dc:creator>
  <cp:lastModifiedBy>Hannah</cp:lastModifiedBy>
  <cp:revision>6</cp:revision>
  <dcterms:created xsi:type="dcterms:W3CDTF">2013-01-28T10:34:38Z</dcterms:created>
  <dcterms:modified xsi:type="dcterms:W3CDTF">2013-01-28T17:36:41Z</dcterms:modified>
</cp:coreProperties>
</file>