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323" r:id="rId2"/>
    <p:sldId id="324" r:id="rId3"/>
    <p:sldId id="267" r:id="rId4"/>
    <p:sldId id="268" r:id="rId5"/>
    <p:sldId id="270" r:id="rId6"/>
    <p:sldId id="271" r:id="rId7"/>
    <p:sldId id="274" r:id="rId8"/>
    <p:sldId id="277" r:id="rId9"/>
    <p:sldId id="279" r:id="rId10"/>
    <p:sldId id="282" r:id="rId11"/>
    <p:sldId id="285" r:id="rId12"/>
    <p:sldId id="288" r:id="rId13"/>
    <p:sldId id="290" r:id="rId14"/>
    <p:sldId id="291" r:id="rId15"/>
    <p:sldId id="292" r:id="rId16"/>
    <p:sldId id="294" r:id="rId17"/>
    <p:sldId id="296" r:id="rId18"/>
    <p:sldId id="297" r:id="rId19"/>
    <p:sldId id="298" r:id="rId20"/>
    <p:sldId id="299" r:id="rId21"/>
    <p:sldId id="300" r:id="rId22"/>
    <p:sldId id="302" r:id="rId23"/>
    <p:sldId id="304" r:id="rId24"/>
    <p:sldId id="305" r:id="rId25"/>
    <p:sldId id="306" r:id="rId26"/>
    <p:sldId id="307" r:id="rId27"/>
    <p:sldId id="309" r:id="rId28"/>
    <p:sldId id="310" r:id="rId29"/>
    <p:sldId id="311" r:id="rId30"/>
    <p:sldId id="313" r:id="rId31"/>
    <p:sldId id="314" r:id="rId32"/>
    <p:sldId id="317" r:id="rId33"/>
    <p:sldId id="318" r:id="rId34"/>
    <p:sldId id="320" r:id="rId35"/>
    <p:sldId id="32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C424BFA-D7F4-4DD6-B653-D73F73369C1D}" type="datetimeFigureOut">
              <a:rPr lang="en-GB" smtClean="0"/>
              <a:t>25/11/2013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6ED8C2B-1421-4DD3-9F10-2B8A77AA8AA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Topic 3</a:t>
            </a:r>
          </a:p>
          <a:p>
            <a:r>
              <a:rPr lang="en-GB" dirty="0" smtClean="0"/>
              <a:t>The UK Economy </a:t>
            </a:r>
            <a:r>
              <a:rPr lang="en-GB" sz="1400" dirty="0" smtClean="0"/>
              <a:t>(Macroeconomics)</a:t>
            </a:r>
            <a:endParaRPr lang="en-GB" sz="1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Role of Government in the Economy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816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Inefficiency</a:t>
            </a:r>
            <a:endParaRPr lang="en-GB" b="1" dirty="0"/>
          </a:p>
          <a:p>
            <a:pPr lvl="1"/>
            <a:r>
              <a:rPr lang="en-GB" dirty="0"/>
              <a:t>Some firms have been forced to become more </a:t>
            </a:r>
            <a:r>
              <a:rPr lang="en-GB" dirty="0" smtClean="0"/>
              <a:t>efficient because </a:t>
            </a:r>
            <a:r>
              <a:rPr lang="en-GB" dirty="0"/>
              <a:t>of competition.  However, there are </a:t>
            </a:r>
            <a:r>
              <a:rPr lang="en-GB" dirty="0" smtClean="0"/>
              <a:t>monopolies where </a:t>
            </a:r>
            <a:r>
              <a:rPr lang="en-GB" dirty="0"/>
              <a:t>there is only one firm and so don’t have the </a:t>
            </a:r>
            <a:r>
              <a:rPr lang="en-GB" dirty="0" smtClean="0"/>
              <a:t>same </a:t>
            </a:r>
            <a:r>
              <a:rPr lang="en-GB" dirty="0"/>
              <a:t>incentive to </a:t>
            </a:r>
            <a:r>
              <a:rPr lang="en-GB" dirty="0" smtClean="0"/>
              <a:t>be </a:t>
            </a:r>
            <a:r>
              <a:rPr lang="en-GB" dirty="0"/>
              <a:t>efficient. </a:t>
            </a:r>
            <a:r>
              <a:rPr lang="en-GB" dirty="0" smtClean="0"/>
              <a:t>E.g. Water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Excess Profits</a:t>
            </a:r>
            <a:endParaRPr lang="en-GB" dirty="0"/>
          </a:p>
          <a:p>
            <a:pPr lvl="1"/>
            <a:r>
              <a:rPr lang="en-GB" dirty="0"/>
              <a:t>F</a:t>
            </a:r>
            <a:r>
              <a:rPr lang="en-GB" dirty="0" smtClean="0"/>
              <a:t>irms </a:t>
            </a:r>
            <a:r>
              <a:rPr lang="en-GB" dirty="0"/>
              <a:t>that had a huge degree  of monopoly power </a:t>
            </a:r>
            <a:r>
              <a:rPr lang="en-GB" dirty="0" smtClean="0"/>
              <a:t>have </a:t>
            </a:r>
            <a:r>
              <a:rPr lang="en-GB" dirty="0"/>
              <a:t>made huge profits at the expense of consumers. E.g. British Gas and BT</a:t>
            </a:r>
          </a:p>
          <a:p>
            <a:endParaRPr lang="en-GB" dirty="0" smtClean="0"/>
          </a:p>
          <a:p>
            <a:r>
              <a:rPr lang="en-GB" b="1" dirty="0"/>
              <a:t>Job Losses and Poorer Working Conditions</a:t>
            </a:r>
            <a:endParaRPr lang="en-GB" dirty="0"/>
          </a:p>
          <a:p>
            <a:pPr lvl="1"/>
            <a:r>
              <a:rPr lang="en-GB" dirty="0"/>
              <a:t>There have been a large amount of redundancies to become more efficient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with privatisation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754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80999" y="1719070"/>
            <a:ext cx="8407893" cy="4518241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Reduced </a:t>
            </a:r>
            <a:r>
              <a:rPr lang="en-GB" b="1" dirty="0" smtClean="0"/>
              <a:t>Services</a:t>
            </a:r>
            <a:endParaRPr lang="en-GB" b="1" dirty="0"/>
          </a:p>
          <a:p>
            <a:pPr lvl="1"/>
            <a:r>
              <a:rPr lang="en-GB" dirty="0"/>
              <a:t>Since privatisation a lot of loss making services have been withdrawn.  </a:t>
            </a:r>
            <a:r>
              <a:rPr lang="en-GB" dirty="0" smtClean="0"/>
              <a:t>E.g. rural </a:t>
            </a:r>
            <a:r>
              <a:rPr lang="en-GB" dirty="0"/>
              <a:t>bus routes and rural post offices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en-GB" dirty="0"/>
              <a:t>There can no longer be cross-subsidisation. 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sz="1800" b="1" dirty="0"/>
              <a:t>Widening of Share Ownership</a:t>
            </a:r>
            <a:endParaRPr lang="en-GB" sz="1800" dirty="0"/>
          </a:p>
          <a:p>
            <a:pPr lvl="1"/>
            <a:r>
              <a:rPr lang="en-GB" dirty="0"/>
              <a:t>The aim of privatisation was to get more people to become shareholders.  This did not happen to the extent hoped.</a:t>
            </a:r>
          </a:p>
          <a:p>
            <a:pPr lvl="1"/>
            <a:r>
              <a:rPr lang="en-GB" dirty="0"/>
              <a:t>Many sold them quickly for profit</a:t>
            </a:r>
          </a:p>
          <a:p>
            <a:pPr lvl="1"/>
            <a:r>
              <a:rPr lang="en-GB" dirty="0"/>
              <a:t>Most shares are owned by large financial institutions. </a:t>
            </a:r>
          </a:p>
          <a:p>
            <a:endParaRPr lang="en-GB" dirty="0"/>
          </a:p>
          <a:p>
            <a:r>
              <a:rPr lang="en-GB" sz="1800" b="1" dirty="0"/>
              <a:t>Assets sold too cheaply</a:t>
            </a:r>
          </a:p>
          <a:p>
            <a:pPr lvl="1"/>
            <a:r>
              <a:rPr lang="en-GB" dirty="0"/>
              <a:t>Critics of privatisation have said that the government sold industries too cheaply, resulting in a loss of revenue for the government. E.g. </a:t>
            </a:r>
            <a:r>
              <a:rPr lang="en-GB" dirty="0" smtClean="0"/>
              <a:t>BT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 with privatisation</a:t>
            </a:r>
          </a:p>
        </p:txBody>
      </p:sp>
    </p:spTree>
    <p:extLst>
      <p:ext uri="{BB962C8B-B14F-4D97-AF65-F5344CB8AC3E}">
        <p14:creationId xmlns:p14="http://schemas.microsoft.com/office/powerpoint/2010/main" val="178540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GB" sz="1800" dirty="0" smtClean="0"/>
          </a:p>
          <a:p>
            <a:pPr>
              <a:lnSpc>
                <a:spcPct val="90000"/>
              </a:lnSpc>
            </a:pPr>
            <a:r>
              <a:rPr lang="en-GB" sz="1800" dirty="0" smtClean="0"/>
              <a:t>If </a:t>
            </a:r>
            <a:r>
              <a:rPr lang="en-GB" sz="1800" dirty="0"/>
              <a:t>a </a:t>
            </a:r>
            <a:r>
              <a:rPr lang="en-GB" sz="1800" dirty="0" smtClean="0"/>
              <a:t>firm </a:t>
            </a:r>
            <a:r>
              <a:rPr lang="en-GB" sz="1800" dirty="0"/>
              <a:t>operates in a market with </a:t>
            </a:r>
            <a:r>
              <a:rPr lang="en-GB" sz="1800" dirty="0" smtClean="0"/>
              <a:t>a lot </a:t>
            </a:r>
            <a:r>
              <a:rPr lang="en-GB" sz="1800" dirty="0"/>
              <a:t>of </a:t>
            </a:r>
            <a:r>
              <a:rPr lang="en-GB" sz="1800" dirty="0" smtClean="0"/>
              <a:t>competition, there is no need for government regulation.</a:t>
            </a:r>
            <a:endParaRPr lang="en-GB" sz="1800" dirty="0"/>
          </a:p>
          <a:p>
            <a:pPr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sz="1800" dirty="0"/>
              <a:t>However, </a:t>
            </a:r>
            <a:r>
              <a:rPr lang="en-GB" sz="1800" dirty="0" smtClean="0"/>
              <a:t>with </a:t>
            </a:r>
            <a:r>
              <a:rPr lang="en-GB" sz="1800" dirty="0"/>
              <a:t>little competition then regulatory agencies have been set up to oversee the industry</a:t>
            </a:r>
            <a:r>
              <a:rPr lang="en-GB" sz="1800" dirty="0" smtClean="0"/>
              <a:t>.</a:t>
            </a:r>
            <a:endParaRPr lang="en-GB" sz="1800" dirty="0"/>
          </a:p>
          <a:p>
            <a:pPr lvl="1">
              <a:lnSpc>
                <a:spcPct val="90000"/>
              </a:lnSpc>
            </a:pPr>
            <a:r>
              <a:rPr lang="en-GB" dirty="0" err="1"/>
              <a:t>Oftel</a:t>
            </a:r>
            <a:r>
              <a:rPr lang="en-GB" dirty="0"/>
              <a:t> (</a:t>
            </a:r>
            <a:r>
              <a:rPr lang="en-GB" dirty="0" smtClean="0"/>
              <a:t>telecommunications)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 err="1"/>
              <a:t>Ofgem</a:t>
            </a:r>
            <a:r>
              <a:rPr lang="en-GB" dirty="0"/>
              <a:t> (gas and electricity)</a:t>
            </a:r>
          </a:p>
          <a:p>
            <a:pPr lvl="1">
              <a:lnSpc>
                <a:spcPct val="90000"/>
              </a:lnSpc>
            </a:pPr>
            <a:r>
              <a:rPr lang="en-GB" dirty="0" err="1"/>
              <a:t>Ofwat</a:t>
            </a:r>
            <a:r>
              <a:rPr lang="en-GB" dirty="0"/>
              <a:t> (water</a:t>
            </a:r>
            <a:r>
              <a:rPr lang="en-GB" dirty="0" smtClean="0"/>
              <a:t>)</a:t>
            </a:r>
          </a:p>
          <a:p>
            <a:pPr lvl="1"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 smtClean="0"/>
              <a:t>Objectives</a:t>
            </a:r>
          </a:p>
          <a:p>
            <a:pPr lvl="1"/>
            <a:r>
              <a:rPr lang="en-GB" dirty="0"/>
              <a:t>To protect consumers of </a:t>
            </a:r>
            <a:r>
              <a:rPr lang="en-GB" dirty="0" smtClean="0"/>
              <a:t>exploitation</a:t>
            </a:r>
            <a:endParaRPr lang="en-GB" dirty="0"/>
          </a:p>
          <a:p>
            <a:pPr lvl="1"/>
            <a:r>
              <a:rPr lang="en-GB" dirty="0"/>
              <a:t>To encourage efficiency and </a:t>
            </a:r>
            <a:r>
              <a:rPr lang="en-GB" dirty="0" smtClean="0"/>
              <a:t>innovation</a:t>
            </a:r>
            <a:endParaRPr lang="en-GB" dirty="0"/>
          </a:p>
          <a:p>
            <a:pPr lvl="1"/>
            <a:r>
              <a:rPr lang="en-GB" dirty="0"/>
              <a:t>To promote competition</a:t>
            </a:r>
          </a:p>
          <a:p>
            <a:pPr lvl="1">
              <a:lnSpc>
                <a:spcPct val="90000"/>
              </a:lnSpc>
            </a:pP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GOVERNMENT CONTROL OF PRIVATISED INDUSTRIES</a:t>
            </a:r>
          </a:p>
        </p:txBody>
      </p:sp>
    </p:spTree>
    <p:extLst>
      <p:ext uri="{BB962C8B-B14F-4D97-AF65-F5344CB8AC3E}">
        <p14:creationId xmlns:p14="http://schemas.microsoft.com/office/powerpoint/2010/main" val="2323584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b="1" dirty="0" smtClean="0"/>
              <a:t>Price </a:t>
            </a:r>
            <a:r>
              <a:rPr lang="en-GB" b="1" dirty="0"/>
              <a:t>Regulation </a:t>
            </a:r>
            <a:r>
              <a:rPr lang="en-GB" dirty="0"/>
              <a:t>– regulator fixes a maximum price. U</a:t>
            </a:r>
            <a:r>
              <a:rPr lang="en-GB" dirty="0" smtClean="0"/>
              <a:t>sually </a:t>
            </a:r>
            <a:r>
              <a:rPr lang="en-GB" dirty="0"/>
              <a:t>RPI less a certain percentage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b="1" dirty="0"/>
              <a:t>Yardstick Competition </a:t>
            </a:r>
            <a:r>
              <a:rPr lang="en-GB" dirty="0" smtClean="0"/>
              <a:t>– split </a:t>
            </a:r>
            <a:r>
              <a:rPr lang="en-GB" dirty="0"/>
              <a:t>into geographical areas with different companies operating e.g. electricity and water.  The regulator will compare the performance of each company.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FORMS OF REGULATION</a:t>
            </a:r>
          </a:p>
        </p:txBody>
      </p:sp>
    </p:spTree>
    <p:extLst>
      <p:ext uri="{BB962C8B-B14F-4D97-AF65-F5344CB8AC3E}">
        <p14:creationId xmlns:p14="http://schemas.microsoft.com/office/powerpoint/2010/main" val="2132768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n-GB" dirty="0">
                <a:solidFill>
                  <a:srgbClr val="CCD1B9"/>
                </a:solidFill>
              </a:rPr>
              <a:t>Topic 3</a:t>
            </a:r>
          </a:p>
          <a:p>
            <a:pPr lvl="0">
              <a:buClr>
                <a:srgbClr val="C66951"/>
              </a:buClr>
            </a:pPr>
            <a:r>
              <a:rPr lang="en-GB" dirty="0">
                <a:solidFill>
                  <a:srgbClr val="CCD1B9"/>
                </a:solidFill>
              </a:rPr>
              <a:t>The UK Economy </a:t>
            </a:r>
            <a:r>
              <a:rPr lang="en-GB" sz="1100" dirty="0">
                <a:solidFill>
                  <a:srgbClr val="CCD1B9"/>
                </a:solidFill>
              </a:rPr>
              <a:t>(Macroeconomics)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PUBLIC SECTOR EXPENDITURE</a:t>
            </a:r>
          </a:p>
        </p:txBody>
      </p:sp>
    </p:spTree>
    <p:extLst>
      <p:ext uri="{BB962C8B-B14F-4D97-AF65-F5344CB8AC3E}">
        <p14:creationId xmlns:p14="http://schemas.microsoft.com/office/powerpoint/2010/main" val="1710106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Capital </a:t>
            </a:r>
            <a:r>
              <a:rPr lang="en-GB" dirty="0" smtClean="0"/>
              <a:t>Spending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H</a:t>
            </a:r>
            <a:r>
              <a:rPr lang="en-GB" dirty="0" smtClean="0"/>
              <a:t>elps </a:t>
            </a:r>
            <a:r>
              <a:rPr lang="en-GB" dirty="0"/>
              <a:t>create productive capacity e.g. hospitals, </a:t>
            </a:r>
            <a:r>
              <a:rPr lang="en-GB" dirty="0" smtClean="0"/>
              <a:t>infrastructure.</a:t>
            </a:r>
            <a:endParaRPr lang="en-GB" dirty="0"/>
          </a:p>
          <a:p>
            <a:pPr>
              <a:lnSpc>
                <a:spcPct val="90000"/>
              </a:lnSpc>
              <a:buFontTx/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Current </a:t>
            </a:r>
            <a:r>
              <a:rPr lang="en-GB" dirty="0" smtClean="0"/>
              <a:t>Spending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D</a:t>
            </a:r>
            <a:r>
              <a:rPr lang="en-GB" dirty="0" smtClean="0"/>
              <a:t>ay-to-day </a:t>
            </a:r>
            <a:r>
              <a:rPr lang="en-GB" dirty="0"/>
              <a:t>running costs of the government e.g. paying </a:t>
            </a:r>
            <a:r>
              <a:rPr lang="en-GB" dirty="0" smtClean="0"/>
              <a:t>workers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r>
              <a:rPr lang="en-GB" dirty="0"/>
              <a:t>Transfer </a:t>
            </a:r>
            <a:r>
              <a:rPr lang="en-GB" dirty="0" smtClean="0"/>
              <a:t>Payments</a:t>
            </a:r>
            <a:endParaRPr lang="en-GB" dirty="0"/>
          </a:p>
          <a:p>
            <a:pPr lvl="1"/>
            <a:r>
              <a:rPr lang="en-GB" dirty="0"/>
              <a:t>This is a payment to an individual or firm were there is no economic benefit given in </a:t>
            </a:r>
            <a:r>
              <a:rPr lang="en-GB" dirty="0" smtClean="0"/>
              <a:t>return. E.g</a:t>
            </a:r>
            <a:r>
              <a:rPr lang="en-GB" dirty="0"/>
              <a:t>. pensions, unemployment </a:t>
            </a:r>
            <a:r>
              <a:rPr lang="en-GB" dirty="0" smtClean="0"/>
              <a:t>benefits.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TYPES OF PUBLIC SECTOR SPENDING</a:t>
            </a:r>
          </a:p>
        </p:txBody>
      </p:sp>
    </p:spTree>
    <p:extLst>
      <p:ext uri="{BB962C8B-B14F-4D97-AF65-F5344CB8AC3E}">
        <p14:creationId xmlns:p14="http://schemas.microsoft.com/office/powerpoint/2010/main" val="273590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b="1" dirty="0" smtClean="0"/>
              <a:t>Public Goods </a:t>
            </a:r>
            <a:r>
              <a:rPr lang="en-GB" dirty="0" smtClean="0"/>
              <a:t>will </a:t>
            </a:r>
            <a:r>
              <a:rPr lang="en-GB" dirty="0"/>
              <a:t>benefit everyone in </a:t>
            </a:r>
            <a:r>
              <a:rPr lang="en-GB" dirty="0" smtClean="0"/>
              <a:t>society. E.g</a:t>
            </a:r>
            <a:r>
              <a:rPr lang="en-GB" dirty="0"/>
              <a:t>. Defence and street </a:t>
            </a:r>
            <a:r>
              <a:rPr lang="en-GB" dirty="0" smtClean="0"/>
              <a:t>lighting</a:t>
            </a:r>
          </a:p>
          <a:p>
            <a:pPr marL="45720" indent="0">
              <a:lnSpc>
                <a:spcPct val="90000"/>
              </a:lnSpc>
              <a:buNone/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sz="2000" dirty="0"/>
              <a:t>A public good cannot be provided by the Private Sector because it would difficult to get consumers to pay for them</a:t>
            </a:r>
            <a:r>
              <a:rPr lang="en-GB" sz="2000" dirty="0" smtClean="0"/>
              <a:t>.</a:t>
            </a:r>
          </a:p>
          <a:p>
            <a:pPr marL="365760" lvl="1" indent="0">
              <a:lnSpc>
                <a:spcPct val="90000"/>
              </a:lnSpc>
              <a:buNone/>
            </a:pPr>
            <a:endParaRPr lang="en-GB" sz="2000" dirty="0"/>
          </a:p>
          <a:p>
            <a:r>
              <a:rPr lang="en-GB" b="1" dirty="0"/>
              <a:t>Merit goods </a:t>
            </a:r>
            <a:r>
              <a:rPr lang="en-GB" dirty="0"/>
              <a:t>are ones that are desirable </a:t>
            </a:r>
            <a:r>
              <a:rPr lang="en-GB" dirty="0" smtClean="0"/>
              <a:t>but </a:t>
            </a:r>
            <a:r>
              <a:rPr lang="en-GB" dirty="0"/>
              <a:t>if left to the Private Sector would be </a:t>
            </a:r>
            <a:r>
              <a:rPr lang="en-GB" dirty="0" smtClean="0"/>
              <a:t>under-developed. E.g</a:t>
            </a:r>
            <a:r>
              <a:rPr lang="en-GB" dirty="0"/>
              <a:t>. </a:t>
            </a:r>
            <a:r>
              <a:rPr lang="en-GB" dirty="0" smtClean="0"/>
              <a:t>Healthcare, education.</a:t>
            </a:r>
            <a:endParaRPr lang="en-GB" dirty="0"/>
          </a:p>
          <a:p>
            <a:endParaRPr lang="en-GB" sz="2200" dirty="0"/>
          </a:p>
          <a:p>
            <a:pPr lvl="1"/>
            <a:r>
              <a:rPr lang="en-GB" dirty="0"/>
              <a:t>These goods are given to people who need them either free or at a reduced price.</a:t>
            </a: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PUBLIC AND MERIT GOODS</a:t>
            </a:r>
          </a:p>
        </p:txBody>
      </p:sp>
    </p:spTree>
    <p:extLst>
      <p:ext uri="{BB962C8B-B14F-4D97-AF65-F5344CB8AC3E}">
        <p14:creationId xmlns:p14="http://schemas.microsoft.com/office/powerpoint/2010/main" val="245426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The total spending by the government has been increasing </a:t>
            </a:r>
            <a:r>
              <a:rPr lang="en-GB" dirty="0" smtClean="0"/>
              <a:t>in recent </a:t>
            </a:r>
            <a:r>
              <a:rPr lang="en-GB" dirty="0"/>
              <a:t>years.  This had been mainly due to increased spending on health, </a:t>
            </a:r>
            <a:r>
              <a:rPr lang="en-GB" dirty="0" smtClean="0"/>
              <a:t>education, transport.</a:t>
            </a:r>
          </a:p>
          <a:p>
            <a:pPr marL="45720" indent="0">
              <a:lnSpc>
                <a:spcPct val="90000"/>
              </a:lnSpc>
              <a:buNone/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Less has been spent on </a:t>
            </a:r>
            <a:r>
              <a:rPr lang="en-GB" dirty="0" smtClean="0"/>
              <a:t>budgets such as defence and housing.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Social security spending has </a:t>
            </a:r>
            <a:r>
              <a:rPr lang="en-GB" dirty="0" smtClean="0"/>
              <a:t>increased as </a:t>
            </a:r>
            <a:r>
              <a:rPr lang="en-GB" dirty="0"/>
              <a:t>we have an ageing population</a:t>
            </a:r>
            <a:r>
              <a:rPr lang="en-GB" dirty="0" smtClean="0"/>
              <a:t>. However big cuts have been pushed through in welfare since 2011, particularly on unemployment benefits.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TRENDS</a:t>
            </a:r>
          </a:p>
        </p:txBody>
      </p:sp>
    </p:spTree>
    <p:extLst>
      <p:ext uri="{BB962C8B-B14F-4D97-AF65-F5344CB8AC3E}">
        <p14:creationId xmlns:p14="http://schemas.microsoft.com/office/powerpoint/2010/main" val="133562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Income Tax can be reduced and therefore create incentives to work more and give more freedom to consumers on what to spend </a:t>
            </a:r>
            <a:r>
              <a:rPr lang="en-GB" dirty="0" smtClean="0"/>
              <a:t>their income </a:t>
            </a:r>
            <a:r>
              <a:rPr lang="en-GB" dirty="0"/>
              <a:t>on.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Government borrowing would be reduced.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Resources can be released to the Private Sector, which will utilise them better.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WHY CUT PUBLIC SPENDING?</a:t>
            </a:r>
          </a:p>
        </p:txBody>
      </p:sp>
    </p:spTree>
    <p:extLst>
      <p:ext uri="{BB962C8B-B14F-4D97-AF65-F5344CB8AC3E}">
        <p14:creationId xmlns:p14="http://schemas.microsoft.com/office/powerpoint/2010/main" val="92403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/>
          </a:bodyPr>
          <a:lstStyle/>
          <a:p>
            <a:r>
              <a:rPr lang="en-GB" dirty="0"/>
              <a:t>Public Spending is often on UK produced output and therefore creates employment</a:t>
            </a:r>
          </a:p>
          <a:p>
            <a:endParaRPr lang="en-GB" dirty="0"/>
          </a:p>
          <a:p>
            <a:r>
              <a:rPr lang="en-GB" dirty="0"/>
              <a:t>Cutting capital spending might reduce the country’s infrastructure.</a:t>
            </a:r>
          </a:p>
          <a:p>
            <a:endParaRPr lang="en-GB" dirty="0"/>
          </a:p>
          <a:p>
            <a:r>
              <a:rPr lang="en-GB" dirty="0"/>
              <a:t>Resources released to the Private Sector might not be taken up so left </a:t>
            </a:r>
            <a:r>
              <a:rPr lang="en-GB" dirty="0" smtClean="0"/>
              <a:t>unemployed.</a:t>
            </a:r>
            <a:endParaRPr lang="en-GB" dirty="0"/>
          </a:p>
          <a:p>
            <a:endParaRPr lang="en-GB" dirty="0"/>
          </a:p>
          <a:p>
            <a:r>
              <a:rPr lang="en-GB" dirty="0"/>
              <a:t>Lower income groups may be worse </a:t>
            </a:r>
            <a:r>
              <a:rPr lang="en-GB" dirty="0" smtClean="0"/>
              <a:t>off, through reduction in benefits, housing and transport.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WHY NOT CUT PUBLIC SPENDING?</a:t>
            </a:r>
          </a:p>
        </p:txBody>
      </p:sp>
    </p:spTree>
    <p:extLst>
      <p:ext uri="{BB962C8B-B14F-4D97-AF65-F5344CB8AC3E}">
        <p14:creationId xmlns:p14="http://schemas.microsoft.com/office/powerpoint/2010/main" val="186197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GB" dirty="0" smtClean="0"/>
              <a:t>REVISION (</a:t>
            </a:r>
            <a:r>
              <a:rPr lang="en-GB" dirty="0" err="1" smtClean="0"/>
              <a:t>Pg</a:t>
            </a:r>
            <a:r>
              <a:rPr lang="en-GB" dirty="0" smtClean="0"/>
              <a:t> 41-44 – The UK Economy Topic 2)</a:t>
            </a:r>
          </a:p>
          <a:p>
            <a:pPr marL="45720" indent="0">
              <a:buNone/>
            </a:pPr>
            <a:endParaRPr lang="en-GB" dirty="0" smtClean="0"/>
          </a:p>
          <a:p>
            <a:r>
              <a:rPr lang="en-GB" dirty="0" smtClean="0"/>
              <a:t>Basic Economic Problem</a:t>
            </a:r>
          </a:p>
          <a:p>
            <a:r>
              <a:rPr lang="en-GB" dirty="0" smtClean="0"/>
              <a:t>3 types of Economy</a:t>
            </a:r>
          </a:p>
          <a:p>
            <a:pPr lvl="1"/>
            <a:r>
              <a:rPr lang="en-GB" dirty="0" smtClean="0"/>
              <a:t>Command</a:t>
            </a:r>
          </a:p>
          <a:p>
            <a:pPr lvl="1"/>
            <a:r>
              <a:rPr lang="en-GB" dirty="0" smtClean="0"/>
              <a:t>Market</a:t>
            </a:r>
          </a:p>
          <a:p>
            <a:pPr lvl="1"/>
            <a:r>
              <a:rPr lang="en-GB" dirty="0" smtClean="0"/>
              <a:t>Mixed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600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n-GB" dirty="0">
                <a:solidFill>
                  <a:srgbClr val="CCD1B9"/>
                </a:solidFill>
              </a:rPr>
              <a:t>Topic 3</a:t>
            </a:r>
          </a:p>
          <a:p>
            <a:pPr lvl="0">
              <a:buClr>
                <a:srgbClr val="C66951"/>
              </a:buClr>
            </a:pPr>
            <a:r>
              <a:rPr lang="en-GB" dirty="0">
                <a:solidFill>
                  <a:srgbClr val="CCD1B9"/>
                </a:solidFill>
              </a:rPr>
              <a:t>The UK Economy </a:t>
            </a:r>
            <a:r>
              <a:rPr lang="en-GB" sz="1050" dirty="0">
                <a:solidFill>
                  <a:srgbClr val="CCD1B9"/>
                </a:solidFill>
              </a:rPr>
              <a:t>(Macroeconomics)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TAXATION</a:t>
            </a:r>
          </a:p>
        </p:txBody>
      </p:sp>
    </p:spTree>
    <p:extLst>
      <p:ext uri="{BB962C8B-B14F-4D97-AF65-F5344CB8AC3E}">
        <p14:creationId xmlns:p14="http://schemas.microsoft.com/office/powerpoint/2010/main" val="47607297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dirty="0" smtClean="0"/>
              <a:t>These are taxes which are taken directly from individuals and firms.</a:t>
            </a:r>
            <a:r>
              <a:rPr lang="en-GB" dirty="0"/>
              <a:t> </a:t>
            </a:r>
            <a:r>
              <a:rPr lang="en-GB" dirty="0" smtClean="0"/>
              <a:t>They are taxes on income and wealth. Collected by HMRC</a:t>
            </a:r>
          </a:p>
          <a:p>
            <a:pPr marL="45720" indent="0" eaLnBrk="1" hangingPunct="1">
              <a:buNone/>
            </a:pPr>
            <a:endParaRPr lang="en-GB" dirty="0"/>
          </a:p>
          <a:p>
            <a:pPr eaLnBrk="1" hangingPunct="1"/>
            <a:r>
              <a:rPr lang="en-GB" dirty="0" smtClean="0"/>
              <a:t>Examples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000" dirty="0"/>
              <a:t>Income </a:t>
            </a:r>
            <a:r>
              <a:rPr lang="en-GB" sz="2000" dirty="0" smtClean="0"/>
              <a:t>Tax</a:t>
            </a:r>
            <a:endParaRPr lang="en-GB" sz="2000" dirty="0"/>
          </a:p>
          <a:p>
            <a:pPr lvl="1">
              <a:lnSpc>
                <a:spcPct val="90000"/>
              </a:lnSpc>
              <a:defRPr/>
            </a:pPr>
            <a:r>
              <a:rPr lang="en-GB" sz="2000" dirty="0"/>
              <a:t>National Insurance </a:t>
            </a:r>
            <a:r>
              <a:rPr lang="en-GB" sz="2000" dirty="0" smtClean="0"/>
              <a:t>Contributions</a:t>
            </a:r>
            <a:endParaRPr lang="en-GB" sz="2000" dirty="0"/>
          </a:p>
          <a:p>
            <a:pPr lvl="1">
              <a:lnSpc>
                <a:spcPct val="90000"/>
              </a:lnSpc>
              <a:defRPr/>
            </a:pPr>
            <a:r>
              <a:rPr lang="en-GB" sz="2000" dirty="0"/>
              <a:t>Corporation </a:t>
            </a:r>
            <a:r>
              <a:rPr lang="en-GB" sz="2000" dirty="0" smtClean="0"/>
              <a:t>Tax</a:t>
            </a:r>
            <a:endParaRPr lang="en-GB" sz="2000" dirty="0"/>
          </a:p>
          <a:p>
            <a:pPr lvl="1">
              <a:lnSpc>
                <a:spcPct val="90000"/>
              </a:lnSpc>
              <a:defRPr/>
            </a:pPr>
            <a:r>
              <a:rPr lang="en-GB" sz="2000" dirty="0"/>
              <a:t>Council </a:t>
            </a:r>
            <a:r>
              <a:rPr lang="en-GB" sz="2000" dirty="0" smtClean="0"/>
              <a:t>Tax</a:t>
            </a:r>
            <a:endParaRPr lang="en-GB" sz="2000" dirty="0"/>
          </a:p>
          <a:p>
            <a:pPr lvl="1">
              <a:lnSpc>
                <a:spcPct val="90000"/>
              </a:lnSpc>
              <a:defRPr/>
            </a:pPr>
            <a:r>
              <a:rPr lang="en-GB" sz="2000" dirty="0"/>
              <a:t>Inheritance </a:t>
            </a:r>
            <a:r>
              <a:rPr lang="en-GB" sz="2000" dirty="0" smtClean="0"/>
              <a:t>Tax</a:t>
            </a:r>
            <a:endParaRPr lang="en-GB" sz="2000" dirty="0"/>
          </a:p>
          <a:p>
            <a:pPr lvl="1">
              <a:lnSpc>
                <a:spcPct val="90000"/>
              </a:lnSpc>
              <a:defRPr/>
            </a:pPr>
            <a:r>
              <a:rPr lang="en-GB" sz="2000" dirty="0"/>
              <a:t>Stamp Duties – paid when buying house</a:t>
            </a:r>
          </a:p>
          <a:p>
            <a:pPr lvl="1"/>
            <a:endParaRPr lang="en-GB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DIRECT TAXES</a:t>
            </a:r>
          </a:p>
        </p:txBody>
      </p:sp>
    </p:spTree>
    <p:extLst>
      <p:ext uri="{BB962C8B-B14F-4D97-AF65-F5344CB8AC3E}">
        <p14:creationId xmlns:p14="http://schemas.microsoft.com/office/powerpoint/2010/main" val="57545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These taxes levied indirectly.</a:t>
            </a:r>
            <a:r>
              <a:rPr lang="en-GB" dirty="0"/>
              <a:t> </a:t>
            </a:r>
            <a:r>
              <a:rPr lang="en-GB" dirty="0" smtClean="0"/>
              <a:t>The payer of the tax normally passes the burden on to the consumer. Collected by HMRC.</a:t>
            </a:r>
          </a:p>
          <a:p>
            <a:pPr marL="45720" indent="0" eaLnBrk="1" hangingPunct="1">
              <a:buNone/>
            </a:pPr>
            <a:endParaRPr lang="en-GB" dirty="0" smtClean="0"/>
          </a:p>
          <a:p>
            <a:pPr eaLnBrk="1" hangingPunct="1"/>
            <a:r>
              <a:rPr lang="en-GB" dirty="0" smtClean="0"/>
              <a:t>Examples</a:t>
            </a:r>
            <a:endParaRPr lang="en-GB" dirty="0"/>
          </a:p>
          <a:p>
            <a:pPr lvl="1">
              <a:defRPr/>
            </a:pPr>
            <a:r>
              <a:rPr lang="en-GB" dirty="0"/>
              <a:t>VAT	</a:t>
            </a:r>
          </a:p>
          <a:p>
            <a:pPr lvl="1">
              <a:defRPr/>
            </a:pPr>
            <a:r>
              <a:rPr lang="en-GB" dirty="0"/>
              <a:t>Duties – alcohol, tobacco, </a:t>
            </a:r>
            <a:r>
              <a:rPr lang="en-GB" dirty="0" smtClean="0"/>
              <a:t>fuel</a:t>
            </a:r>
            <a:endParaRPr lang="en-GB" dirty="0"/>
          </a:p>
          <a:p>
            <a:pPr lvl="1">
              <a:defRPr/>
            </a:pPr>
            <a:r>
              <a:rPr lang="en-GB" dirty="0"/>
              <a:t>Airline </a:t>
            </a:r>
            <a:r>
              <a:rPr lang="en-GB" dirty="0" smtClean="0"/>
              <a:t>Tax</a:t>
            </a:r>
          </a:p>
          <a:p>
            <a:pPr lvl="1">
              <a:defRPr/>
            </a:pPr>
            <a:r>
              <a:rPr lang="en-GB" dirty="0" smtClean="0"/>
              <a:t>Road Tax</a:t>
            </a:r>
          </a:p>
          <a:p>
            <a:pPr eaLnBrk="1" hangingPunct="1"/>
            <a:endParaRPr lang="en-GB" dirty="0" smtClean="0"/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INDIRECT TAXES</a:t>
            </a:r>
          </a:p>
        </p:txBody>
      </p:sp>
    </p:spTree>
    <p:extLst>
      <p:ext uri="{BB962C8B-B14F-4D97-AF65-F5344CB8AC3E}">
        <p14:creationId xmlns:p14="http://schemas.microsoft.com/office/powerpoint/2010/main" val="426617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/>
              <a:t>Adam Smith laid down 4 principles (canons) of a good tax.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GB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b="1" dirty="0" smtClean="0"/>
              <a:t>Equity</a:t>
            </a:r>
            <a:r>
              <a:rPr lang="en-GB" dirty="0" smtClean="0"/>
              <a:t> – should be related to ability to pay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GB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b="1" dirty="0" smtClean="0"/>
              <a:t>Efficiency</a:t>
            </a:r>
            <a:r>
              <a:rPr lang="en-GB" dirty="0" smtClean="0"/>
              <a:t> – taxes should be reasonably inexpensive to collect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GB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b="1" dirty="0" smtClean="0"/>
              <a:t>Certainty </a:t>
            </a:r>
            <a:r>
              <a:rPr lang="en-GB" dirty="0" smtClean="0"/>
              <a:t>– taxpayer should be clearly aware of how much is due, when and where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GB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GB" b="1" dirty="0" smtClean="0"/>
              <a:t>Convenience </a:t>
            </a:r>
            <a:r>
              <a:rPr lang="en-GB" dirty="0" smtClean="0"/>
              <a:t>– taxes should be payable at a time and place that suits the payer.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MAKES A GOOD TAX?</a:t>
            </a:r>
          </a:p>
        </p:txBody>
      </p:sp>
    </p:spTree>
    <p:extLst>
      <p:ext uri="{BB962C8B-B14F-4D97-AF65-F5344CB8AC3E}">
        <p14:creationId xmlns:p14="http://schemas.microsoft.com/office/powerpoint/2010/main" val="239138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9138"/>
            <a:ext cx="7840662" cy="345916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b="1" dirty="0" smtClean="0"/>
              <a:t>Progressive Tax</a:t>
            </a:r>
          </a:p>
          <a:p>
            <a:r>
              <a:rPr lang="en-GB" dirty="0" smtClean="0"/>
              <a:t>Takes into account the ability of people to pay. </a:t>
            </a:r>
            <a:r>
              <a:rPr lang="en-GB" dirty="0"/>
              <a:t>A progressive tax takes a larger percentage of income as income rises</a:t>
            </a:r>
            <a:r>
              <a:rPr lang="en-GB" dirty="0" smtClean="0"/>
              <a:t>. E.g. Direct Taxes</a:t>
            </a:r>
            <a:endParaRPr lang="en-GB" dirty="0"/>
          </a:p>
          <a:p>
            <a:pPr marL="45720" indent="0">
              <a:buNone/>
            </a:pPr>
            <a:endParaRPr lang="en-GB" b="1" dirty="0" smtClean="0"/>
          </a:p>
          <a:p>
            <a:pPr marL="45720" indent="0">
              <a:buNone/>
            </a:pPr>
            <a:r>
              <a:rPr lang="en-GB" b="1" dirty="0" smtClean="0"/>
              <a:t>Regressive </a:t>
            </a:r>
            <a:r>
              <a:rPr lang="en-GB" b="1" dirty="0"/>
              <a:t>taxes </a:t>
            </a:r>
            <a:endParaRPr lang="en-GB" dirty="0" smtClean="0"/>
          </a:p>
          <a:p>
            <a:pPr eaLnBrk="1" hangingPunct="1"/>
            <a:r>
              <a:rPr lang="en-GB" dirty="0" smtClean="0"/>
              <a:t>take no account of the ability of people to pay. E.g. Indirect Taxes such as VAT.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 smtClean="0"/>
              <a:t>PROGRESSIVE AND REGRESSIVE TAXES</a:t>
            </a:r>
          </a:p>
        </p:txBody>
      </p:sp>
    </p:spTree>
    <p:extLst>
      <p:ext uri="{BB962C8B-B14F-4D97-AF65-F5344CB8AC3E}">
        <p14:creationId xmlns:p14="http://schemas.microsoft.com/office/powerpoint/2010/main" val="402015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Cuts in business taxes</a:t>
            </a:r>
          </a:p>
          <a:p>
            <a:pPr lvl="1"/>
            <a:r>
              <a:rPr lang="en-GB" dirty="0" smtClean="0"/>
              <a:t>trying to encourage investment by firms.  Lower rate than other European companies so attracting investment.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b="1" dirty="0" smtClean="0"/>
              <a:t>Shifts from direct to indirect taxation</a:t>
            </a:r>
            <a:r>
              <a:rPr lang="en-GB" dirty="0" smtClean="0"/>
              <a:t>.  </a:t>
            </a:r>
          </a:p>
          <a:p>
            <a:pPr lvl="1"/>
            <a:r>
              <a:rPr lang="en-GB" dirty="0" smtClean="0"/>
              <a:t>Started by the Conservatives in the 1980s (see notes). Tax on spending rather than earning.</a:t>
            </a:r>
          </a:p>
          <a:p>
            <a:pPr eaLnBrk="1" hangingPunct="1"/>
            <a:endParaRPr lang="en-GB" dirty="0"/>
          </a:p>
          <a:p>
            <a:pPr eaLnBrk="1" hangingPunct="1"/>
            <a:r>
              <a:rPr lang="en-GB" b="1" dirty="0" smtClean="0"/>
              <a:t>1997–2010</a:t>
            </a:r>
            <a:r>
              <a:rPr lang="en-GB" dirty="0" smtClean="0"/>
              <a:t>. </a:t>
            </a:r>
          </a:p>
          <a:p>
            <a:pPr lvl="1"/>
            <a:r>
              <a:rPr lang="en-GB" dirty="0" smtClean="0"/>
              <a:t>Labour Government attempts to readdress some of these issues.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TRENDS IN TAXATION</a:t>
            </a:r>
          </a:p>
        </p:txBody>
      </p:sp>
    </p:spTree>
    <p:extLst>
      <p:ext uri="{BB962C8B-B14F-4D97-AF65-F5344CB8AC3E}">
        <p14:creationId xmlns:p14="http://schemas.microsoft.com/office/powerpoint/2010/main" val="17396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Case for Cuts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GB" sz="2200" b="1" dirty="0" smtClean="0"/>
              <a:t>Tax revenues increase</a:t>
            </a:r>
            <a:r>
              <a:rPr lang="en-GB" dirty="0" smtClean="0"/>
              <a:t>.  </a:t>
            </a:r>
          </a:p>
          <a:p>
            <a:pPr lvl="1"/>
            <a:r>
              <a:rPr lang="en-GB" dirty="0" smtClean="0"/>
              <a:t>By cutting rates you might stop people evading tax.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sz="2200" b="1" dirty="0" smtClean="0"/>
              <a:t>Incentives to work increase</a:t>
            </a:r>
            <a:r>
              <a:rPr lang="en-GB" sz="2200" dirty="0" smtClean="0"/>
              <a:t>.  </a:t>
            </a:r>
          </a:p>
          <a:p>
            <a:pPr lvl="1"/>
            <a:r>
              <a:rPr lang="en-GB" dirty="0" smtClean="0"/>
              <a:t>Cutting marginal rates of cut means people will keep more of their income.</a:t>
            </a:r>
          </a:p>
          <a:p>
            <a:pPr marL="365760" lvl="1" indent="0">
              <a:buNone/>
            </a:pPr>
            <a:endParaRPr lang="en-GB" dirty="0" smtClean="0"/>
          </a:p>
          <a:p>
            <a:r>
              <a:rPr lang="en-GB" sz="2200" b="1" dirty="0" err="1" smtClean="0"/>
              <a:t>Laffer</a:t>
            </a:r>
            <a:r>
              <a:rPr lang="en-GB" sz="2200" b="1" dirty="0" smtClean="0"/>
              <a:t> Curve</a:t>
            </a:r>
          </a:p>
          <a:p>
            <a:pPr lvl="1"/>
            <a:r>
              <a:rPr lang="en-GB" dirty="0" smtClean="0"/>
              <a:t>See notes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Case Against Cuts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200" b="1" dirty="0"/>
              <a:t>Tax revenue may not </a:t>
            </a:r>
            <a:r>
              <a:rPr lang="en-GB" sz="2200" b="1" dirty="0" smtClean="0"/>
              <a:t>increase</a:t>
            </a:r>
          </a:p>
          <a:p>
            <a:pPr lvl="1"/>
            <a:r>
              <a:rPr lang="en-GB" dirty="0" smtClean="0"/>
              <a:t>more leisure time than work</a:t>
            </a:r>
            <a:endParaRPr lang="en-GB" dirty="0"/>
          </a:p>
          <a:p>
            <a:endParaRPr lang="en-GB" dirty="0"/>
          </a:p>
          <a:p>
            <a:r>
              <a:rPr lang="en-GB" sz="2200" b="1" dirty="0"/>
              <a:t>Demand in the economy may be over </a:t>
            </a:r>
            <a:r>
              <a:rPr lang="en-GB" sz="2200" b="1" dirty="0" smtClean="0"/>
              <a:t>stimulated</a:t>
            </a:r>
          </a:p>
          <a:p>
            <a:pPr lvl="1"/>
            <a:r>
              <a:rPr lang="en-GB" dirty="0" smtClean="0"/>
              <a:t>Leads to inflation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sz="2200" b="1" dirty="0"/>
              <a:t>Inequalities in income and wealth will widen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Progressive to regressive </a:t>
            </a:r>
            <a:endParaRPr lang="en-GB" dirty="0"/>
          </a:p>
          <a:p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 smtClean="0"/>
              <a:t>INCOME TAX</a:t>
            </a:r>
          </a:p>
        </p:txBody>
      </p:sp>
    </p:spTree>
    <p:extLst>
      <p:ext uri="{BB962C8B-B14F-4D97-AF65-F5344CB8AC3E}">
        <p14:creationId xmlns:p14="http://schemas.microsoft.com/office/powerpoint/2010/main" val="139899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n-GB" dirty="0">
                <a:solidFill>
                  <a:srgbClr val="CCD1B9"/>
                </a:solidFill>
              </a:rPr>
              <a:t>Topic 3</a:t>
            </a:r>
          </a:p>
          <a:p>
            <a:pPr lvl="0">
              <a:buClr>
                <a:srgbClr val="C66951"/>
              </a:buClr>
            </a:pPr>
            <a:r>
              <a:rPr lang="en-GB" dirty="0">
                <a:solidFill>
                  <a:srgbClr val="CCD1B9"/>
                </a:solidFill>
              </a:rPr>
              <a:t>The UK Economy </a:t>
            </a:r>
            <a:r>
              <a:rPr lang="en-GB" sz="1100" dirty="0">
                <a:solidFill>
                  <a:srgbClr val="CCD1B9"/>
                </a:solidFill>
              </a:rPr>
              <a:t>(Macroeconomics)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PUBLIC SECTOR NET CASH REQUIREMENT</a:t>
            </a:r>
          </a:p>
        </p:txBody>
      </p:sp>
    </p:spTree>
    <p:extLst>
      <p:ext uri="{BB962C8B-B14F-4D97-AF65-F5344CB8AC3E}">
        <p14:creationId xmlns:p14="http://schemas.microsoft.com/office/powerpoint/2010/main" val="4203263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This is the borrowing by the public </a:t>
            </a:r>
            <a:r>
              <a:rPr lang="en-GB" dirty="0" smtClean="0"/>
              <a:t>sector. The </a:t>
            </a:r>
            <a:r>
              <a:rPr lang="en-GB" dirty="0"/>
              <a:t>public sector will need to borrow when expenditure is greater than income.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PSNCR is measured in £ billion and as a percentage of GDP.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Financed by selling bonds, gilt edged securities and treasury bills to financial institutions and citizens.</a:t>
            </a:r>
            <a:endParaRPr lang="en-GB" dirty="0"/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If PSNCR is negative then the government has more income than expenditure and so can repay debts</a:t>
            </a:r>
            <a:r>
              <a:rPr lang="en-GB" dirty="0" smtClean="0"/>
              <a:t>.</a:t>
            </a:r>
          </a:p>
          <a:p>
            <a:pPr marL="45720" indent="0">
              <a:lnSpc>
                <a:spcPct val="90000"/>
              </a:lnSpc>
              <a:buNone/>
            </a:pP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PSNCR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4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lnSpc>
                <a:spcPct val="90000"/>
              </a:lnSpc>
              <a:buNone/>
            </a:pPr>
            <a:r>
              <a:rPr lang="en-GB" dirty="0" smtClean="0"/>
              <a:t>BUDGET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This </a:t>
            </a:r>
            <a:r>
              <a:rPr lang="en-GB" dirty="0"/>
              <a:t>is what the government plans to spend and how it is going to fund </a:t>
            </a:r>
            <a:r>
              <a:rPr lang="en-GB" dirty="0" smtClean="0"/>
              <a:t>it. It </a:t>
            </a:r>
            <a:r>
              <a:rPr lang="en-GB" dirty="0"/>
              <a:t>is presented once a year to parliament</a:t>
            </a:r>
            <a:r>
              <a:rPr lang="en-GB" dirty="0" smtClean="0"/>
              <a:t>.</a:t>
            </a:r>
          </a:p>
          <a:p>
            <a:pPr marL="45720" indent="0">
              <a:lnSpc>
                <a:spcPct val="90000"/>
              </a:lnSpc>
              <a:buNone/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 smtClean="0"/>
              <a:t>When </a:t>
            </a:r>
            <a:r>
              <a:rPr lang="en-GB" dirty="0"/>
              <a:t>the government spends more than its income it is called a BUDGET DEFICIT</a:t>
            </a:r>
            <a:r>
              <a:rPr lang="en-GB" dirty="0" smtClean="0"/>
              <a:t>.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When it earns more than it spends it is called a BUDGET </a:t>
            </a:r>
            <a:r>
              <a:rPr lang="en-GB" dirty="0" smtClean="0"/>
              <a:t>SURPLUS</a:t>
            </a:r>
          </a:p>
          <a:p>
            <a:pPr marL="91440" indent="0">
              <a:lnSpc>
                <a:spcPct val="90000"/>
              </a:lnSpc>
              <a:buNone/>
            </a:pPr>
            <a:endParaRPr lang="en-GB" dirty="0"/>
          </a:p>
          <a:p>
            <a:pPr marL="91440" indent="0">
              <a:lnSpc>
                <a:spcPct val="90000"/>
              </a:lnSpc>
              <a:buNone/>
            </a:pPr>
            <a:r>
              <a:rPr lang="en-GB" dirty="0" smtClean="0"/>
              <a:t>NATIONAL DEBT</a:t>
            </a:r>
          </a:p>
          <a:p>
            <a:pPr>
              <a:lnSpc>
                <a:spcPct val="90000"/>
              </a:lnSpc>
            </a:pPr>
            <a:r>
              <a:rPr lang="en-GB" dirty="0"/>
              <a:t>This is the total amount that the public sector owes to those who have loaned it money</a:t>
            </a:r>
            <a:r>
              <a:rPr lang="en-GB" dirty="0" smtClean="0"/>
              <a:t>.</a:t>
            </a:r>
          </a:p>
          <a:p>
            <a:pPr marL="45720" indent="0">
              <a:lnSpc>
                <a:spcPct val="90000"/>
              </a:lnSpc>
              <a:buNone/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When there is a PSNCR, then national debt will increase</a:t>
            </a:r>
            <a:r>
              <a:rPr lang="en-GB" dirty="0" smtClean="0"/>
              <a:t>.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When there is a budget surplus then there will be a reduction in national debt.</a:t>
            </a:r>
          </a:p>
          <a:p>
            <a:pPr marL="434340" indent="-342900">
              <a:lnSpc>
                <a:spcPct val="90000"/>
              </a:lnSpc>
            </a:pPr>
            <a:endParaRPr lang="en-GB" dirty="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smtClean="0"/>
              <a:t>BUDGET &amp; National Debt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47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Providing </a:t>
            </a:r>
            <a:r>
              <a:rPr lang="en-GB" b="1" dirty="0" smtClean="0"/>
              <a:t>public</a:t>
            </a:r>
            <a:r>
              <a:rPr lang="en-GB" dirty="0" smtClean="0"/>
              <a:t> goods and services e.g. Defence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Providing </a:t>
            </a:r>
            <a:r>
              <a:rPr lang="en-GB" b="1" dirty="0" smtClean="0"/>
              <a:t>merit</a:t>
            </a:r>
            <a:r>
              <a:rPr lang="en-GB" dirty="0" smtClean="0"/>
              <a:t> goods and services e.g. Education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b="1" dirty="0" smtClean="0"/>
              <a:t>Controlling and regulating </a:t>
            </a:r>
            <a:r>
              <a:rPr lang="en-GB" dirty="0" smtClean="0"/>
              <a:t>the private sector e.g. H&amp;S Legislation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Dealing with </a:t>
            </a:r>
            <a:r>
              <a:rPr lang="en-GB" b="1" dirty="0" smtClean="0"/>
              <a:t>market failure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Controlling overall </a:t>
            </a:r>
            <a:r>
              <a:rPr lang="en-GB" b="1" dirty="0" smtClean="0"/>
              <a:t>economic performance </a:t>
            </a:r>
            <a:r>
              <a:rPr lang="en-GB" dirty="0" smtClean="0"/>
              <a:t>e.g. unemployment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b="1" dirty="0" smtClean="0"/>
              <a:t>Redistributing income</a:t>
            </a:r>
            <a:r>
              <a:rPr lang="en-GB" b="1" dirty="0"/>
              <a:t> </a:t>
            </a:r>
            <a:r>
              <a:rPr lang="en-GB" dirty="0" smtClean="0"/>
              <a:t>e.g. Tax &amp; Benefits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3600" smtClean="0"/>
              <a:t>SUMMARY OF THE GOVERNMENT’S ROLE IN THE UK ECONOMY</a:t>
            </a:r>
          </a:p>
        </p:txBody>
      </p:sp>
    </p:spTree>
    <p:extLst>
      <p:ext uri="{BB962C8B-B14F-4D97-AF65-F5344CB8AC3E}">
        <p14:creationId xmlns:p14="http://schemas.microsoft.com/office/powerpoint/2010/main" val="4645336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b="1" dirty="0"/>
              <a:t>Crowding out </a:t>
            </a:r>
            <a:r>
              <a:rPr lang="en-GB" dirty="0"/>
              <a:t>– high government borrowing may starve the private sector of funds for investment.</a:t>
            </a:r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b="1" dirty="0"/>
              <a:t>Interest rates </a:t>
            </a:r>
            <a:r>
              <a:rPr lang="en-GB" dirty="0"/>
              <a:t>may have to rise to encourage lenders to lend money to the </a:t>
            </a:r>
            <a:r>
              <a:rPr lang="en-GB" dirty="0" smtClean="0"/>
              <a:t>government</a:t>
            </a:r>
          </a:p>
          <a:p>
            <a:pPr marL="45720" indent="0">
              <a:lnSpc>
                <a:spcPct val="80000"/>
              </a:lnSpc>
              <a:buNone/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Inflation may </a:t>
            </a:r>
            <a:r>
              <a:rPr lang="en-GB" dirty="0" smtClean="0"/>
              <a:t>occur – Monetarist view</a:t>
            </a:r>
            <a:endParaRPr lang="en-GB" dirty="0"/>
          </a:p>
          <a:p>
            <a:pPr>
              <a:lnSpc>
                <a:spcPct val="80000"/>
              </a:lnSpc>
            </a:pPr>
            <a:endParaRPr lang="en-GB" dirty="0"/>
          </a:p>
          <a:p>
            <a:pPr>
              <a:lnSpc>
                <a:spcPct val="80000"/>
              </a:lnSpc>
            </a:pPr>
            <a:r>
              <a:rPr lang="en-GB" dirty="0"/>
              <a:t>National debt is </a:t>
            </a:r>
            <a:r>
              <a:rPr lang="en-GB" dirty="0" smtClean="0"/>
              <a:t>increased – high taxes/spending cuts to repay</a:t>
            </a:r>
            <a:endParaRPr lang="en-GB" dirty="0"/>
          </a:p>
          <a:p>
            <a:pPr marL="45720" indent="0">
              <a:lnSpc>
                <a:spcPct val="80000"/>
              </a:lnSpc>
              <a:buNone/>
            </a:pP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PROBLEMS WITH A HIGH PSNCR</a:t>
            </a:r>
          </a:p>
        </p:txBody>
      </p:sp>
    </p:spTree>
    <p:extLst>
      <p:ext uri="{BB962C8B-B14F-4D97-AF65-F5344CB8AC3E}">
        <p14:creationId xmlns:p14="http://schemas.microsoft.com/office/powerpoint/2010/main" val="81651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Notes are outdated (1992 – 2000!)</a:t>
            </a:r>
          </a:p>
          <a:p>
            <a:r>
              <a:rPr lang="en-GB" dirty="0" smtClean="0"/>
              <a:t>After reading your notes compile a trends report from 2000 onwards.</a:t>
            </a:r>
            <a:endParaRPr lang="en-GB" dirty="0"/>
          </a:p>
          <a:p>
            <a:pPr marL="4572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UK </a:t>
            </a:r>
            <a:r>
              <a:rPr lang="en-GB" dirty="0" smtClean="0"/>
              <a:t>TRENDS (see notes)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78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Clr>
                <a:srgbClr val="C66951"/>
              </a:buClr>
            </a:pPr>
            <a:r>
              <a:rPr lang="en-GB" dirty="0">
                <a:solidFill>
                  <a:srgbClr val="CCD1B9"/>
                </a:solidFill>
              </a:rPr>
              <a:t>Topic 3</a:t>
            </a:r>
          </a:p>
          <a:p>
            <a:pPr lvl="0">
              <a:buClr>
                <a:srgbClr val="C66951"/>
              </a:buClr>
            </a:pPr>
            <a:r>
              <a:rPr lang="en-GB" dirty="0">
                <a:solidFill>
                  <a:srgbClr val="CCD1B9"/>
                </a:solidFill>
              </a:rPr>
              <a:t>The UK Economy </a:t>
            </a:r>
            <a:r>
              <a:rPr lang="en-GB" sz="1100" dirty="0">
                <a:solidFill>
                  <a:srgbClr val="CCD1B9"/>
                </a:solidFill>
              </a:rPr>
              <a:t>(Macroeconomics)</a:t>
            </a:r>
            <a:endParaRPr lang="en-GB" sz="1100" dirty="0">
              <a:solidFill>
                <a:srgbClr val="CCD1B9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GOVERNMENT ECONOMIC OBJECTIVES</a:t>
            </a:r>
          </a:p>
        </p:txBody>
      </p:sp>
    </p:spTree>
    <p:extLst>
      <p:ext uri="{BB962C8B-B14F-4D97-AF65-F5344CB8AC3E}">
        <p14:creationId xmlns:p14="http://schemas.microsoft.com/office/powerpoint/2010/main" val="24164791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The government in a mixed economy is there to: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Provide goods and services that cannot be produced by the private </a:t>
            </a:r>
            <a:r>
              <a:rPr lang="en-GB" dirty="0" smtClean="0"/>
              <a:t>sector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Regulate the private sector to protect consumers, employees and the </a:t>
            </a:r>
            <a:r>
              <a:rPr lang="en-GB" dirty="0" smtClean="0"/>
              <a:t>environment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Set objectives of economic policy and choose policy instruments. </a:t>
            </a:r>
            <a:endParaRPr lang="en-GB" dirty="0" smtClean="0"/>
          </a:p>
          <a:p>
            <a:pPr lvl="1"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b="1" dirty="0" smtClean="0"/>
              <a:t>Objectives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883920" lvl="1" indent="-609600">
              <a:lnSpc>
                <a:spcPct val="90000"/>
              </a:lnSpc>
            </a:pPr>
            <a:r>
              <a:rPr lang="en-GB" b="1" dirty="0"/>
              <a:t>Microeconomic</a:t>
            </a:r>
            <a:r>
              <a:rPr lang="en-GB" dirty="0"/>
              <a:t> – these are objectives that relate to the performance of a part of the economy.</a:t>
            </a:r>
          </a:p>
          <a:p>
            <a:pPr marL="609600" indent="-609600">
              <a:lnSpc>
                <a:spcPct val="90000"/>
              </a:lnSpc>
            </a:pPr>
            <a:endParaRPr lang="en-GB" dirty="0"/>
          </a:p>
          <a:p>
            <a:pPr marL="883920" lvl="1" indent="-609600">
              <a:lnSpc>
                <a:spcPct val="90000"/>
              </a:lnSpc>
            </a:pPr>
            <a:r>
              <a:rPr lang="en-GB" b="1" dirty="0"/>
              <a:t>Macroeconomic</a:t>
            </a:r>
            <a:r>
              <a:rPr lang="en-GB" dirty="0"/>
              <a:t> – these relate to the performance of the economy as a whole.</a:t>
            </a:r>
          </a:p>
          <a:p>
            <a:pPr lvl="1">
              <a:lnSpc>
                <a:spcPct val="90000"/>
              </a:lnSpc>
            </a:pP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ROLE OF THE GOVERNMENT</a:t>
            </a:r>
          </a:p>
        </p:txBody>
      </p:sp>
    </p:spTree>
    <p:extLst>
      <p:ext uri="{BB962C8B-B14F-4D97-AF65-F5344CB8AC3E}">
        <p14:creationId xmlns:p14="http://schemas.microsoft.com/office/powerpoint/2010/main" val="38363204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MICROECONOMICS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To prevent market </a:t>
            </a:r>
            <a:r>
              <a:rPr lang="en-GB" dirty="0" smtClean="0"/>
              <a:t>failure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/>
              <a:t>To distribute income and wealth more </a:t>
            </a:r>
            <a:r>
              <a:rPr lang="en-GB" dirty="0" smtClean="0"/>
              <a:t>fairly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/>
              <a:t>To reduce regional disparities.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MACROECONOMICS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To achieve economic growth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To achieve low and stable inflation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To reduce unemployment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To keep the Balance of Payments in balance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OBJECTIVES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646843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There are a number of problems that face governments when trying to achieve economic objectives: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/>
              <a:t>Conflicting advice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Inadequate information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Time lags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Policy constraints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Political pressure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Conflict between policy instruments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/>
              <a:t>RECONCILING CONFLICTING OBJECTIVES</a:t>
            </a:r>
          </a:p>
        </p:txBody>
      </p:sp>
    </p:spTree>
    <p:extLst>
      <p:ext uri="{BB962C8B-B14F-4D97-AF65-F5344CB8AC3E}">
        <p14:creationId xmlns:p14="http://schemas.microsoft.com/office/powerpoint/2010/main" val="323471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Topic 3</a:t>
            </a:r>
          </a:p>
          <a:p>
            <a:r>
              <a:rPr lang="en-GB" dirty="0"/>
              <a:t>The UK Economy </a:t>
            </a:r>
            <a:r>
              <a:rPr lang="en-GB" sz="1100" dirty="0"/>
              <a:t>(Macroeconomics)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INCREASING ROLE OF THE PRIVATE SECTOR</a:t>
            </a:r>
          </a:p>
        </p:txBody>
      </p:sp>
    </p:spTree>
    <p:extLst>
      <p:ext uri="{BB962C8B-B14F-4D97-AF65-F5344CB8AC3E}">
        <p14:creationId xmlns:p14="http://schemas.microsoft.com/office/powerpoint/2010/main" val="344781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policy is to sell assets which are owned by the public sector.</a:t>
            </a:r>
          </a:p>
          <a:p>
            <a:endParaRPr lang="en-GB" dirty="0"/>
          </a:p>
          <a:p>
            <a:r>
              <a:rPr lang="en-GB" dirty="0"/>
              <a:t>It has included the sale of nationalised industries such as coal and the railways.</a:t>
            </a:r>
          </a:p>
          <a:p>
            <a:endParaRPr lang="en-GB" dirty="0"/>
          </a:p>
          <a:p>
            <a:r>
              <a:rPr lang="en-GB" dirty="0" smtClean="0"/>
              <a:t>Other examples - British </a:t>
            </a:r>
            <a:r>
              <a:rPr lang="en-GB" dirty="0"/>
              <a:t>Airways, British Telecom and British Petroleum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The government also deregulated some industries to make competition easier.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PRIVATISATION</a:t>
            </a:r>
          </a:p>
        </p:txBody>
      </p:sp>
    </p:spTree>
    <p:extLst>
      <p:ext uri="{BB962C8B-B14F-4D97-AF65-F5344CB8AC3E}">
        <p14:creationId xmlns:p14="http://schemas.microsoft.com/office/powerpoint/2010/main" val="82869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lnSpc>
                <a:spcPct val="90000"/>
              </a:lnSpc>
              <a:buFont typeface="+mj-lt"/>
              <a:buAutoNum type="arabicPeriod"/>
            </a:pPr>
            <a:r>
              <a:rPr lang="en-GB" b="1" dirty="0" smtClean="0"/>
              <a:t>Stock </a:t>
            </a:r>
            <a:r>
              <a:rPr lang="en-GB" b="1" dirty="0"/>
              <a:t>Market Flotation</a:t>
            </a:r>
            <a:r>
              <a:rPr lang="en-GB" dirty="0"/>
              <a:t> – </a:t>
            </a:r>
            <a:r>
              <a:rPr lang="en-GB" dirty="0" smtClean="0"/>
              <a:t>became PLC’s. E.g</a:t>
            </a:r>
            <a:r>
              <a:rPr lang="en-GB" dirty="0"/>
              <a:t>. </a:t>
            </a:r>
            <a:r>
              <a:rPr lang="en-GB" dirty="0" smtClean="0"/>
              <a:t>British Airways </a:t>
            </a:r>
            <a:r>
              <a:rPr lang="en-GB" dirty="0"/>
              <a:t>and British Telecom</a:t>
            </a:r>
            <a:r>
              <a:rPr lang="en-GB" dirty="0" smtClean="0"/>
              <a:t>.</a:t>
            </a:r>
          </a:p>
          <a:p>
            <a:pPr marL="45720" indent="0">
              <a:lnSpc>
                <a:spcPct val="90000"/>
              </a:lnSpc>
              <a:buNone/>
            </a:pP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 startAt="2"/>
            </a:pPr>
            <a:r>
              <a:rPr lang="en-GB" b="1" dirty="0"/>
              <a:t>Sale by </a:t>
            </a:r>
            <a:r>
              <a:rPr lang="en-GB" b="1" dirty="0" smtClean="0"/>
              <a:t>Tender</a:t>
            </a:r>
            <a:r>
              <a:rPr lang="en-GB" dirty="0" smtClean="0"/>
              <a:t> </a:t>
            </a:r>
            <a:r>
              <a:rPr lang="en-GB" dirty="0"/>
              <a:t>– a minimum price was set for the asset and buyers bid for shares. The person who had the highest bid got the shares. E.g. </a:t>
            </a:r>
            <a:r>
              <a:rPr lang="en-GB" dirty="0" smtClean="0"/>
              <a:t>Britoil</a:t>
            </a:r>
          </a:p>
          <a:p>
            <a:pPr marL="45720" indent="0">
              <a:lnSpc>
                <a:spcPct val="90000"/>
              </a:lnSpc>
              <a:buNone/>
            </a:pPr>
            <a:endParaRPr lang="en-GB" dirty="0"/>
          </a:p>
          <a:p>
            <a:pPr marL="502920" indent="-457200">
              <a:lnSpc>
                <a:spcPct val="90000"/>
              </a:lnSpc>
              <a:buFont typeface="+mj-lt"/>
              <a:buAutoNum type="arabicPeriod" startAt="3"/>
            </a:pPr>
            <a:r>
              <a:rPr lang="en-GB" b="1" dirty="0"/>
              <a:t>Private </a:t>
            </a:r>
            <a:r>
              <a:rPr lang="en-GB" b="1" dirty="0" smtClean="0"/>
              <a:t>Sale</a:t>
            </a:r>
            <a:r>
              <a:rPr lang="en-GB" dirty="0" smtClean="0"/>
              <a:t> </a:t>
            </a:r>
            <a:r>
              <a:rPr lang="en-GB" dirty="0"/>
              <a:t>– assets are sold to a single buyer. E.g. Rover to British Aerospace and then BMW. Also council houses to tenants. </a:t>
            </a:r>
          </a:p>
          <a:p>
            <a:pPr marL="502920" indent="-457200">
              <a:lnSpc>
                <a:spcPct val="90000"/>
              </a:lnSpc>
              <a:buFont typeface="+mj-lt"/>
              <a:buAutoNum type="arabicPeriod" startAt="3"/>
            </a:pP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 startAt="3"/>
            </a:pPr>
            <a:endParaRPr lang="en-GB" dirty="0" smtClean="0"/>
          </a:p>
          <a:p>
            <a:pPr marL="502920" indent="-457200">
              <a:lnSpc>
                <a:spcPct val="90000"/>
              </a:lnSpc>
              <a:buFont typeface="+mj-lt"/>
              <a:buAutoNum type="arabicPeriod" startAt="3"/>
            </a:pP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METHODS OF PRIVATISATION</a:t>
            </a:r>
          </a:p>
        </p:txBody>
      </p:sp>
    </p:spTree>
    <p:extLst>
      <p:ext uri="{BB962C8B-B14F-4D97-AF65-F5344CB8AC3E}">
        <p14:creationId xmlns:p14="http://schemas.microsoft.com/office/powerpoint/2010/main" val="311695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80999" y="1719070"/>
            <a:ext cx="8407893" cy="4734265"/>
          </a:xfrm>
        </p:spPr>
        <p:txBody>
          <a:bodyPr>
            <a:normAutofit fontScale="92500" lnSpcReduction="20000"/>
          </a:bodyPr>
          <a:lstStyle/>
          <a:p>
            <a:pPr marL="45720" indent="0">
              <a:lnSpc>
                <a:spcPct val="90000"/>
              </a:lnSpc>
              <a:buNone/>
            </a:pPr>
            <a:r>
              <a:rPr lang="en-GB" b="1" dirty="0" smtClean="0"/>
              <a:t>CONTRACTING OUT</a:t>
            </a:r>
          </a:p>
          <a:p>
            <a:pPr marL="45720" indent="0">
              <a:lnSpc>
                <a:spcPct val="90000"/>
              </a:lnSpc>
              <a:buNone/>
            </a:pPr>
            <a:endParaRPr lang="en-GB" sz="2400" dirty="0" smtClean="0"/>
          </a:p>
          <a:p>
            <a:pPr>
              <a:lnSpc>
                <a:spcPct val="90000"/>
              </a:lnSpc>
            </a:pPr>
            <a:r>
              <a:rPr lang="en-GB" sz="1800" dirty="0" smtClean="0"/>
              <a:t>Services </a:t>
            </a:r>
            <a:r>
              <a:rPr lang="en-GB" sz="1800" dirty="0"/>
              <a:t>that were normally provided by local government such as school </a:t>
            </a:r>
            <a:r>
              <a:rPr lang="en-GB" sz="1800" dirty="0" smtClean="0"/>
              <a:t>cleaning, </a:t>
            </a:r>
            <a:r>
              <a:rPr lang="en-GB" sz="1800" dirty="0"/>
              <a:t>are contracted to private firms to </a:t>
            </a:r>
            <a:r>
              <a:rPr lang="en-GB" sz="1800" dirty="0" smtClean="0"/>
              <a:t>do.</a:t>
            </a:r>
            <a:r>
              <a:rPr lang="en-GB" sz="1800" dirty="0"/>
              <a:t> </a:t>
            </a:r>
            <a:endParaRPr lang="en-GB" sz="1800" dirty="0" smtClean="0"/>
          </a:p>
          <a:p>
            <a:pPr lvl="1">
              <a:lnSpc>
                <a:spcPct val="90000"/>
              </a:lnSpc>
            </a:pPr>
            <a:r>
              <a:rPr lang="en-GB" sz="1700" dirty="0" smtClean="0"/>
              <a:t>Also called </a:t>
            </a:r>
            <a:r>
              <a:rPr lang="en-GB" sz="1700" b="1" dirty="0" smtClean="0"/>
              <a:t>COMPULSORY </a:t>
            </a:r>
            <a:r>
              <a:rPr lang="en-GB" sz="1700" b="1" dirty="0"/>
              <a:t>COMPETITIVE TENDERING</a:t>
            </a:r>
            <a:r>
              <a:rPr lang="en-GB" sz="1700" dirty="0" smtClean="0"/>
              <a:t>.</a:t>
            </a:r>
          </a:p>
          <a:p>
            <a:pPr marL="365760" lvl="1" indent="0">
              <a:lnSpc>
                <a:spcPct val="90000"/>
              </a:lnSpc>
              <a:buNone/>
            </a:pPr>
            <a:endParaRPr lang="en-GB" sz="2200" dirty="0" smtClean="0"/>
          </a:p>
          <a:p>
            <a:pPr marL="45720" indent="0">
              <a:lnSpc>
                <a:spcPct val="90000"/>
              </a:lnSpc>
              <a:buNone/>
            </a:pPr>
            <a:r>
              <a:rPr lang="en-GB" b="1" dirty="0" smtClean="0"/>
              <a:t>PRIVATE FINANCE INITIATIVE (PFI)</a:t>
            </a:r>
          </a:p>
          <a:p>
            <a:pPr marL="45720" indent="0">
              <a:lnSpc>
                <a:spcPct val="90000"/>
              </a:lnSpc>
              <a:buNone/>
            </a:pPr>
            <a:endParaRPr lang="en-GB" sz="2400" dirty="0" smtClean="0"/>
          </a:p>
          <a:p>
            <a:r>
              <a:rPr lang="en-GB" sz="1800" dirty="0"/>
              <a:t>PFI involves  private sector firms being invited to pay for and build projects such as schools, prisons and </a:t>
            </a:r>
            <a:r>
              <a:rPr lang="en-GB" sz="1800" dirty="0" smtClean="0"/>
              <a:t>hospitals. The </a:t>
            </a:r>
            <a:r>
              <a:rPr lang="en-GB" sz="1800" dirty="0"/>
              <a:t>government takes out a long term lease and pays for the service over that time with tax revenues</a:t>
            </a:r>
            <a:r>
              <a:rPr lang="en-GB" sz="1800" dirty="0" smtClean="0"/>
              <a:t>.</a:t>
            </a:r>
          </a:p>
          <a:p>
            <a:pPr marL="45720" indent="0">
              <a:buNone/>
            </a:pPr>
            <a:endParaRPr lang="en-GB" sz="1800" dirty="0"/>
          </a:p>
          <a:p>
            <a:pPr marL="45720" indent="0">
              <a:buNone/>
            </a:pPr>
            <a:r>
              <a:rPr lang="en-GB" b="1" dirty="0" smtClean="0"/>
              <a:t>DEREGULATION</a:t>
            </a:r>
          </a:p>
          <a:p>
            <a:pPr marL="45720" indent="0">
              <a:buNone/>
            </a:pPr>
            <a:endParaRPr lang="en-GB" b="1" dirty="0"/>
          </a:p>
          <a:p>
            <a:r>
              <a:rPr lang="en-GB" sz="1800" dirty="0"/>
              <a:t>This is when the government removes regulations that have stopped competition happening in a market.</a:t>
            </a:r>
          </a:p>
          <a:p>
            <a:pPr lvl="1"/>
            <a:r>
              <a:rPr lang="en-GB" dirty="0"/>
              <a:t>E.g. removing the sole right for BT to provide telephone services.</a:t>
            </a:r>
          </a:p>
          <a:p>
            <a:pPr marL="45720" indent="0">
              <a:lnSpc>
                <a:spcPct val="90000"/>
              </a:lnSpc>
              <a:buNone/>
            </a:pPr>
            <a:endParaRPr lang="en-GB" sz="2400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71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To improve </a:t>
            </a:r>
            <a:r>
              <a:rPr lang="en-GB" b="1" dirty="0" smtClean="0"/>
              <a:t>efficiency</a:t>
            </a:r>
            <a:endParaRPr lang="en-GB" b="1" dirty="0"/>
          </a:p>
          <a:p>
            <a:pPr lvl="1"/>
            <a:r>
              <a:rPr lang="en-GB" dirty="0"/>
              <a:t>Technical efficiency </a:t>
            </a:r>
            <a:r>
              <a:rPr lang="en-GB" dirty="0" smtClean="0"/>
              <a:t>- competition </a:t>
            </a:r>
            <a:r>
              <a:rPr lang="en-GB" dirty="0"/>
              <a:t>will help cut costs and improve quality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en-GB" dirty="0" err="1"/>
              <a:t>Allocative</a:t>
            </a:r>
            <a:r>
              <a:rPr lang="en-GB" dirty="0"/>
              <a:t> </a:t>
            </a:r>
            <a:r>
              <a:rPr lang="en-GB" dirty="0" smtClean="0"/>
              <a:t>efficiency - resources </a:t>
            </a:r>
            <a:r>
              <a:rPr lang="en-GB" dirty="0"/>
              <a:t>are more likely to be used to produce </a:t>
            </a:r>
            <a:r>
              <a:rPr lang="en-GB" dirty="0" smtClean="0"/>
              <a:t>what people want.</a:t>
            </a:r>
          </a:p>
          <a:p>
            <a:pPr marL="365760" lvl="1" indent="0">
              <a:buNone/>
            </a:pPr>
            <a:endParaRPr lang="en-GB" dirty="0" smtClean="0"/>
          </a:p>
          <a:p>
            <a:r>
              <a:rPr lang="en-GB" b="1" dirty="0"/>
              <a:t>To reduce government interference in the market</a:t>
            </a:r>
          </a:p>
          <a:p>
            <a:pPr lvl="1"/>
            <a:r>
              <a:rPr lang="en-GB" dirty="0"/>
              <a:t>Ministers are not making commercial decisions, which were often done for political reasons.</a:t>
            </a:r>
          </a:p>
          <a:p>
            <a:pPr lvl="1"/>
            <a:r>
              <a:rPr lang="en-GB" dirty="0"/>
              <a:t>Allows industries to diversify.</a:t>
            </a:r>
          </a:p>
          <a:p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AIMS OF PRIVATISATION</a:t>
            </a:r>
          </a:p>
        </p:txBody>
      </p:sp>
    </p:spTree>
    <p:extLst>
      <p:ext uri="{BB962C8B-B14F-4D97-AF65-F5344CB8AC3E}">
        <p14:creationId xmlns:p14="http://schemas.microsoft.com/office/powerpoint/2010/main" val="2124579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</a:t>
            </a:r>
            <a:r>
              <a:rPr lang="en-GB" b="1" dirty="0" smtClean="0"/>
              <a:t>educe </a:t>
            </a:r>
            <a:r>
              <a:rPr lang="en-GB" b="1" dirty="0"/>
              <a:t>the power of Trade </a:t>
            </a:r>
            <a:r>
              <a:rPr lang="en-GB" b="1" dirty="0" smtClean="0"/>
              <a:t>Unions</a:t>
            </a:r>
            <a:endParaRPr lang="en-GB" dirty="0"/>
          </a:p>
          <a:p>
            <a:pPr lvl="1"/>
            <a:r>
              <a:rPr lang="en-GB" dirty="0"/>
              <a:t>Nationalised industries were </a:t>
            </a:r>
            <a:r>
              <a:rPr lang="en-GB" dirty="0" smtClean="0"/>
              <a:t>monopolies, so a strike </a:t>
            </a:r>
            <a:r>
              <a:rPr lang="en-GB" dirty="0"/>
              <a:t>affected </a:t>
            </a:r>
            <a:r>
              <a:rPr lang="en-GB" dirty="0" smtClean="0"/>
              <a:t>consumers</a:t>
            </a:r>
            <a:endParaRPr lang="en-GB" dirty="0"/>
          </a:p>
          <a:p>
            <a:pPr lvl="1"/>
            <a:r>
              <a:rPr lang="en-GB" dirty="0"/>
              <a:t>Firms now couldn’t submit to pay demands and ask the government to fund </a:t>
            </a:r>
            <a:r>
              <a:rPr lang="en-GB" dirty="0" smtClean="0"/>
              <a:t>it</a:t>
            </a:r>
          </a:p>
          <a:p>
            <a:pPr lvl="1"/>
            <a:endParaRPr lang="en-GB" dirty="0"/>
          </a:p>
          <a:p>
            <a:r>
              <a:rPr lang="en-GB" b="1" dirty="0"/>
              <a:t>Reduce government borrowing</a:t>
            </a:r>
            <a:endParaRPr lang="en-GB" dirty="0"/>
          </a:p>
          <a:p>
            <a:pPr lvl="1"/>
            <a:r>
              <a:rPr lang="en-GB" dirty="0"/>
              <a:t>Firms which make losses cannot borrow from the government.</a:t>
            </a:r>
          </a:p>
          <a:p>
            <a:pPr lvl="1"/>
            <a:r>
              <a:rPr lang="en-GB" dirty="0"/>
              <a:t>Firms now have to raise capital themselves.</a:t>
            </a:r>
          </a:p>
          <a:p>
            <a:pPr lvl="1"/>
            <a:r>
              <a:rPr lang="en-GB" dirty="0"/>
              <a:t>With PFI the government doesn’t need to find the money itself.</a:t>
            </a:r>
          </a:p>
          <a:p>
            <a:endParaRPr lang="en-GB" dirty="0" smtClean="0"/>
          </a:p>
          <a:p>
            <a:r>
              <a:rPr lang="en-GB" b="1" dirty="0"/>
              <a:t>Political motive</a:t>
            </a:r>
          </a:p>
          <a:p>
            <a:pPr lvl="1"/>
            <a:r>
              <a:rPr lang="en-GB" dirty="0"/>
              <a:t>Privatisation was a very popular policy with voters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privatisation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270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97</TotalTime>
  <Words>1899</Words>
  <Application>Microsoft Office PowerPoint</Application>
  <PresentationFormat>On-screen Show (4:3)</PresentationFormat>
  <Paragraphs>292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Grid</vt:lpstr>
      <vt:lpstr>The Role of Government in the Economy</vt:lpstr>
      <vt:lpstr>Economic Systems</vt:lpstr>
      <vt:lpstr>SUMMARY OF THE GOVERNMENT’S ROLE IN THE UK ECONOMY</vt:lpstr>
      <vt:lpstr>INCREASING ROLE OF THE PRIVATE SECTOR</vt:lpstr>
      <vt:lpstr>PRIVATISATION</vt:lpstr>
      <vt:lpstr>METHODS OF PRIVATISATION</vt:lpstr>
      <vt:lpstr>Other Methods</vt:lpstr>
      <vt:lpstr>AIMS OF PRIVATISATION</vt:lpstr>
      <vt:lpstr>Aims of privatisation</vt:lpstr>
      <vt:lpstr>PROBLEMS with privatisation</vt:lpstr>
      <vt:lpstr>PROBLEMS with privatisation</vt:lpstr>
      <vt:lpstr>GOVERNMENT CONTROL OF PRIVATISED INDUSTRIES</vt:lpstr>
      <vt:lpstr>FORMS OF REGULATION</vt:lpstr>
      <vt:lpstr>PUBLIC SECTOR EXPENDITURE</vt:lpstr>
      <vt:lpstr>TYPES OF PUBLIC SECTOR SPENDING</vt:lpstr>
      <vt:lpstr>PUBLIC AND MERIT GOODS</vt:lpstr>
      <vt:lpstr>TRENDS</vt:lpstr>
      <vt:lpstr>WHY CUT PUBLIC SPENDING?</vt:lpstr>
      <vt:lpstr>WHY NOT CUT PUBLIC SPENDING?</vt:lpstr>
      <vt:lpstr>TAXATION</vt:lpstr>
      <vt:lpstr>DIRECT TAXES</vt:lpstr>
      <vt:lpstr>INDIRECT TAXES</vt:lpstr>
      <vt:lpstr>WHAT MAKES A GOOD TAX?</vt:lpstr>
      <vt:lpstr>PROGRESSIVE AND REGRESSIVE TAXES</vt:lpstr>
      <vt:lpstr>TRENDS IN TAXATION</vt:lpstr>
      <vt:lpstr>INCOME TAX</vt:lpstr>
      <vt:lpstr>PUBLIC SECTOR NET CASH REQUIREMENT</vt:lpstr>
      <vt:lpstr>PSNCR</vt:lpstr>
      <vt:lpstr>THE BUDGET &amp; National Debt</vt:lpstr>
      <vt:lpstr>PROBLEMS WITH A HIGH PSNCR</vt:lpstr>
      <vt:lpstr>UK TRENDS (see notes)</vt:lpstr>
      <vt:lpstr>GOVERNMENT ECONOMIC OBJECTIVES</vt:lpstr>
      <vt:lpstr>ROLE OF THE GOVERNMENT</vt:lpstr>
      <vt:lpstr>OBJECTIVES</vt:lpstr>
      <vt:lpstr>RECONCILING CONFLICTING OBJECTIVES</vt:lpstr>
    </vt:vector>
  </TitlesOfParts>
  <Company>East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SYSTEMS</dc:title>
  <dc:creator>Windows User</dc:creator>
  <cp:lastModifiedBy>Windows User</cp:lastModifiedBy>
  <cp:revision>12</cp:revision>
  <dcterms:created xsi:type="dcterms:W3CDTF">2013-11-22T08:25:08Z</dcterms:created>
  <dcterms:modified xsi:type="dcterms:W3CDTF">2013-11-25T08:31:15Z</dcterms:modified>
</cp:coreProperties>
</file>