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90" r:id="rId19"/>
    <p:sldId id="291" r:id="rId20"/>
    <p:sldId id="29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3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46"/>
    <a:srgbClr val="6DEF63"/>
    <a:srgbClr val="8A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7B806-4F96-4E4D-8BA8-E5624A6B5DA1}" type="doc">
      <dgm:prSet loTypeId="urn:microsoft.com/office/officeart/2005/8/layout/radial1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6260AE-678F-4342-BA6B-A60354F4E071}">
      <dgm:prSet phldrT="[Text]"/>
      <dgm:spPr/>
      <dgm:t>
        <a:bodyPr/>
        <a:lstStyle/>
        <a:p>
          <a:r>
            <a:rPr lang="en-GB" dirty="0" smtClean="0"/>
            <a:t>Functions of Management (Fayol)</a:t>
          </a:r>
          <a:endParaRPr lang="en-GB" dirty="0"/>
        </a:p>
      </dgm:t>
    </dgm:pt>
    <dgm:pt modelId="{03437903-C7A6-4C12-8D9F-439F9F027F48}" type="parTrans" cxnId="{882350F9-6E30-43CE-B28D-C537617F6D16}">
      <dgm:prSet/>
      <dgm:spPr/>
      <dgm:t>
        <a:bodyPr/>
        <a:lstStyle/>
        <a:p>
          <a:endParaRPr lang="en-GB"/>
        </a:p>
      </dgm:t>
    </dgm:pt>
    <dgm:pt modelId="{15D84EF5-EE37-4294-9284-DE062DD45A6E}" type="sibTrans" cxnId="{882350F9-6E30-43CE-B28D-C537617F6D16}">
      <dgm:prSet/>
      <dgm:spPr/>
      <dgm:t>
        <a:bodyPr/>
        <a:lstStyle/>
        <a:p>
          <a:endParaRPr lang="en-GB"/>
        </a:p>
      </dgm:t>
    </dgm:pt>
    <dgm:pt modelId="{E211BEE5-8520-429E-8A3D-1524D818E382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6FE520FD-89C9-4E2C-9D6B-7CDA30E53B1B}" type="parTrans" cxnId="{92DE3491-A288-4B8C-BDE9-8B5975C2130B}">
      <dgm:prSet/>
      <dgm:spPr/>
      <dgm:t>
        <a:bodyPr/>
        <a:lstStyle/>
        <a:p>
          <a:endParaRPr lang="en-GB"/>
        </a:p>
      </dgm:t>
    </dgm:pt>
    <dgm:pt modelId="{BB212F53-E140-437C-B93D-5DF62D47A1F3}" type="sibTrans" cxnId="{92DE3491-A288-4B8C-BDE9-8B5975C2130B}">
      <dgm:prSet/>
      <dgm:spPr/>
      <dgm:t>
        <a:bodyPr/>
        <a:lstStyle/>
        <a:p>
          <a:endParaRPr lang="en-GB"/>
        </a:p>
      </dgm:t>
    </dgm:pt>
    <dgm:pt modelId="{F17B7C0D-3418-47B1-8B4E-E04D5C00F8D1}">
      <dgm:prSet phldrT="[Text]"/>
      <dgm:spPr>
        <a:solidFill>
          <a:schemeClr val="accent3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dirty="0" smtClean="0"/>
            <a:t>Organise</a:t>
          </a:r>
          <a:endParaRPr lang="en-GB" dirty="0"/>
        </a:p>
      </dgm:t>
    </dgm:pt>
    <dgm:pt modelId="{17C55497-5CBF-4AFE-9FDE-8F47F6163BF6}" type="parTrans" cxnId="{9C76C8BA-9093-4026-A08B-F67F7BD866F9}">
      <dgm:prSet/>
      <dgm:spPr/>
      <dgm:t>
        <a:bodyPr/>
        <a:lstStyle/>
        <a:p>
          <a:endParaRPr lang="en-GB"/>
        </a:p>
      </dgm:t>
    </dgm:pt>
    <dgm:pt modelId="{FC1DC9F8-1A9B-4D97-BD21-B112B634B3C8}" type="sibTrans" cxnId="{9C76C8BA-9093-4026-A08B-F67F7BD866F9}">
      <dgm:prSet/>
      <dgm:spPr/>
      <dgm:t>
        <a:bodyPr/>
        <a:lstStyle/>
        <a:p>
          <a:endParaRPr lang="en-GB"/>
        </a:p>
      </dgm:t>
    </dgm:pt>
    <dgm:pt modelId="{86667F7F-435E-4E6D-B2E3-E9B2C8B3AAAF}">
      <dgm:prSet phldrT="[Tex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dirty="0" smtClean="0"/>
            <a:t>Command</a:t>
          </a:r>
          <a:endParaRPr lang="en-GB" dirty="0"/>
        </a:p>
      </dgm:t>
    </dgm:pt>
    <dgm:pt modelId="{2A975A3F-9DCE-4397-AC92-408D8971165A}" type="parTrans" cxnId="{FC83D25C-387A-4730-98FA-EA87FA3FADEF}">
      <dgm:prSet/>
      <dgm:spPr/>
      <dgm:t>
        <a:bodyPr/>
        <a:lstStyle/>
        <a:p>
          <a:endParaRPr lang="en-GB"/>
        </a:p>
      </dgm:t>
    </dgm:pt>
    <dgm:pt modelId="{6730E130-7BE0-4CD8-B665-D6E226124A54}" type="sibTrans" cxnId="{FC83D25C-387A-4730-98FA-EA87FA3FADEF}">
      <dgm:prSet/>
      <dgm:spPr/>
      <dgm:t>
        <a:bodyPr/>
        <a:lstStyle/>
        <a:p>
          <a:endParaRPr lang="en-GB"/>
        </a:p>
      </dgm:t>
    </dgm:pt>
    <dgm:pt modelId="{817D19DC-9263-4135-A3F8-98B475158C0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Co-ordinate</a:t>
          </a:r>
          <a:endParaRPr lang="en-GB" dirty="0"/>
        </a:p>
      </dgm:t>
    </dgm:pt>
    <dgm:pt modelId="{87024BDD-EC35-490E-90CA-CAB45B549486}" type="parTrans" cxnId="{4673AEF2-1670-4B37-AA4A-B435D77D42E1}">
      <dgm:prSet/>
      <dgm:spPr/>
      <dgm:t>
        <a:bodyPr/>
        <a:lstStyle/>
        <a:p>
          <a:endParaRPr lang="en-GB"/>
        </a:p>
      </dgm:t>
    </dgm:pt>
    <dgm:pt modelId="{910D472B-4D96-4128-B1D3-481A8DBE7536}" type="sibTrans" cxnId="{4673AEF2-1670-4B37-AA4A-B435D77D42E1}">
      <dgm:prSet/>
      <dgm:spPr/>
      <dgm:t>
        <a:bodyPr/>
        <a:lstStyle/>
        <a:p>
          <a:endParaRPr lang="en-GB"/>
        </a:p>
      </dgm:t>
    </dgm:pt>
    <dgm:pt modelId="{255F945D-322E-42E2-BA46-6B0DE2539E27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Control</a:t>
          </a:r>
          <a:endParaRPr lang="en-GB" dirty="0"/>
        </a:p>
      </dgm:t>
    </dgm:pt>
    <dgm:pt modelId="{F0973BF1-A3DB-445C-B7EF-4A07804A61B1}" type="parTrans" cxnId="{F4FC22AC-E179-4FD2-8B2F-220A960C2CAC}">
      <dgm:prSet/>
      <dgm:spPr/>
      <dgm:t>
        <a:bodyPr/>
        <a:lstStyle/>
        <a:p>
          <a:endParaRPr lang="en-GB"/>
        </a:p>
      </dgm:t>
    </dgm:pt>
    <dgm:pt modelId="{85FA6611-F7CF-4A6E-8D1C-DD2DAF710456}" type="sibTrans" cxnId="{F4FC22AC-E179-4FD2-8B2F-220A960C2CAC}">
      <dgm:prSet/>
      <dgm:spPr/>
      <dgm:t>
        <a:bodyPr/>
        <a:lstStyle/>
        <a:p>
          <a:endParaRPr lang="en-GB"/>
        </a:p>
      </dgm:t>
    </dgm:pt>
    <dgm:pt modelId="{0AC6E93B-3191-418D-9CEB-98911EE1CE55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Delegate</a:t>
          </a:r>
          <a:endParaRPr lang="en-GB" dirty="0">
            <a:solidFill>
              <a:schemeClr val="bg1"/>
            </a:solidFill>
          </a:endParaRPr>
        </a:p>
      </dgm:t>
    </dgm:pt>
    <dgm:pt modelId="{1DF54772-A9E1-4385-8207-DA45E03EAD87}" type="parTrans" cxnId="{B78D0170-891F-4C30-BC5C-74AFA57F2CC0}">
      <dgm:prSet/>
      <dgm:spPr/>
      <dgm:t>
        <a:bodyPr/>
        <a:lstStyle/>
        <a:p>
          <a:endParaRPr lang="en-GB"/>
        </a:p>
      </dgm:t>
    </dgm:pt>
    <dgm:pt modelId="{B0438BF5-AE47-45D1-9DFF-FAF8614CE1D9}" type="sibTrans" cxnId="{B78D0170-891F-4C30-BC5C-74AFA57F2CC0}">
      <dgm:prSet/>
      <dgm:spPr/>
      <dgm:t>
        <a:bodyPr/>
        <a:lstStyle/>
        <a:p>
          <a:endParaRPr lang="en-GB"/>
        </a:p>
      </dgm:t>
    </dgm:pt>
    <dgm:pt modelId="{BD636A2D-E4E0-4EF1-A053-B0260137FB08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Motivate</a:t>
          </a:r>
          <a:endParaRPr lang="en-GB" dirty="0"/>
        </a:p>
      </dgm:t>
    </dgm:pt>
    <dgm:pt modelId="{F2641C7A-0F3B-4FA0-B3F1-70715F65F26C}" type="parTrans" cxnId="{7047B5FC-2078-4DE2-98F8-7DB774A88034}">
      <dgm:prSet/>
      <dgm:spPr/>
      <dgm:t>
        <a:bodyPr/>
        <a:lstStyle/>
        <a:p>
          <a:endParaRPr lang="en-GB"/>
        </a:p>
      </dgm:t>
    </dgm:pt>
    <dgm:pt modelId="{C1C6C8CE-7516-4393-87EF-AFDD35676E2B}" type="sibTrans" cxnId="{7047B5FC-2078-4DE2-98F8-7DB774A88034}">
      <dgm:prSet/>
      <dgm:spPr/>
      <dgm:t>
        <a:bodyPr/>
        <a:lstStyle/>
        <a:p>
          <a:endParaRPr lang="en-GB"/>
        </a:p>
      </dgm:t>
    </dgm:pt>
    <dgm:pt modelId="{D6B87590-D47D-42F8-8B1A-47E6BFC7FE66}" type="pres">
      <dgm:prSet presAssocID="{18E7B806-4F96-4E4D-8BA8-E5624A6B5D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9DC9FD-7941-4E30-886F-8AA3180CACB0}" type="pres">
      <dgm:prSet presAssocID="{206260AE-678F-4342-BA6B-A60354F4E071}" presName="centerShape" presStyleLbl="node0" presStyleIdx="0" presStyleCnt="1"/>
      <dgm:spPr/>
      <dgm:t>
        <a:bodyPr/>
        <a:lstStyle/>
        <a:p>
          <a:endParaRPr lang="en-GB"/>
        </a:p>
      </dgm:t>
    </dgm:pt>
    <dgm:pt modelId="{3D968E61-77E9-49F9-A5F1-5CFD9D65FCAE}" type="pres">
      <dgm:prSet presAssocID="{6FE520FD-89C9-4E2C-9D6B-7CDA30E53B1B}" presName="Name9" presStyleLbl="parChTrans1D2" presStyleIdx="0" presStyleCnt="7"/>
      <dgm:spPr/>
      <dgm:t>
        <a:bodyPr/>
        <a:lstStyle/>
        <a:p>
          <a:endParaRPr lang="en-GB"/>
        </a:p>
      </dgm:t>
    </dgm:pt>
    <dgm:pt modelId="{20E1F506-1BB6-4F79-B070-E0695135364B}" type="pres">
      <dgm:prSet presAssocID="{6FE520FD-89C9-4E2C-9D6B-7CDA30E53B1B}" presName="connTx" presStyleLbl="parChTrans1D2" presStyleIdx="0" presStyleCnt="7"/>
      <dgm:spPr/>
      <dgm:t>
        <a:bodyPr/>
        <a:lstStyle/>
        <a:p>
          <a:endParaRPr lang="en-GB"/>
        </a:p>
      </dgm:t>
    </dgm:pt>
    <dgm:pt modelId="{141B7D84-C54A-44C2-8826-B8E2882316F2}" type="pres">
      <dgm:prSet presAssocID="{E211BEE5-8520-429E-8A3D-1524D818E38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80A616-1FA0-49AD-917A-1E2DEC0C00E1}" type="pres">
      <dgm:prSet presAssocID="{17C55497-5CBF-4AFE-9FDE-8F47F6163BF6}" presName="Name9" presStyleLbl="parChTrans1D2" presStyleIdx="1" presStyleCnt="7"/>
      <dgm:spPr/>
      <dgm:t>
        <a:bodyPr/>
        <a:lstStyle/>
        <a:p>
          <a:endParaRPr lang="en-GB"/>
        </a:p>
      </dgm:t>
    </dgm:pt>
    <dgm:pt modelId="{B46AD409-9C9C-42DD-9B81-47555B8B83BF}" type="pres">
      <dgm:prSet presAssocID="{17C55497-5CBF-4AFE-9FDE-8F47F6163BF6}" presName="connTx" presStyleLbl="parChTrans1D2" presStyleIdx="1" presStyleCnt="7"/>
      <dgm:spPr/>
      <dgm:t>
        <a:bodyPr/>
        <a:lstStyle/>
        <a:p>
          <a:endParaRPr lang="en-GB"/>
        </a:p>
      </dgm:t>
    </dgm:pt>
    <dgm:pt modelId="{75A3DEC2-2E20-4A9F-AC17-D1538CBEA0F6}" type="pres">
      <dgm:prSet presAssocID="{F17B7C0D-3418-47B1-8B4E-E04D5C00F8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6E0D4F-1A55-425D-A0D8-B5199CDE1224}" type="pres">
      <dgm:prSet presAssocID="{2A975A3F-9DCE-4397-AC92-408D8971165A}" presName="Name9" presStyleLbl="parChTrans1D2" presStyleIdx="2" presStyleCnt="7"/>
      <dgm:spPr/>
      <dgm:t>
        <a:bodyPr/>
        <a:lstStyle/>
        <a:p>
          <a:endParaRPr lang="en-GB"/>
        </a:p>
      </dgm:t>
    </dgm:pt>
    <dgm:pt modelId="{1917CF71-D5B7-4800-BB38-B288B282C410}" type="pres">
      <dgm:prSet presAssocID="{2A975A3F-9DCE-4397-AC92-408D8971165A}" presName="connTx" presStyleLbl="parChTrans1D2" presStyleIdx="2" presStyleCnt="7"/>
      <dgm:spPr/>
      <dgm:t>
        <a:bodyPr/>
        <a:lstStyle/>
        <a:p>
          <a:endParaRPr lang="en-GB"/>
        </a:p>
      </dgm:t>
    </dgm:pt>
    <dgm:pt modelId="{F089E73B-521E-4A78-B89E-870C8F25551B}" type="pres">
      <dgm:prSet presAssocID="{86667F7F-435E-4E6D-B2E3-E9B2C8B3AAA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BD222-186C-4342-A184-BF18081B93C2}" type="pres">
      <dgm:prSet presAssocID="{87024BDD-EC35-490E-90CA-CAB45B549486}" presName="Name9" presStyleLbl="parChTrans1D2" presStyleIdx="3" presStyleCnt="7"/>
      <dgm:spPr/>
      <dgm:t>
        <a:bodyPr/>
        <a:lstStyle/>
        <a:p>
          <a:endParaRPr lang="en-GB"/>
        </a:p>
      </dgm:t>
    </dgm:pt>
    <dgm:pt modelId="{40637A62-C324-4FF0-B7BC-DAC53151554A}" type="pres">
      <dgm:prSet presAssocID="{87024BDD-EC35-490E-90CA-CAB45B549486}" presName="connTx" presStyleLbl="parChTrans1D2" presStyleIdx="3" presStyleCnt="7"/>
      <dgm:spPr/>
      <dgm:t>
        <a:bodyPr/>
        <a:lstStyle/>
        <a:p>
          <a:endParaRPr lang="en-GB"/>
        </a:p>
      </dgm:t>
    </dgm:pt>
    <dgm:pt modelId="{EBAF5BAC-C47F-46A2-B484-48D437B153FE}" type="pres">
      <dgm:prSet presAssocID="{817D19DC-9263-4135-A3F8-98B475158C0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E8A8F-7BC3-49F2-A7C2-BABD0B269C7C}" type="pres">
      <dgm:prSet presAssocID="{F0973BF1-A3DB-445C-B7EF-4A07804A61B1}" presName="Name9" presStyleLbl="parChTrans1D2" presStyleIdx="4" presStyleCnt="7"/>
      <dgm:spPr/>
      <dgm:t>
        <a:bodyPr/>
        <a:lstStyle/>
        <a:p>
          <a:endParaRPr lang="en-GB"/>
        </a:p>
      </dgm:t>
    </dgm:pt>
    <dgm:pt modelId="{7F1F36B6-9734-48F2-8997-E576501D391C}" type="pres">
      <dgm:prSet presAssocID="{F0973BF1-A3DB-445C-B7EF-4A07804A61B1}" presName="connTx" presStyleLbl="parChTrans1D2" presStyleIdx="4" presStyleCnt="7"/>
      <dgm:spPr/>
      <dgm:t>
        <a:bodyPr/>
        <a:lstStyle/>
        <a:p>
          <a:endParaRPr lang="en-GB"/>
        </a:p>
      </dgm:t>
    </dgm:pt>
    <dgm:pt modelId="{3B0515FF-531A-459E-93AB-1CFFD8DCDB68}" type="pres">
      <dgm:prSet presAssocID="{255F945D-322E-42E2-BA46-6B0DE2539E2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6C660-A76A-4569-8800-1E8F30C7F2B4}" type="pres">
      <dgm:prSet presAssocID="{1DF54772-A9E1-4385-8207-DA45E03EAD87}" presName="Name9" presStyleLbl="parChTrans1D2" presStyleIdx="5" presStyleCnt="7"/>
      <dgm:spPr/>
      <dgm:t>
        <a:bodyPr/>
        <a:lstStyle/>
        <a:p>
          <a:endParaRPr lang="en-GB"/>
        </a:p>
      </dgm:t>
    </dgm:pt>
    <dgm:pt modelId="{BA6CE345-A6C4-4A32-8300-2DF9DB4668BF}" type="pres">
      <dgm:prSet presAssocID="{1DF54772-A9E1-4385-8207-DA45E03EAD87}" presName="connTx" presStyleLbl="parChTrans1D2" presStyleIdx="5" presStyleCnt="7"/>
      <dgm:spPr/>
      <dgm:t>
        <a:bodyPr/>
        <a:lstStyle/>
        <a:p>
          <a:endParaRPr lang="en-GB"/>
        </a:p>
      </dgm:t>
    </dgm:pt>
    <dgm:pt modelId="{B8395C33-5210-4A18-BFD7-BF5481537117}" type="pres">
      <dgm:prSet presAssocID="{0AC6E93B-3191-418D-9CEB-98911EE1CE5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2A6059-3DC0-4E94-9DDA-31BBFC668E94}" type="pres">
      <dgm:prSet presAssocID="{F2641C7A-0F3B-4FA0-B3F1-70715F65F26C}" presName="Name9" presStyleLbl="parChTrans1D2" presStyleIdx="6" presStyleCnt="7"/>
      <dgm:spPr/>
      <dgm:t>
        <a:bodyPr/>
        <a:lstStyle/>
        <a:p>
          <a:endParaRPr lang="en-GB"/>
        </a:p>
      </dgm:t>
    </dgm:pt>
    <dgm:pt modelId="{A06BE878-F58F-412E-B0EE-EBF517D1E1C0}" type="pres">
      <dgm:prSet presAssocID="{F2641C7A-0F3B-4FA0-B3F1-70715F65F26C}" presName="connTx" presStyleLbl="parChTrans1D2" presStyleIdx="6" presStyleCnt="7"/>
      <dgm:spPr/>
      <dgm:t>
        <a:bodyPr/>
        <a:lstStyle/>
        <a:p>
          <a:endParaRPr lang="en-GB"/>
        </a:p>
      </dgm:t>
    </dgm:pt>
    <dgm:pt modelId="{D3327B35-AC37-4B21-B711-DF6EBB3CEF27}" type="pres">
      <dgm:prSet presAssocID="{BD636A2D-E4E0-4EF1-A053-B0260137FB0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0E6672-9FEF-453F-B568-2ED64E140187}" type="presOf" srcId="{1DF54772-A9E1-4385-8207-DA45E03EAD87}" destId="{0E36C660-A76A-4569-8800-1E8F30C7F2B4}" srcOrd="0" destOrd="0" presId="urn:microsoft.com/office/officeart/2005/8/layout/radial1"/>
    <dgm:cxn modelId="{8E842C3B-BCF2-4437-8B84-C84894E13E1E}" type="presOf" srcId="{87024BDD-EC35-490E-90CA-CAB45B549486}" destId="{996BD222-186C-4342-A184-BF18081B93C2}" srcOrd="0" destOrd="0" presId="urn:microsoft.com/office/officeart/2005/8/layout/radial1"/>
    <dgm:cxn modelId="{628236C8-1800-43C8-B1AC-F983372AB9AF}" type="presOf" srcId="{206260AE-678F-4342-BA6B-A60354F4E071}" destId="{509DC9FD-7941-4E30-886F-8AA3180CACB0}" srcOrd="0" destOrd="0" presId="urn:microsoft.com/office/officeart/2005/8/layout/radial1"/>
    <dgm:cxn modelId="{D306E1E3-5B23-4C3C-B0F9-158F96597464}" type="presOf" srcId="{F2641C7A-0F3B-4FA0-B3F1-70715F65F26C}" destId="{A06BE878-F58F-412E-B0EE-EBF517D1E1C0}" srcOrd="1" destOrd="0" presId="urn:microsoft.com/office/officeart/2005/8/layout/radial1"/>
    <dgm:cxn modelId="{4C154371-3302-40B6-9111-A5ED053ED5D2}" type="presOf" srcId="{6FE520FD-89C9-4E2C-9D6B-7CDA30E53B1B}" destId="{20E1F506-1BB6-4F79-B070-E0695135364B}" srcOrd="1" destOrd="0" presId="urn:microsoft.com/office/officeart/2005/8/layout/radial1"/>
    <dgm:cxn modelId="{9C76C8BA-9093-4026-A08B-F67F7BD866F9}" srcId="{206260AE-678F-4342-BA6B-A60354F4E071}" destId="{F17B7C0D-3418-47B1-8B4E-E04D5C00F8D1}" srcOrd="1" destOrd="0" parTransId="{17C55497-5CBF-4AFE-9FDE-8F47F6163BF6}" sibTransId="{FC1DC9F8-1A9B-4D97-BD21-B112B634B3C8}"/>
    <dgm:cxn modelId="{92DE3491-A288-4B8C-BDE9-8B5975C2130B}" srcId="{206260AE-678F-4342-BA6B-A60354F4E071}" destId="{E211BEE5-8520-429E-8A3D-1524D818E382}" srcOrd="0" destOrd="0" parTransId="{6FE520FD-89C9-4E2C-9D6B-7CDA30E53B1B}" sibTransId="{BB212F53-E140-437C-B93D-5DF62D47A1F3}"/>
    <dgm:cxn modelId="{BF2C1B8A-DDE4-44EB-A6E5-9FD7974FC7E1}" type="presOf" srcId="{1DF54772-A9E1-4385-8207-DA45E03EAD87}" destId="{BA6CE345-A6C4-4A32-8300-2DF9DB4668BF}" srcOrd="1" destOrd="0" presId="urn:microsoft.com/office/officeart/2005/8/layout/radial1"/>
    <dgm:cxn modelId="{2CAE5569-41D9-4984-B156-DCD3451154DD}" type="presOf" srcId="{86667F7F-435E-4E6D-B2E3-E9B2C8B3AAAF}" destId="{F089E73B-521E-4A78-B89E-870C8F25551B}" srcOrd="0" destOrd="0" presId="urn:microsoft.com/office/officeart/2005/8/layout/radial1"/>
    <dgm:cxn modelId="{1EC5EBE3-AADA-4ECB-BA3B-728532848BF8}" type="presOf" srcId="{2A975A3F-9DCE-4397-AC92-408D8971165A}" destId="{1917CF71-D5B7-4800-BB38-B288B282C410}" srcOrd="1" destOrd="0" presId="urn:microsoft.com/office/officeart/2005/8/layout/radial1"/>
    <dgm:cxn modelId="{F9D496DF-884A-4B44-9932-3E0287901BDB}" type="presOf" srcId="{17C55497-5CBF-4AFE-9FDE-8F47F6163BF6}" destId="{B46AD409-9C9C-42DD-9B81-47555B8B83BF}" srcOrd="1" destOrd="0" presId="urn:microsoft.com/office/officeart/2005/8/layout/radial1"/>
    <dgm:cxn modelId="{18A759C6-4B63-4E77-A754-307947B5EDE6}" type="presOf" srcId="{E211BEE5-8520-429E-8A3D-1524D818E382}" destId="{141B7D84-C54A-44C2-8826-B8E2882316F2}" srcOrd="0" destOrd="0" presId="urn:microsoft.com/office/officeart/2005/8/layout/radial1"/>
    <dgm:cxn modelId="{2B9E4772-2C31-41B5-AC4E-037FB9134F9A}" type="presOf" srcId="{17C55497-5CBF-4AFE-9FDE-8F47F6163BF6}" destId="{DC80A616-1FA0-49AD-917A-1E2DEC0C00E1}" srcOrd="0" destOrd="0" presId="urn:microsoft.com/office/officeart/2005/8/layout/radial1"/>
    <dgm:cxn modelId="{D16B7B32-4C63-4526-9CA5-A6C480BE798F}" type="presOf" srcId="{F0973BF1-A3DB-445C-B7EF-4A07804A61B1}" destId="{F34E8A8F-7BC3-49F2-A7C2-BABD0B269C7C}" srcOrd="0" destOrd="0" presId="urn:microsoft.com/office/officeart/2005/8/layout/radial1"/>
    <dgm:cxn modelId="{F88A521F-FA47-4EE6-B05F-BB6E50095160}" type="presOf" srcId="{817D19DC-9263-4135-A3F8-98B475158C0F}" destId="{EBAF5BAC-C47F-46A2-B484-48D437B153FE}" srcOrd="0" destOrd="0" presId="urn:microsoft.com/office/officeart/2005/8/layout/radial1"/>
    <dgm:cxn modelId="{882350F9-6E30-43CE-B28D-C537617F6D16}" srcId="{18E7B806-4F96-4E4D-8BA8-E5624A6B5DA1}" destId="{206260AE-678F-4342-BA6B-A60354F4E071}" srcOrd="0" destOrd="0" parTransId="{03437903-C7A6-4C12-8D9F-439F9F027F48}" sibTransId="{15D84EF5-EE37-4294-9284-DE062DD45A6E}"/>
    <dgm:cxn modelId="{071EC8AD-901F-46C7-930A-F6FD360F9446}" type="presOf" srcId="{F0973BF1-A3DB-445C-B7EF-4A07804A61B1}" destId="{7F1F36B6-9734-48F2-8997-E576501D391C}" srcOrd="1" destOrd="0" presId="urn:microsoft.com/office/officeart/2005/8/layout/radial1"/>
    <dgm:cxn modelId="{B78D0170-891F-4C30-BC5C-74AFA57F2CC0}" srcId="{206260AE-678F-4342-BA6B-A60354F4E071}" destId="{0AC6E93B-3191-418D-9CEB-98911EE1CE55}" srcOrd="5" destOrd="0" parTransId="{1DF54772-A9E1-4385-8207-DA45E03EAD87}" sibTransId="{B0438BF5-AE47-45D1-9DFF-FAF8614CE1D9}"/>
    <dgm:cxn modelId="{7047B5FC-2078-4DE2-98F8-7DB774A88034}" srcId="{206260AE-678F-4342-BA6B-A60354F4E071}" destId="{BD636A2D-E4E0-4EF1-A053-B0260137FB08}" srcOrd="6" destOrd="0" parTransId="{F2641C7A-0F3B-4FA0-B3F1-70715F65F26C}" sibTransId="{C1C6C8CE-7516-4393-87EF-AFDD35676E2B}"/>
    <dgm:cxn modelId="{E3675D2C-0743-422F-B83F-E047724C79E4}" type="presOf" srcId="{87024BDD-EC35-490E-90CA-CAB45B549486}" destId="{40637A62-C324-4FF0-B7BC-DAC53151554A}" srcOrd="1" destOrd="0" presId="urn:microsoft.com/office/officeart/2005/8/layout/radial1"/>
    <dgm:cxn modelId="{41ABB468-C99C-40FE-A2D3-627A83C9085F}" type="presOf" srcId="{255F945D-322E-42E2-BA46-6B0DE2539E27}" destId="{3B0515FF-531A-459E-93AB-1CFFD8DCDB68}" srcOrd="0" destOrd="0" presId="urn:microsoft.com/office/officeart/2005/8/layout/radial1"/>
    <dgm:cxn modelId="{C8ABC7BF-6342-4BDF-97D1-97FF157611D1}" type="presOf" srcId="{F2641C7A-0F3B-4FA0-B3F1-70715F65F26C}" destId="{372A6059-3DC0-4E94-9DDA-31BBFC668E94}" srcOrd="0" destOrd="0" presId="urn:microsoft.com/office/officeart/2005/8/layout/radial1"/>
    <dgm:cxn modelId="{4673AEF2-1670-4B37-AA4A-B435D77D42E1}" srcId="{206260AE-678F-4342-BA6B-A60354F4E071}" destId="{817D19DC-9263-4135-A3F8-98B475158C0F}" srcOrd="3" destOrd="0" parTransId="{87024BDD-EC35-490E-90CA-CAB45B549486}" sibTransId="{910D472B-4D96-4128-B1D3-481A8DBE7536}"/>
    <dgm:cxn modelId="{054849FA-B09F-4CE7-A5C4-56AE2284C11A}" type="presOf" srcId="{F17B7C0D-3418-47B1-8B4E-E04D5C00F8D1}" destId="{75A3DEC2-2E20-4A9F-AC17-D1538CBEA0F6}" srcOrd="0" destOrd="0" presId="urn:microsoft.com/office/officeart/2005/8/layout/radial1"/>
    <dgm:cxn modelId="{C0DAAA3D-B40E-469E-89A9-7473FCD35AA7}" type="presOf" srcId="{0AC6E93B-3191-418D-9CEB-98911EE1CE55}" destId="{B8395C33-5210-4A18-BFD7-BF5481537117}" srcOrd="0" destOrd="0" presId="urn:microsoft.com/office/officeart/2005/8/layout/radial1"/>
    <dgm:cxn modelId="{FC83D25C-387A-4730-98FA-EA87FA3FADEF}" srcId="{206260AE-678F-4342-BA6B-A60354F4E071}" destId="{86667F7F-435E-4E6D-B2E3-E9B2C8B3AAAF}" srcOrd="2" destOrd="0" parTransId="{2A975A3F-9DCE-4397-AC92-408D8971165A}" sibTransId="{6730E130-7BE0-4CD8-B665-D6E226124A54}"/>
    <dgm:cxn modelId="{B45D45DD-0117-44F2-B28A-11DD24E6FC1F}" type="presOf" srcId="{18E7B806-4F96-4E4D-8BA8-E5624A6B5DA1}" destId="{D6B87590-D47D-42F8-8B1A-47E6BFC7FE66}" srcOrd="0" destOrd="0" presId="urn:microsoft.com/office/officeart/2005/8/layout/radial1"/>
    <dgm:cxn modelId="{0FAAC47C-4177-4AFE-BC5A-09FB53FB127B}" type="presOf" srcId="{6FE520FD-89C9-4E2C-9D6B-7CDA30E53B1B}" destId="{3D968E61-77E9-49F9-A5F1-5CFD9D65FCAE}" srcOrd="0" destOrd="0" presId="urn:microsoft.com/office/officeart/2005/8/layout/radial1"/>
    <dgm:cxn modelId="{D4FD590A-6D89-4C78-9FC2-6D407A6266D8}" type="presOf" srcId="{2A975A3F-9DCE-4397-AC92-408D8971165A}" destId="{126E0D4F-1A55-425D-A0D8-B5199CDE1224}" srcOrd="0" destOrd="0" presId="urn:microsoft.com/office/officeart/2005/8/layout/radial1"/>
    <dgm:cxn modelId="{DAB79778-9855-498B-9DB1-57411CB53D0A}" type="presOf" srcId="{BD636A2D-E4E0-4EF1-A053-B0260137FB08}" destId="{D3327B35-AC37-4B21-B711-DF6EBB3CEF27}" srcOrd="0" destOrd="0" presId="urn:microsoft.com/office/officeart/2005/8/layout/radial1"/>
    <dgm:cxn modelId="{F4FC22AC-E179-4FD2-8B2F-220A960C2CAC}" srcId="{206260AE-678F-4342-BA6B-A60354F4E071}" destId="{255F945D-322E-42E2-BA46-6B0DE2539E27}" srcOrd="4" destOrd="0" parTransId="{F0973BF1-A3DB-445C-B7EF-4A07804A61B1}" sibTransId="{85FA6611-F7CF-4A6E-8D1C-DD2DAF710456}"/>
    <dgm:cxn modelId="{35638F7C-0271-4311-BCF6-C7142EB07AD3}" type="presParOf" srcId="{D6B87590-D47D-42F8-8B1A-47E6BFC7FE66}" destId="{509DC9FD-7941-4E30-886F-8AA3180CACB0}" srcOrd="0" destOrd="0" presId="urn:microsoft.com/office/officeart/2005/8/layout/radial1"/>
    <dgm:cxn modelId="{8CB74C92-4EA6-4752-A76E-ED48312BC6E3}" type="presParOf" srcId="{D6B87590-D47D-42F8-8B1A-47E6BFC7FE66}" destId="{3D968E61-77E9-49F9-A5F1-5CFD9D65FCAE}" srcOrd="1" destOrd="0" presId="urn:microsoft.com/office/officeart/2005/8/layout/radial1"/>
    <dgm:cxn modelId="{9A24D8B7-1B7C-41DE-9060-FCF086751AB7}" type="presParOf" srcId="{3D968E61-77E9-49F9-A5F1-5CFD9D65FCAE}" destId="{20E1F506-1BB6-4F79-B070-E0695135364B}" srcOrd="0" destOrd="0" presId="urn:microsoft.com/office/officeart/2005/8/layout/radial1"/>
    <dgm:cxn modelId="{A504FE27-F784-40CC-A93A-B6B050486719}" type="presParOf" srcId="{D6B87590-D47D-42F8-8B1A-47E6BFC7FE66}" destId="{141B7D84-C54A-44C2-8826-B8E2882316F2}" srcOrd="2" destOrd="0" presId="urn:microsoft.com/office/officeart/2005/8/layout/radial1"/>
    <dgm:cxn modelId="{8894EBAD-1595-4FEE-8632-C6EC6622E7D2}" type="presParOf" srcId="{D6B87590-D47D-42F8-8B1A-47E6BFC7FE66}" destId="{DC80A616-1FA0-49AD-917A-1E2DEC0C00E1}" srcOrd="3" destOrd="0" presId="urn:microsoft.com/office/officeart/2005/8/layout/radial1"/>
    <dgm:cxn modelId="{402EF829-FCE9-4813-B103-65AE72C8B9E9}" type="presParOf" srcId="{DC80A616-1FA0-49AD-917A-1E2DEC0C00E1}" destId="{B46AD409-9C9C-42DD-9B81-47555B8B83BF}" srcOrd="0" destOrd="0" presId="urn:microsoft.com/office/officeart/2005/8/layout/radial1"/>
    <dgm:cxn modelId="{51AE02C8-BC0C-49B1-9FE4-679DD4132279}" type="presParOf" srcId="{D6B87590-D47D-42F8-8B1A-47E6BFC7FE66}" destId="{75A3DEC2-2E20-4A9F-AC17-D1538CBEA0F6}" srcOrd="4" destOrd="0" presId="urn:microsoft.com/office/officeart/2005/8/layout/radial1"/>
    <dgm:cxn modelId="{7A0BD394-EB06-4EFE-904F-98D2BB5A7D14}" type="presParOf" srcId="{D6B87590-D47D-42F8-8B1A-47E6BFC7FE66}" destId="{126E0D4F-1A55-425D-A0D8-B5199CDE1224}" srcOrd="5" destOrd="0" presId="urn:microsoft.com/office/officeart/2005/8/layout/radial1"/>
    <dgm:cxn modelId="{5CE707C4-AE41-4632-B93A-7BA94201519C}" type="presParOf" srcId="{126E0D4F-1A55-425D-A0D8-B5199CDE1224}" destId="{1917CF71-D5B7-4800-BB38-B288B282C410}" srcOrd="0" destOrd="0" presId="urn:microsoft.com/office/officeart/2005/8/layout/radial1"/>
    <dgm:cxn modelId="{41CB66D5-723E-472D-B419-F6FFA9315E65}" type="presParOf" srcId="{D6B87590-D47D-42F8-8B1A-47E6BFC7FE66}" destId="{F089E73B-521E-4A78-B89E-870C8F25551B}" srcOrd="6" destOrd="0" presId="urn:microsoft.com/office/officeart/2005/8/layout/radial1"/>
    <dgm:cxn modelId="{F1106191-CF44-4B74-8EDE-D2011B69FC71}" type="presParOf" srcId="{D6B87590-D47D-42F8-8B1A-47E6BFC7FE66}" destId="{996BD222-186C-4342-A184-BF18081B93C2}" srcOrd="7" destOrd="0" presId="urn:microsoft.com/office/officeart/2005/8/layout/radial1"/>
    <dgm:cxn modelId="{9EA5458B-A134-446F-8713-F92A260B069D}" type="presParOf" srcId="{996BD222-186C-4342-A184-BF18081B93C2}" destId="{40637A62-C324-4FF0-B7BC-DAC53151554A}" srcOrd="0" destOrd="0" presId="urn:microsoft.com/office/officeart/2005/8/layout/radial1"/>
    <dgm:cxn modelId="{ED5B2F51-96BB-4D5F-BBFA-C94DF993246D}" type="presParOf" srcId="{D6B87590-D47D-42F8-8B1A-47E6BFC7FE66}" destId="{EBAF5BAC-C47F-46A2-B484-48D437B153FE}" srcOrd="8" destOrd="0" presId="urn:microsoft.com/office/officeart/2005/8/layout/radial1"/>
    <dgm:cxn modelId="{BD4EE821-5BBB-4CC2-AE05-9CFC87F66E49}" type="presParOf" srcId="{D6B87590-D47D-42F8-8B1A-47E6BFC7FE66}" destId="{F34E8A8F-7BC3-49F2-A7C2-BABD0B269C7C}" srcOrd="9" destOrd="0" presId="urn:microsoft.com/office/officeart/2005/8/layout/radial1"/>
    <dgm:cxn modelId="{2860E48F-63B9-4CDD-B438-BFAA751A6C33}" type="presParOf" srcId="{F34E8A8F-7BC3-49F2-A7C2-BABD0B269C7C}" destId="{7F1F36B6-9734-48F2-8997-E576501D391C}" srcOrd="0" destOrd="0" presId="urn:microsoft.com/office/officeart/2005/8/layout/radial1"/>
    <dgm:cxn modelId="{05AA840B-9C7C-48AE-BCAE-CABAA988E3EB}" type="presParOf" srcId="{D6B87590-D47D-42F8-8B1A-47E6BFC7FE66}" destId="{3B0515FF-531A-459E-93AB-1CFFD8DCDB68}" srcOrd="10" destOrd="0" presId="urn:microsoft.com/office/officeart/2005/8/layout/radial1"/>
    <dgm:cxn modelId="{11E4948A-13AA-4668-B1CC-B1926204F8ED}" type="presParOf" srcId="{D6B87590-D47D-42F8-8B1A-47E6BFC7FE66}" destId="{0E36C660-A76A-4569-8800-1E8F30C7F2B4}" srcOrd="11" destOrd="0" presId="urn:microsoft.com/office/officeart/2005/8/layout/radial1"/>
    <dgm:cxn modelId="{8EB58154-EE39-4A0A-81FA-84BD1A4F0D91}" type="presParOf" srcId="{0E36C660-A76A-4569-8800-1E8F30C7F2B4}" destId="{BA6CE345-A6C4-4A32-8300-2DF9DB4668BF}" srcOrd="0" destOrd="0" presId="urn:microsoft.com/office/officeart/2005/8/layout/radial1"/>
    <dgm:cxn modelId="{D9EF0C80-4235-453E-AF73-BF3C08A4AE9C}" type="presParOf" srcId="{D6B87590-D47D-42F8-8B1A-47E6BFC7FE66}" destId="{B8395C33-5210-4A18-BFD7-BF5481537117}" srcOrd="12" destOrd="0" presId="urn:microsoft.com/office/officeart/2005/8/layout/radial1"/>
    <dgm:cxn modelId="{98DFE4D8-AD8D-4957-8445-F55E1DD545F1}" type="presParOf" srcId="{D6B87590-D47D-42F8-8B1A-47E6BFC7FE66}" destId="{372A6059-3DC0-4E94-9DDA-31BBFC668E94}" srcOrd="13" destOrd="0" presId="urn:microsoft.com/office/officeart/2005/8/layout/radial1"/>
    <dgm:cxn modelId="{45BEA6C8-13BD-4BF7-8A34-DE80425C1169}" type="presParOf" srcId="{372A6059-3DC0-4E94-9DDA-31BBFC668E94}" destId="{A06BE878-F58F-412E-B0EE-EBF517D1E1C0}" srcOrd="0" destOrd="0" presId="urn:microsoft.com/office/officeart/2005/8/layout/radial1"/>
    <dgm:cxn modelId="{42E2D4FF-68E7-4761-A7BA-8A0878B49346}" type="presParOf" srcId="{D6B87590-D47D-42F8-8B1A-47E6BFC7FE66}" destId="{D3327B35-AC37-4B21-B711-DF6EBB3CEF2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2EC2F-14B4-49C9-B234-02769ED2EA6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38C16A-D2AE-4403-B714-445DF038F4BD}">
      <dgm:prSet phldrT="[Text]"/>
      <dgm:spPr/>
      <dgm:t>
        <a:bodyPr/>
        <a:lstStyle/>
        <a:p>
          <a:r>
            <a:rPr lang="en-GB" b="1" dirty="0" smtClean="0"/>
            <a:t>SWOT Analysis</a:t>
          </a:r>
          <a:endParaRPr lang="en-GB" b="1" dirty="0"/>
        </a:p>
      </dgm:t>
    </dgm:pt>
    <dgm:pt modelId="{043A1C55-51A5-4D20-B899-C3606BCC828F}" type="parTrans" cxnId="{6BD71055-F2C5-403F-B501-E60FA354DEE2}">
      <dgm:prSet/>
      <dgm:spPr/>
      <dgm:t>
        <a:bodyPr/>
        <a:lstStyle/>
        <a:p>
          <a:endParaRPr lang="en-GB"/>
        </a:p>
      </dgm:t>
    </dgm:pt>
    <dgm:pt modelId="{418BF386-F70E-4740-90BA-D2212CB2F8F7}" type="sibTrans" cxnId="{6BD71055-F2C5-403F-B501-E60FA354DEE2}">
      <dgm:prSet/>
      <dgm:spPr/>
      <dgm:t>
        <a:bodyPr/>
        <a:lstStyle/>
        <a:p>
          <a:endParaRPr lang="en-GB"/>
        </a:p>
      </dgm:t>
    </dgm:pt>
    <dgm:pt modelId="{7C652B32-857E-41D3-919B-99255CF8092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200" b="1" dirty="0" smtClean="0"/>
            <a:t>Strengths</a:t>
          </a:r>
          <a:r>
            <a:rPr lang="en-GB" sz="2200" dirty="0" smtClean="0"/>
            <a:t> </a:t>
          </a:r>
          <a:r>
            <a:rPr lang="en-GB" sz="2200" dirty="0" smtClean="0">
              <a:solidFill>
                <a:srgbClr val="FF0000"/>
              </a:solidFill>
            </a:rPr>
            <a:t>(</a:t>
          </a:r>
          <a:r>
            <a:rPr lang="en-GB" sz="2200" dirty="0" err="1" smtClean="0">
              <a:solidFill>
                <a:srgbClr val="FF0000"/>
              </a:solidFill>
            </a:rPr>
            <a:t>Int</a:t>
          </a:r>
          <a:r>
            <a:rPr lang="en-GB" sz="2200" dirty="0" smtClean="0">
              <a:solidFill>
                <a:srgbClr val="FF0000"/>
              </a:solidFill>
            </a:rPr>
            <a:t>)</a:t>
          </a:r>
        </a:p>
        <a:p>
          <a:r>
            <a:rPr lang="en-GB" sz="1800" b="1" dirty="0" smtClean="0">
              <a:solidFill>
                <a:schemeClr val="tx1"/>
              </a:solidFill>
            </a:rPr>
            <a:t>Build; Enhance</a:t>
          </a:r>
          <a:endParaRPr lang="en-GB" sz="1800" b="1" dirty="0">
            <a:solidFill>
              <a:schemeClr val="tx1"/>
            </a:solidFill>
          </a:endParaRPr>
        </a:p>
      </dgm:t>
    </dgm:pt>
    <dgm:pt modelId="{00509541-25BD-41E2-8182-C1052B5A8DEE}" type="parTrans" cxnId="{A3BBDC48-5DB3-4CDD-A4D0-9DA202C15DF3}">
      <dgm:prSet/>
      <dgm:spPr/>
      <dgm:t>
        <a:bodyPr/>
        <a:lstStyle/>
        <a:p>
          <a:endParaRPr lang="en-GB"/>
        </a:p>
      </dgm:t>
    </dgm:pt>
    <dgm:pt modelId="{6FD2EB18-3F9B-4D4D-A00A-5EA77C321A67}" type="sibTrans" cxnId="{A3BBDC48-5DB3-4CDD-A4D0-9DA202C15DF3}">
      <dgm:prSet/>
      <dgm:spPr/>
      <dgm:t>
        <a:bodyPr/>
        <a:lstStyle/>
        <a:p>
          <a:endParaRPr lang="en-GB"/>
        </a:p>
      </dgm:t>
    </dgm:pt>
    <dgm:pt modelId="{33FE41B6-385F-4B23-B258-8EEF30DD89D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200" b="1" dirty="0" smtClean="0"/>
            <a:t>Weaknesses</a:t>
          </a:r>
          <a:r>
            <a:rPr lang="en-GB" sz="2200" dirty="0" smtClean="0"/>
            <a:t> </a:t>
          </a:r>
          <a:r>
            <a:rPr lang="en-GB" sz="2200" dirty="0" smtClean="0">
              <a:solidFill>
                <a:srgbClr val="FF0000"/>
              </a:solidFill>
            </a:rPr>
            <a:t>(</a:t>
          </a:r>
          <a:r>
            <a:rPr lang="en-GB" sz="2200" dirty="0" err="1" smtClean="0">
              <a:solidFill>
                <a:srgbClr val="FF0000"/>
              </a:solidFill>
            </a:rPr>
            <a:t>Int</a:t>
          </a:r>
          <a:r>
            <a:rPr lang="en-GB" sz="2200" dirty="0" smtClean="0">
              <a:solidFill>
                <a:srgbClr val="FF0000"/>
              </a:solidFill>
            </a:rPr>
            <a:t>)</a:t>
          </a:r>
        </a:p>
        <a:p>
          <a:r>
            <a:rPr lang="en-GB" sz="1800" b="1" dirty="0" smtClean="0">
              <a:solidFill>
                <a:schemeClr val="tx1"/>
              </a:solidFill>
            </a:rPr>
            <a:t>Resolve; Reduce</a:t>
          </a:r>
          <a:endParaRPr lang="en-GB" sz="1800" b="1" dirty="0">
            <a:solidFill>
              <a:schemeClr val="tx1"/>
            </a:solidFill>
          </a:endParaRPr>
        </a:p>
      </dgm:t>
    </dgm:pt>
    <dgm:pt modelId="{F0E38C77-7D3F-4B3F-9F5C-E23FC931886F}" type="parTrans" cxnId="{4E58EB45-D782-41D2-99BB-C968A9A55A27}">
      <dgm:prSet/>
      <dgm:spPr/>
      <dgm:t>
        <a:bodyPr/>
        <a:lstStyle/>
        <a:p>
          <a:endParaRPr lang="en-GB"/>
        </a:p>
      </dgm:t>
    </dgm:pt>
    <dgm:pt modelId="{DF09AEC2-776B-4471-BF50-70463482111A}" type="sibTrans" cxnId="{4E58EB45-D782-41D2-99BB-C968A9A55A27}">
      <dgm:prSet/>
      <dgm:spPr/>
      <dgm:t>
        <a:bodyPr/>
        <a:lstStyle/>
        <a:p>
          <a:endParaRPr lang="en-GB"/>
        </a:p>
      </dgm:t>
    </dgm:pt>
    <dgm:pt modelId="{FBABEC6B-AA26-423B-BD70-563C584A464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200" b="1" dirty="0" smtClean="0"/>
            <a:t>Opportunities</a:t>
          </a:r>
          <a:r>
            <a:rPr lang="en-GB" sz="2200" dirty="0" smtClean="0"/>
            <a:t> </a:t>
          </a:r>
          <a:r>
            <a:rPr lang="en-GB" sz="2200" dirty="0" smtClean="0">
              <a:solidFill>
                <a:srgbClr val="FF0000"/>
              </a:solidFill>
            </a:rPr>
            <a:t>(Ext)</a:t>
          </a:r>
        </a:p>
        <a:p>
          <a:r>
            <a:rPr lang="en-GB" sz="1800" b="1" dirty="0" smtClean="0">
              <a:solidFill>
                <a:schemeClr val="tx1"/>
              </a:solidFill>
            </a:rPr>
            <a:t>Exploit; Expand</a:t>
          </a:r>
          <a:endParaRPr lang="en-GB" sz="1800" b="1" dirty="0">
            <a:solidFill>
              <a:schemeClr val="tx1"/>
            </a:solidFill>
          </a:endParaRPr>
        </a:p>
      </dgm:t>
    </dgm:pt>
    <dgm:pt modelId="{6E68B6BA-6D6D-4FBA-B460-3669AEEDB6DC}" type="parTrans" cxnId="{360FEB0B-3506-433F-B441-C13AE876A9FB}">
      <dgm:prSet/>
      <dgm:spPr/>
      <dgm:t>
        <a:bodyPr/>
        <a:lstStyle/>
        <a:p>
          <a:endParaRPr lang="en-GB"/>
        </a:p>
      </dgm:t>
    </dgm:pt>
    <dgm:pt modelId="{5BC1F234-1746-4A28-BA3F-CF98E64B5360}" type="sibTrans" cxnId="{360FEB0B-3506-433F-B441-C13AE876A9FB}">
      <dgm:prSet/>
      <dgm:spPr/>
      <dgm:t>
        <a:bodyPr/>
        <a:lstStyle/>
        <a:p>
          <a:endParaRPr lang="en-GB"/>
        </a:p>
      </dgm:t>
    </dgm:pt>
    <dgm:pt modelId="{C95A9312-23B9-4E76-974D-ABD12DC3DF6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 dirty="0" smtClean="0"/>
            <a:t>Threats</a:t>
          </a:r>
          <a:r>
            <a:rPr lang="en-GB" sz="2200" dirty="0" smtClean="0"/>
            <a:t> </a:t>
          </a:r>
          <a:r>
            <a:rPr lang="en-GB" sz="2200" dirty="0" smtClean="0">
              <a:solidFill>
                <a:srgbClr val="FF0000"/>
              </a:solidFill>
            </a:rPr>
            <a:t>(Ext)</a:t>
          </a:r>
        </a:p>
        <a:p>
          <a:r>
            <a:rPr lang="en-GB" sz="1800" b="1" dirty="0" smtClean="0">
              <a:solidFill>
                <a:schemeClr val="tx1"/>
              </a:solidFill>
            </a:rPr>
            <a:t>Avoid; Thwart</a:t>
          </a:r>
          <a:endParaRPr lang="en-GB" sz="1800" b="1" dirty="0">
            <a:solidFill>
              <a:schemeClr val="tx1"/>
            </a:solidFill>
          </a:endParaRPr>
        </a:p>
      </dgm:t>
    </dgm:pt>
    <dgm:pt modelId="{CDCD04A2-7C72-4741-8D1B-4832311B8A5C}" type="parTrans" cxnId="{0143D3C4-4410-4E25-BB64-1A2224346345}">
      <dgm:prSet/>
      <dgm:spPr/>
      <dgm:t>
        <a:bodyPr/>
        <a:lstStyle/>
        <a:p>
          <a:endParaRPr lang="en-GB"/>
        </a:p>
      </dgm:t>
    </dgm:pt>
    <dgm:pt modelId="{401FA3AE-1100-402E-B22D-3623A26E9385}" type="sibTrans" cxnId="{0143D3C4-4410-4E25-BB64-1A2224346345}">
      <dgm:prSet/>
      <dgm:spPr/>
      <dgm:t>
        <a:bodyPr/>
        <a:lstStyle/>
        <a:p>
          <a:endParaRPr lang="en-GB"/>
        </a:p>
      </dgm:t>
    </dgm:pt>
    <dgm:pt modelId="{1F9D2C5D-F0FA-43AE-9DD2-F32CE0A29CED}" type="pres">
      <dgm:prSet presAssocID="{DF92EC2F-14B4-49C9-B234-02769ED2EA6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D4CA8D-B938-4A32-8684-3915268C126A}" type="pres">
      <dgm:prSet presAssocID="{DF92EC2F-14B4-49C9-B234-02769ED2EA6F}" presName="matrix" presStyleCnt="0"/>
      <dgm:spPr/>
    </dgm:pt>
    <dgm:pt modelId="{53404D58-3C36-4674-A900-45B3EC20D1B7}" type="pres">
      <dgm:prSet presAssocID="{DF92EC2F-14B4-49C9-B234-02769ED2EA6F}" presName="tile1" presStyleLbl="node1" presStyleIdx="0" presStyleCnt="4"/>
      <dgm:spPr/>
      <dgm:t>
        <a:bodyPr/>
        <a:lstStyle/>
        <a:p>
          <a:endParaRPr lang="en-GB"/>
        </a:p>
      </dgm:t>
    </dgm:pt>
    <dgm:pt modelId="{AB1CE015-B9EA-4C58-9BA1-1E461893511F}" type="pres">
      <dgm:prSet presAssocID="{DF92EC2F-14B4-49C9-B234-02769ED2EA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66590-BCA3-4365-8012-A6C17EC88980}" type="pres">
      <dgm:prSet presAssocID="{DF92EC2F-14B4-49C9-B234-02769ED2EA6F}" presName="tile2" presStyleLbl="node1" presStyleIdx="1" presStyleCnt="4"/>
      <dgm:spPr/>
      <dgm:t>
        <a:bodyPr/>
        <a:lstStyle/>
        <a:p>
          <a:endParaRPr lang="en-GB"/>
        </a:p>
      </dgm:t>
    </dgm:pt>
    <dgm:pt modelId="{6413512A-D98D-4167-95DC-83F40E3CB808}" type="pres">
      <dgm:prSet presAssocID="{DF92EC2F-14B4-49C9-B234-02769ED2EA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9DA7D-721C-449C-A60F-6CE223F1CCD6}" type="pres">
      <dgm:prSet presAssocID="{DF92EC2F-14B4-49C9-B234-02769ED2EA6F}" presName="tile3" presStyleLbl="node1" presStyleIdx="2" presStyleCnt="4"/>
      <dgm:spPr/>
      <dgm:t>
        <a:bodyPr/>
        <a:lstStyle/>
        <a:p>
          <a:endParaRPr lang="en-GB"/>
        </a:p>
      </dgm:t>
    </dgm:pt>
    <dgm:pt modelId="{851B82CA-1DCB-4C93-BE48-B7170609F2CE}" type="pres">
      <dgm:prSet presAssocID="{DF92EC2F-14B4-49C9-B234-02769ED2EA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5035DA-D0C5-4395-BE0A-75236A3F2B95}" type="pres">
      <dgm:prSet presAssocID="{DF92EC2F-14B4-49C9-B234-02769ED2EA6F}" presName="tile4" presStyleLbl="node1" presStyleIdx="3" presStyleCnt="4"/>
      <dgm:spPr/>
      <dgm:t>
        <a:bodyPr/>
        <a:lstStyle/>
        <a:p>
          <a:endParaRPr lang="en-GB"/>
        </a:p>
      </dgm:t>
    </dgm:pt>
    <dgm:pt modelId="{00F50238-806A-4308-BC68-2218BF5BEF99}" type="pres">
      <dgm:prSet presAssocID="{DF92EC2F-14B4-49C9-B234-02769ED2EA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9D47A-C15D-4F7C-9634-2E673954DAA4}" type="pres">
      <dgm:prSet presAssocID="{DF92EC2F-14B4-49C9-B234-02769ED2EA6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4E58EB45-D782-41D2-99BB-C968A9A55A27}" srcId="{A838C16A-D2AE-4403-B714-445DF038F4BD}" destId="{33FE41B6-385F-4B23-B258-8EEF30DD89DD}" srcOrd="1" destOrd="0" parTransId="{F0E38C77-7D3F-4B3F-9F5C-E23FC931886F}" sibTransId="{DF09AEC2-776B-4471-BF50-70463482111A}"/>
    <dgm:cxn modelId="{DEA8EE42-6145-49B1-BF9C-64711E6DE62F}" type="presOf" srcId="{A838C16A-D2AE-4403-B714-445DF038F4BD}" destId="{96B9D47A-C15D-4F7C-9634-2E673954DAA4}" srcOrd="0" destOrd="0" presId="urn:microsoft.com/office/officeart/2005/8/layout/matrix1"/>
    <dgm:cxn modelId="{05825DA6-83AF-49F0-A20D-AA4F6C2945A5}" type="presOf" srcId="{C95A9312-23B9-4E76-974D-ABD12DC3DF62}" destId="{00F50238-806A-4308-BC68-2218BF5BEF99}" srcOrd="1" destOrd="0" presId="urn:microsoft.com/office/officeart/2005/8/layout/matrix1"/>
    <dgm:cxn modelId="{BDEE7539-87E9-43B4-85F4-75ACEFDBA6BA}" type="presOf" srcId="{DF92EC2F-14B4-49C9-B234-02769ED2EA6F}" destId="{1F9D2C5D-F0FA-43AE-9DD2-F32CE0A29CED}" srcOrd="0" destOrd="0" presId="urn:microsoft.com/office/officeart/2005/8/layout/matrix1"/>
    <dgm:cxn modelId="{F72BF911-33AD-45FA-A062-D40227A6BF5A}" type="presOf" srcId="{7C652B32-857E-41D3-919B-99255CF80926}" destId="{AB1CE015-B9EA-4C58-9BA1-1E461893511F}" srcOrd="1" destOrd="0" presId="urn:microsoft.com/office/officeart/2005/8/layout/matrix1"/>
    <dgm:cxn modelId="{DB2300AA-1155-4846-B913-2989D131270A}" type="presOf" srcId="{33FE41B6-385F-4B23-B258-8EEF30DD89DD}" destId="{6413512A-D98D-4167-95DC-83F40E3CB808}" srcOrd="1" destOrd="0" presId="urn:microsoft.com/office/officeart/2005/8/layout/matrix1"/>
    <dgm:cxn modelId="{360FEB0B-3506-433F-B441-C13AE876A9FB}" srcId="{A838C16A-D2AE-4403-B714-445DF038F4BD}" destId="{FBABEC6B-AA26-423B-BD70-563C584A4646}" srcOrd="2" destOrd="0" parTransId="{6E68B6BA-6D6D-4FBA-B460-3669AEEDB6DC}" sibTransId="{5BC1F234-1746-4A28-BA3F-CF98E64B5360}"/>
    <dgm:cxn modelId="{0143D3C4-4410-4E25-BB64-1A2224346345}" srcId="{A838C16A-D2AE-4403-B714-445DF038F4BD}" destId="{C95A9312-23B9-4E76-974D-ABD12DC3DF62}" srcOrd="3" destOrd="0" parTransId="{CDCD04A2-7C72-4741-8D1B-4832311B8A5C}" sibTransId="{401FA3AE-1100-402E-B22D-3623A26E9385}"/>
    <dgm:cxn modelId="{C17C6709-2182-426E-933D-910DD13113AA}" type="presOf" srcId="{33FE41B6-385F-4B23-B258-8EEF30DD89DD}" destId="{3B866590-BCA3-4365-8012-A6C17EC88980}" srcOrd="0" destOrd="0" presId="urn:microsoft.com/office/officeart/2005/8/layout/matrix1"/>
    <dgm:cxn modelId="{7CADD3F1-6A2E-4CE3-A3B1-D016B81481EA}" type="presOf" srcId="{7C652B32-857E-41D3-919B-99255CF80926}" destId="{53404D58-3C36-4674-A900-45B3EC20D1B7}" srcOrd="0" destOrd="0" presId="urn:microsoft.com/office/officeart/2005/8/layout/matrix1"/>
    <dgm:cxn modelId="{EF9EEC52-1FCA-4CE0-99D6-B24AEF346580}" type="presOf" srcId="{C95A9312-23B9-4E76-974D-ABD12DC3DF62}" destId="{055035DA-D0C5-4395-BE0A-75236A3F2B95}" srcOrd="0" destOrd="0" presId="urn:microsoft.com/office/officeart/2005/8/layout/matrix1"/>
    <dgm:cxn modelId="{6BD71055-F2C5-403F-B501-E60FA354DEE2}" srcId="{DF92EC2F-14B4-49C9-B234-02769ED2EA6F}" destId="{A838C16A-D2AE-4403-B714-445DF038F4BD}" srcOrd="0" destOrd="0" parTransId="{043A1C55-51A5-4D20-B899-C3606BCC828F}" sibTransId="{418BF386-F70E-4740-90BA-D2212CB2F8F7}"/>
    <dgm:cxn modelId="{C4D14569-0119-4E78-821C-B65D87085F8F}" type="presOf" srcId="{FBABEC6B-AA26-423B-BD70-563C584A4646}" destId="{A849DA7D-721C-449C-A60F-6CE223F1CCD6}" srcOrd="0" destOrd="0" presId="urn:microsoft.com/office/officeart/2005/8/layout/matrix1"/>
    <dgm:cxn modelId="{A3BBDC48-5DB3-4CDD-A4D0-9DA202C15DF3}" srcId="{A838C16A-D2AE-4403-B714-445DF038F4BD}" destId="{7C652B32-857E-41D3-919B-99255CF80926}" srcOrd="0" destOrd="0" parTransId="{00509541-25BD-41E2-8182-C1052B5A8DEE}" sibTransId="{6FD2EB18-3F9B-4D4D-A00A-5EA77C321A67}"/>
    <dgm:cxn modelId="{0F0714CD-673D-4FCE-A012-3572279B9276}" type="presOf" srcId="{FBABEC6B-AA26-423B-BD70-563C584A4646}" destId="{851B82CA-1DCB-4C93-BE48-B7170609F2CE}" srcOrd="1" destOrd="0" presId="urn:microsoft.com/office/officeart/2005/8/layout/matrix1"/>
    <dgm:cxn modelId="{09A03827-4B6D-45D2-8837-E5E77E13E0FD}" type="presParOf" srcId="{1F9D2C5D-F0FA-43AE-9DD2-F32CE0A29CED}" destId="{06D4CA8D-B938-4A32-8684-3915268C126A}" srcOrd="0" destOrd="0" presId="urn:microsoft.com/office/officeart/2005/8/layout/matrix1"/>
    <dgm:cxn modelId="{0B3183AD-06CF-45E9-AAB1-DBBB3CD14027}" type="presParOf" srcId="{06D4CA8D-B938-4A32-8684-3915268C126A}" destId="{53404D58-3C36-4674-A900-45B3EC20D1B7}" srcOrd="0" destOrd="0" presId="urn:microsoft.com/office/officeart/2005/8/layout/matrix1"/>
    <dgm:cxn modelId="{02C7E115-D34D-4BE7-BFBA-A3CE683A9AA6}" type="presParOf" srcId="{06D4CA8D-B938-4A32-8684-3915268C126A}" destId="{AB1CE015-B9EA-4C58-9BA1-1E461893511F}" srcOrd="1" destOrd="0" presId="urn:microsoft.com/office/officeart/2005/8/layout/matrix1"/>
    <dgm:cxn modelId="{88D581CB-36A4-4109-AE4B-6ADC703041C8}" type="presParOf" srcId="{06D4CA8D-B938-4A32-8684-3915268C126A}" destId="{3B866590-BCA3-4365-8012-A6C17EC88980}" srcOrd="2" destOrd="0" presId="urn:microsoft.com/office/officeart/2005/8/layout/matrix1"/>
    <dgm:cxn modelId="{6188F89A-6C89-4F71-99D6-5876D2EB66FD}" type="presParOf" srcId="{06D4CA8D-B938-4A32-8684-3915268C126A}" destId="{6413512A-D98D-4167-95DC-83F40E3CB808}" srcOrd="3" destOrd="0" presId="urn:microsoft.com/office/officeart/2005/8/layout/matrix1"/>
    <dgm:cxn modelId="{58A23B5D-1B21-4687-9BF8-BDC8FC4E704C}" type="presParOf" srcId="{06D4CA8D-B938-4A32-8684-3915268C126A}" destId="{A849DA7D-721C-449C-A60F-6CE223F1CCD6}" srcOrd="4" destOrd="0" presId="urn:microsoft.com/office/officeart/2005/8/layout/matrix1"/>
    <dgm:cxn modelId="{702B8712-9F1D-4E3A-825E-3A6B2CA0BC4A}" type="presParOf" srcId="{06D4CA8D-B938-4A32-8684-3915268C126A}" destId="{851B82CA-1DCB-4C93-BE48-B7170609F2CE}" srcOrd="5" destOrd="0" presId="urn:microsoft.com/office/officeart/2005/8/layout/matrix1"/>
    <dgm:cxn modelId="{28F66DDC-C868-49CF-8746-F99EDCE166CB}" type="presParOf" srcId="{06D4CA8D-B938-4A32-8684-3915268C126A}" destId="{055035DA-D0C5-4395-BE0A-75236A3F2B95}" srcOrd="6" destOrd="0" presId="urn:microsoft.com/office/officeart/2005/8/layout/matrix1"/>
    <dgm:cxn modelId="{80049128-2712-4FE7-8593-704645AE6BE2}" type="presParOf" srcId="{06D4CA8D-B938-4A32-8684-3915268C126A}" destId="{00F50238-806A-4308-BC68-2218BF5BEF99}" srcOrd="7" destOrd="0" presId="urn:microsoft.com/office/officeart/2005/8/layout/matrix1"/>
    <dgm:cxn modelId="{A7614A45-F8B4-4CBF-89FC-202C4B24888B}" type="presParOf" srcId="{1F9D2C5D-F0FA-43AE-9DD2-F32CE0A29CED}" destId="{96B9D47A-C15D-4F7C-9634-2E673954DA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DC9FD-7941-4E30-886F-8AA3180CACB0}">
      <dsp:nvSpPr>
        <dsp:cNvPr id="0" name=""/>
        <dsp:cNvSpPr/>
      </dsp:nvSpPr>
      <dsp:spPr>
        <a:xfrm>
          <a:off x="3469147" y="1907257"/>
          <a:ext cx="1270617" cy="1270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Functions of Management (Fayol)</a:t>
          </a:r>
          <a:endParaRPr lang="en-GB" sz="1000" kern="1200" dirty="0"/>
        </a:p>
      </dsp:txBody>
      <dsp:txXfrm>
        <a:off x="3655225" y="2093335"/>
        <a:ext cx="898461" cy="898461"/>
      </dsp:txXfrm>
    </dsp:sp>
    <dsp:sp modelId="{3D968E61-77E9-49F9-A5F1-5CFD9D65FCAE}">
      <dsp:nvSpPr>
        <dsp:cNvPr id="0" name=""/>
        <dsp:cNvSpPr/>
      </dsp:nvSpPr>
      <dsp:spPr>
        <a:xfrm rot="16200000">
          <a:off x="3787592" y="1576463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88612" y="1574550"/>
        <a:ext cx="31686" cy="31686"/>
      </dsp:txXfrm>
    </dsp:sp>
    <dsp:sp modelId="{141B7D84-C54A-44C2-8826-B8E2882316F2}">
      <dsp:nvSpPr>
        <dsp:cNvPr id="0" name=""/>
        <dsp:cNvSpPr/>
      </dsp:nvSpPr>
      <dsp:spPr>
        <a:xfrm>
          <a:off x="3469147" y="2912"/>
          <a:ext cx="1270617" cy="1270617"/>
        </a:xfrm>
        <a:prstGeom prst="ellipse">
          <a:avLst/>
        </a:prstGeom>
        <a:solidFill>
          <a:srgbClr val="FF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</a:t>
          </a:r>
          <a:endParaRPr lang="en-GB" sz="1300" kern="1200" dirty="0"/>
        </a:p>
      </dsp:txBody>
      <dsp:txXfrm>
        <a:off x="3655225" y="188990"/>
        <a:ext cx="898461" cy="898461"/>
      </dsp:txXfrm>
    </dsp:sp>
    <dsp:sp modelId="{DC80A616-1FA0-49AD-917A-1E2DEC0C00E1}">
      <dsp:nvSpPr>
        <dsp:cNvPr id="0" name=""/>
        <dsp:cNvSpPr/>
      </dsp:nvSpPr>
      <dsp:spPr>
        <a:xfrm rot="19285714">
          <a:off x="4532030" y="1934966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33051" y="1933053"/>
        <a:ext cx="31686" cy="31686"/>
      </dsp:txXfrm>
    </dsp:sp>
    <dsp:sp modelId="{75A3DEC2-2E20-4A9F-AC17-D1538CBEA0F6}">
      <dsp:nvSpPr>
        <dsp:cNvPr id="0" name=""/>
        <dsp:cNvSpPr/>
      </dsp:nvSpPr>
      <dsp:spPr>
        <a:xfrm>
          <a:off x="4958024" y="719918"/>
          <a:ext cx="1270617" cy="1270617"/>
        </a:xfrm>
        <a:prstGeom prst="ellipse">
          <a:avLst/>
        </a:prstGeom>
        <a:solidFill>
          <a:schemeClr val="accent3"/>
        </a:solidFill>
        <a:ln>
          <a:solidFill>
            <a:srgbClr val="FFC000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Organise</a:t>
          </a:r>
          <a:endParaRPr lang="en-GB" sz="1300" kern="1200" dirty="0"/>
        </a:p>
      </dsp:txBody>
      <dsp:txXfrm>
        <a:off x="5144102" y="905996"/>
        <a:ext cx="898461" cy="898461"/>
      </dsp:txXfrm>
    </dsp:sp>
    <dsp:sp modelId="{126E0D4F-1A55-425D-A0D8-B5199CDE1224}">
      <dsp:nvSpPr>
        <dsp:cNvPr id="0" name=""/>
        <dsp:cNvSpPr/>
      </dsp:nvSpPr>
      <dsp:spPr>
        <a:xfrm rot="771429">
          <a:off x="4715891" y="2740514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16912" y="2738601"/>
        <a:ext cx="31686" cy="31686"/>
      </dsp:txXfrm>
    </dsp:sp>
    <dsp:sp modelId="{F089E73B-521E-4A78-B89E-870C8F25551B}">
      <dsp:nvSpPr>
        <dsp:cNvPr id="0" name=""/>
        <dsp:cNvSpPr/>
      </dsp:nvSpPr>
      <dsp:spPr>
        <a:xfrm>
          <a:off x="5325746" y="2331014"/>
          <a:ext cx="1270617" cy="1270617"/>
        </a:xfrm>
        <a:prstGeom prst="ellipse">
          <a:avLst/>
        </a:prstGeom>
        <a:solidFill>
          <a:srgbClr val="FFFF00"/>
        </a:solidFill>
        <a:ln>
          <a:solidFill>
            <a:srgbClr val="FFFF00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Command</a:t>
          </a:r>
          <a:endParaRPr lang="en-GB" sz="1300" kern="1200" dirty="0"/>
        </a:p>
      </dsp:txBody>
      <dsp:txXfrm>
        <a:off x="5511824" y="2517092"/>
        <a:ext cx="898461" cy="898461"/>
      </dsp:txXfrm>
    </dsp:sp>
    <dsp:sp modelId="{996BD222-186C-4342-A184-BF18081B93C2}">
      <dsp:nvSpPr>
        <dsp:cNvPr id="0" name=""/>
        <dsp:cNvSpPr/>
      </dsp:nvSpPr>
      <dsp:spPr>
        <a:xfrm rot="3857143">
          <a:off x="4200724" y="3386513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01745" y="3384601"/>
        <a:ext cx="31686" cy="31686"/>
      </dsp:txXfrm>
    </dsp:sp>
    <dsp:sp modelId="{EBAF5BAC-C47F-46A2-B484-48D437B153FE}">
      <dsp:nvSpPr>
        <dsp:cNvPr id="0" name=""/>
        <dsp:cNvSpPr/>
      </dsp:nvSpPr>
      <dsp:spPr>
        <a:xfrm>
          <a:off x="4295411" y="3623013"/>
          <a:ext cx="1270617" cy="1270617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Co-ordinate</a:t>
          </a:r>
          <a:endParaRPr lang="en-GB" sz="1300" kern="1200" dirty="0"/>
        </a:p>
      </dsp:txBody>
      <dsp:txXfrm>
        <a:off x="4481489" y="3809091"/>
        <a:ext cx="898461" cy="898461"/>
      </dsp:txXfrm>
    </dsp:sp>
    <dsp:sp modelId="{F34E8A8F-7BC3-49F2-A7C2-BABD0B269C7C}">
      <dsp:nvSpPr>
        <dsp:cNvPr id="0" name=""/>
        <dsp:cNvSpPr/>
      </dsp:nvSpPr>
      <dsp:spPr>
        <a:xfrm rot="6942857">
          <a:off x="3374460" y="3386513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675480" y="3384601"/>
        <a:ext cx="31686" cy="31686"/>
      </dsp:txXfrm>
    </dsp:sp>
    <dsp:sp modelId="{3B0515FF-531A-459E-93AB-1CFFD8DCDB68}">
      <dsp:nvSpPr>
        <dsp:cNvPr id="0" name=""/>
        <dsp:cNvSpPr/>
      </dsp:nvSpPr>
      <dsp:spPr>
        <a:xfrm>
          <a:off x="2642882" y="3623013"/>
          <a:ext cx="1270617" cy="1270617"/>
        </a:xfrm>
        <a:prstGeom prst="ellipse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Control</a:t>
          </a:r>
          <a:endParaRPr lang="en-GB" sz="1300" kern="1200" dirty="0"/>
        </a:p>
      </dsp:txBody>
      <dsp:txXfrm>
        <a:off x="2828960" y="3809091"/>
        <a:ext cx="898461" cy="898461"/>
      </dsp:txXfrm>
    </dsp:sp>
    <dsp:sp modelId="{0E36C660-A76A-4569-8800-1E8F30C7F2B4}">
      <dsp:nvSpPr>
        <dsp:cNvPr id="0" name=""/>
        <dsp:cNvSpPr/>
      </dsp:nvSpPr>
      <dsp:spPr>
        <a:xfrm rot="10028571">
          <a:off x="2859292" y="2740514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60313" y="2738601"/>
        <a:ext cx="31686" cy="31686"/>
      </dsp:txXfrm>
    </dsp:sp>
    <dsp:sp modelId="{B8395C33-5210-4A18-BFD7-BF5481537117}">
      <dsp:nvSpPr>
        <dsp:cNvPr id="0" name=""/>
        <dsp:cNvSpPr/>
      </dsp:nvSpPr>
      <dsp:spPr>
        <a:xfrm>
          <a:off x="1612547" y="2331014"/>
          <a:ext cx="1270617" cy="1270617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</a:rPr>
            <a:t>Delegate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1798625" y="2517092"/>
        <a:ext cx="898461" cy="898461"/>
      </dsp:txXfrm>
    </dsp:sp>
    <dsp:sp modelId="{372A6059-3DC0-4E94-9DDA-31BBFC668E94}">
      <dsp:nvSpPr>
        <dsp:cNvPr id="0" name=""/>
        <dsp:cNvSpPr/>
      </dsp:nvSpPr>
      <dsp:spPr>
        <a:xfrm rot="13114286">
          <a:off x="3043153" y="1934966"/>
          <a:ext cx="63372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33727" y="139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44174" y="1933053"/>
        <a:ext cx="31686" cy="31686"/>
      </dsp:txXfrm>
    </dsp:sp>
    <dsp:sp modelId="{D3327B35-AC37-4B21-B711-DF6EBB3CEF27}">
      <dsp:nvSpPr>
        <dsp:cNvPr id="0" name=""/>
        <dsp:cNvSpPr/>
      </dsp:nvSpPr>
      <dsp:spPr>
        <a:xfrm>
          <a:off x="1980270" y="719918"/>
          <a:ext cx="1270617" cy="1270617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Motivate</a:t>
          </a:r>
          <a:endParaRPr lang="en-GB" sz="1300" kern="1200" dirty="0"/>
        </a:p>
      </dsp:txBody>
      <dsp:txXfrm>
        <a:off x="2166348" y="905996"/>
        <a:ext cx="898461" cy="898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4D58-3C36-4674-A900-45B3EC20D1B7}">
      <dsp:nvSpPr>
        <dsp:cNvPr id="0" name=""/>
        <dsp:cNvSpPr/>
      </dsp:nvSpPr>
      <dsp:spPr>
        <a:xfrm rot="16200000">
          <a:off x="817165" y="-817165"/>
          <a:ext cx="1754187" cy="3388518"/>
        </a:xfrm>
        <a:prstGeom prst="round1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Strengths</a:t>
          </a:r>
          <a:r>
            <a:rPr lang="en-GB" sz="2200" kern="1200" dirty="0" smtClean="0"/>
            <a:t> </a:t>
          </a:r>
          <a:r>
            <a:rPr lang="en-GB" sz="2200" kern="1200" dirty="0" smtClean="0">
              <a:solidFill>
                <a:srgbClr val="FF0000"/>
              </a:solidFill>
            </a:rPr>
            <a:t>(</a:t>
          </a:r>
          <a:r>
            <a:rPr lang="en-GB" sz="2200" kern="1200" dirty="0" err="1" smtClean="0">
              <a:solidFill>
                <a:srgbClr val="FF0000"/>
              </a:solidFill>
            </a:rPr>
            <a:t>Int</a:t>
          </a:r>
          <a:r>
            <a:rPr lang="en-GB" sz="2200" kern="1200" dirty="0" smtClean="0">
              <a:solidFill>
                <a:srgbClr val="FF0000"/>
              </a:solidFill>
            </a:rPr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Build; Enhance</a:t>
          </a:r>
          <a:endParaRPr lang="en-GB" sz="1800" b="1" kern="1200" dirty="0">
            <a:solidFill>
              <a:schemeClr val="tx1"/>
            </a:solidFill>
          </a:endParaRPr>
        </a:p>
      </dsp:txBody>
      <dsp:txXfrm rot="5400000">
        <a:off x="-1" y="1"/>
        <a:ext cx="3388518" cy="1315640"/>
      </dsp:txXfrm>
    </dsp:sp>
    <dsp:sp modelId="{3B866590-BCA3-4365-8012-A6C17EC88980}">
      <dsp:nvSpPr>
        <dsp:cNvPr id="0" name=""/>
        <dsp:cNvSpPr/>
      </dsp:nvSpPr>
      <dsp:spPr>
        <a:xfrm>
          <a:off x="3388518" y="0"/>
          <a:ext cx="3388518" cy="1754187"/>
        </a:xfrm>
        <a:prstGeom prst="round1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Weaknesses</a:t>
          </a:r>
          <a:r>
            <a:rPr lang="en-GB" sz="2200" kern="1200" dirty="0" smtClean="0"/>
            <a:t> </a:t>
          </a:r>
          <a:r>
            <a:rPr lang="en-GB" sz="2200" kern="1200" dirty="0" smtClean="0">
              <a:solidFill>
                <a:srgbClr val="FF0000"/>
              </a:solidFill>
            </a:rPr>
            <a:t>(</a:t>
          </a:r>
          <a:r>
            <a:rPr lang="en-GB" sz="2200" kern="1200" dirty="0" err="1" smtClean="0">
              <a:solidFill>
                <a:srgbClr val="FF0000"/>
              </a:solidFill>
            </a:rPr>
            <a:t>Int</a:t>
          </a:r>
          <a:r>
            <a:rPr lang="en-GB" sz="2200" kern="1200" dirty="0" smtClean="0">
              <a:solidFill>
                <a:srgbClr val="FF0000"/>
              </a:solidFill>
            </a:rPr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Resolve; Reduce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3388518" y="0"/>
        <a:ext cx="3388518" cy="1315640"/>
      </dsp:txXfrm>
    </dsp:sp>
    <dsp:sp modelId="{A849DA7D-721C-449C-A60F-6CE223F1CCD6}">
      <dsp:nvSpPr>
        <dsp:cNvPr id="0" name=""/>
        <dsp:cNvSpPr/>
      </dsp:nvSpPr>
      <dsp:spPr>
        <a:xfrm rot="10800000">
          <a:off x="0" y="1754187"/>
          <a:ext cx="3388518" cy="1754187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Opportunities</a:t>
          </a:r>
          <a:r>
            <a:rPr lang="en-GB" sz="2200" kern="1200" dirty="0" smtClean="0"/>
            <a:t> </a:t>
          </a:r>
          <a:r>
            <a:rPr lang="en-GB" sz="2200" kern="1200" dirty="0" smtClean="0">
              <a:solidFill>
                <a:srgbClr val="FF0000"/>
              </a:solidFill>
            </a:rPr>
            <a:t>(Ext)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Exploit; Expand</a:t>
          </a:r>
          <a:endParaRPr lang="en-GB" sz="1800" b="1" kern="1200" dirty="0">
            <a:solidFill>
              <a:schemeClr val="tx1"/>
            </a:solidFill>
          </a:endParaRPr>
        </a:p>
      </dsp:txBody>
      <dsp:txXfrm rot="10800000">
        <a:off x="0" y="2192734"/>
        <a:ext cx="3388518" cy="1315640"/>
      </dsp:txXfrm>
    </dsp:sp>
    <dsp:sp modelId="{055035DA-D0C5-4395-BE0A-75236A3F2B95}">
      <dsp:nvSpPr>
        <dsp:cNvPr id="0" name=""/>
        <dsp:cNvSpPr/>
      </dsp:nvSpPr>
      <dsp:spPr>
        <a:xfrm rot="5400000">
          <a:off x="4205684" y="937022"/>
          <a:ext cx="1754187" cy="3388518"/>
        </a:xfrm>
        <a:prstGeom prst="round1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Threats</a:t>
          </a:r>
          <a:r>
            <a:rPr lang="en-GB" sz="2200" kern="1200" dirty="0" smtClean="0"/>
            <a:t> </a:t>
          </a:r>
          <a:r>
            <a:rPr lang="en-GB" sz="2200" kern="1200" dirty="0" smtClean="0">
              <a:solidFill>
                <a:srgbClr val="FF0000"/>
              </a:solidFill>
            </a:rPr>
            <a:t>(Ext)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Avoid; Thwart</a:t>
          </a:r>
          <a:endParaRPr lang="en-GB" sz="1800" b="1" kern="1200" dirty="0">
            <a:solidFill>
              <a:schemeClr val="tx1"/>
            </a:solidFill>
          </a:endParaRPr>
        </a:p>
      </dsp:txBody>
      <dsp:txXfrm rot="-5400000">
        <a:off x="3388518" y="2192734"/>
        <a:ext cx="3388518" cy="1315640"/>
      </dsp:txXfrm>
    </dsp:sp>
    <dsp:sp modelId="{96B9D47A-C15D-4F7C-9634-2E673954DAA4}">
      <dsp:nvSpPr>
        <dsp:cNvPr id="0" name=""/>
        <dsp:cNvSpPr/>
      </dsp:nvSpPr>
      <dsp:spPr>
        <a:xfrm>
          <a:off x="2371962" y="1315640"/>
          <a:ext cx="2033111" cy="87709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SWOT Analysis</a:t>
          </a:r>
          <a:endParaRPr lang="en-GB" sz="2200" b="1" kern="1200" dirty="0"/>
        </a:p>
      </dsp:txBody>
      <dsp:txXfrm>
        <a:off x="2414778" y="1358456"/>
        <a:ext cx="1947479" cy="791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0BB0-E33A-4586-9046-4222D722A5ED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DC76-1FA9-4F01-962A-3B5E3D421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DC76-1FA9-4F01-962A-3B5E3D421A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7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C5B81F-75F9-43CD-A297-3F4241E9540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67838B-3E3F-482B-8A7C-4FF80E1D98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Business – </a:t>
            </a:r>
            <a:r>
              <a:rPr lang="en-GB" sz="2700" dirty="0" smtClean="0"/>
              <a:t>Business Environment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Higher Business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 – </a:t>
            </a:r>
            <a:br>
              <a:rPr lang="en-GB" dirty="0"/>
            </a:br>
            <a:r>
              <a:rPr lang="en-GB" sz="2700" dirty="0"/>
              <a:t>Corporate 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b="1" dirty="0" smtClean="0"/>
              <a:t>Advantages</a:t>
            </a:r>
          </a:p>
          <a:p>
            <a:pPr lvl="0"/>
            <a:r>
              <a:rPr lang="en-US" dirty="0"/>
              <a:t>employees feel part of the business</a:t>
            </a:r>
            <a:endParaRPr lang="en-GB" dirty="0"/>
          </a:p>
          <a:p>
            <a:pPr lvl="0"/>
            <a:r>
              <a:rPr lang="en-US" dirty="0"/>
              <a:t>increased staff motivation</a:t>
            </a:r>
            <a:endParaRPr lang="en-GB" dirty="0"/>
          </a:p>
          <a:p>
            <a:pPr lvl="0"/>
            <a:r>
              <a:rPr lang="en-US" dirty="0" smtClean="0"/>
              <a:t>increased </a:t>
            </a:r>
            <a:r>
              <a:rPr lang="en-US" dirty="0"/>
              <a:t>productivity</a:t>
            </a:r>
            <a:endParaRPr lang="en-GB" dirty="0"/>
          </a:p>
          <a:p>
            <a:pPr lvl="0"/>
            <a:r>
              <a:rPr lang="en-US" dirty="0"/>
              <a:t>improved employee </a:t>
            </a:r>
            <a:r>
              <a:rPr lang="en-US" dirty="0" smtClean="0"/>
              <a:t>relationships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ustomers loyalty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onsistency across the organisation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3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research and produce a report on the corporate culture of different organisations. </a:t>
            </a:r>
          </a:p>
          <a:p>
            <a:r>
              <a:rPr lang="en-GB" dirty="0" smtClean="0"/>
              <a:t>Consider uniforms, the environment employees work in, employee incentives and motivation. 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96061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17470"/>
            <a:ext cx="1584176" cy="11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36240"/>
            <a:ext cx="1580786" cy="155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89041"/>
            <a:ext cx="2390482" cy="8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kaweirr\AppData\Local\Microsoft\Windows\Temporary Internet Files\Content.IE5\4BIJWIB8\MC90043981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807096" cy="18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 – </a:t>
            </a:r>
            <a:br>
              <a:rPr lang="en-GB" dirty="0"/>
            </a:br>
            <a:r>
              <a:rPr lang="en-GB" sz="2700" dirty="0" smtClean="0"/>
              <a:t>Decision 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Managers make decisions on behalf of the organisation in order to meet its objectives. </a:t>
            </a:r>
          </a:p>
          <a:p>
            <a:endParaRPr lang="en-GB" dirty="0"/>
          </a:p>
          <a:p>
            <a:r>
              <a:rPr lang="en-GB" dirty="0" smtClean="0"/>
              <a:t>Effective decision making is a key component of any business. Managers need to be skilled in making decisions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9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Decision Making – </a:t>
            </a:r>
            <a:br>
              <a:rPr lang="en-GB" dirty="0" smtClean="0"/>
            </a:br>
            <a:r>
              <a:rPr lang="en-GB" sz="3600" dirty="0" smtClean="0"/>
              <a:t>Functions of Management (Fayol)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16149"/>
              </p:ext>
            </p:extLst>
          </p:nvPr>
        </p:nvGraphicFramePr>
        <p:xfrm>
          <a:off x="4675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19951" y="1916832"/>
            <a:ext cx="765081" cy="439248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POCCCDM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659270"/>
            <a:ext cx="25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sure you can describe these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dirty="0" smtClean="0"/>
              <a:t>Types of Decisions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78860"/>
              </p:ext>
            </p:extLst>
          </p:nvPr>
        </p:nvGraphicFramePr>
        <p:xfrm>
          <a:off x="683568" y="2324100"/>
          <a:ext cx="7776864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46"/>
                <a:gridCol w="2313681"/>
                <a:gridCol w="2113521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By whom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Strategic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Long</a:t>
                      </a:r>
                      <a:r>
                        <a:rPr lang="en-GB" sz="1400" baseline="0" dirty="0" smtClean="0"/>
                        <a:t>-term, concerned with overall direction of the company.</a:t>
                      </a:r>
                    </a:p>
                    <a:p>
                      <a:r>
                        <a:rPr lang="en-GB" sz="1400" baseline="0" dirty="0" smtClean="0"/>
                        <a:t>High risk.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Senior</a:t>
                      </a:r>
                      <a:r>
                        <a:rPr lang="en-GB" sz="1400" baseline="0" dirty="0" smtClean="0"/>
                        <a:t> Management/Board of Directors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Merge with a new</a:t>
                      </a:r>
                      <a:r>
                        <a:rPr lang="en-GB" sz="1400" baseline="0" dirty="0" smtClean="0"/>
                        <a:t> company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Expand abroad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Diversify the business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Tactical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Medium-term</a:t>
                      </a:r>
                      <a:r>
                        <a:rPr lang="en-GB" sz="1400" baseline="0" dirty="0" smtClean="0"/>
                        <a:t>, concerned with how to help achieve strategic decisions.  Medium risk.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Senior</a:t>
                      </a:r>
                      <a:r>
                        <a:rPr lang="en-GB" sz="1400" baseline="0" dirty="0" smtClean="0"/>
                        <a:t> &amp; Middle Management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Find a cheaper supplier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Develop a marketing</a:t>
                      </a:r>
                      <a:r>
                        <a:rPr lang="en-GB" sz="1400" baseline="0" dirty="0" smtClean="0"/>
                        <a:t> campaign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Operational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Short-term</a:t>
                      </a:r>
                      <a:r>
                        <a:rPr lang="en-GB" sz="1400" baseline="0" dirty="0" smtClean="0"/>
                        <a:t>, concerned with day to day running of the company.  Low risk.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First line/Junior</a:t>
                      </a:r>
                      <a:r>
                        <a:rPr lang="en-GB" sz="1400" baseline="0" dirty="0" smtClean="0"/>
                        <a:t> Management </a:t>
                      </a:r>
                      <a:r>
                        <a:rPr lang="en-GB" sz="1400" baseline="0" dirty="0" err="1" smtClean="0"/>
                        <a:t>eg</a:t>
                      </a:r>
                      <a:r>
                        <a:rPr lang="en-GB" sz="1400" baseline="0" dirty="0" smtClean="0"/>
                        <a:t> team leaders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Staff</a:t>
                      </a:r>
                      <a:r>
                        <a:rPr lang="en-GB" sz="1400" baseline="0" dirty="0" smtClean="0"/>
                        <a:t> rotas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Covering absences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sz="3100" dirty="0" smtClean="0"/>
              <a:t>Structured Decision Making Models</a:t>
            </a:r>
            <a:endParaRPr lang="en-GB" sz="31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220906"/>
              </p:ext>
            </p:extLst>
          </p:nvPr>
        </p:nvGraphicFramePr>
        <p:xfrm>
          <a:off x="2627784" y="1939680"/>
          <a:ext cx="4177083" cy="4464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7083"/>
              </a:tblGrid>
              <a:tr h="446450">
                <a:tc>
                  <a:txBody>
                    <a:bodyPr/>
                    <a:lstStyle/>
                    <a:p>
                      <a:r>
                        <a:rPr lang="en-GB" dirty="0" smtClean="0"/>
                        <a:t>Stage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</a:t>
                      </a:r>
                      <a:r>
                        <a:rPr lang="en-GB" baseline="0" dirty="0" smtClean="0"/>
                        <a:t> the </a:t>
                      </a:r>
                      <a:r>
                        <a:rPr lang="en-GB" b="1" baseline="0" dirty="0" smtClean="0"/>
                        <a:t>Problem</a:t>
                      </a:r>
                      <a:endParaRPr lang="en-GB" b="1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Identify</a:t>
                      </a:r>
                      <a:r>
                        <a:rPr lang="en-GB" baseline="0" dirty="0" smtClean="0"/>
                        <a:t> the </a:t>
                      </a:r>
                      <a:r>
                        <a:rPr lang="en-GB" b="1" baseline="0" dirty="0" smtClean="0"/>
                        <a:t>Objectives</a:t>
                      </a:r>
                      <a:endParaRPr lang="en-GB" b="1" dirty="0" smtClean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Gather</a:t>
                      </a:r>
                      <a:r>
                        <a:rPr lang="en-GB" dirty="0" smtClean="0"/>
                        <a:t> Information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Analyse</a:t>
                      </a:r>
                      <a:r>
                        <a:rPr lang="en-GB" dirty="0" smtClean="0"/>
                        <a:t> the Information</a:t>
                      </a:r>
                      <a:r>
                        <a:rPr lang="en-GB" baseline="0" dirty="0" smtClean="0"/>
                        <a:t> gathered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Devise</a:t>
                      </a:r>
                      <a:r>
                        <a:rPr lang="en-GB" dirty="0" smtClean="0"/>
                        <a:t> possible solutions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Select</a:t>
                      </a:r>
                      <a:r>
                        <a:rPr lang="en-GB" dirty="0" smtClean="0"/>
                        <a:t> the best solution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Communicate</a:t>
                      </a:r>
                      <a:r>
                        <a:rPr lang="en-GB" dirty="0" smtClean="0"/>
                        <a:t> the decision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Implement</a:t>
                      </a:r>
                      <a:r>
                        <a:rPr lang="en-GB" dirty="0" smtClean="0"/>
                        <a:t> the decision</a:t>
                      </a:r>
                      <a:endParaRPr lang="en-GB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Evaluate</a:t>
                      </a:r>
                      <a:r>
                        <a:rPr lang="en-GB" baseline="0" dirty="0" smtClean="0"/>
                        <a:t> the decision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35696" y="2263340"/>
            <a:ext cx="432048" cy="4126699"/>
            <a:chOff x="2614681" y="2263340"/>
            <a:chExt cx="432048" cy="4126699"/>
          </a:xfrm>
        </p:grpSpPr>
        <p:sp>
          <p:nvSpPr>
            <p:cNvPr id="15" name="Rectangle 14"/>
            <p:cNvSpPr/>
            <p:nvPr/>
          </p:nvSpPr>
          <p:spPr>
            <a:xfrm>
              <a:off x="2614681" y="2263340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P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14681" y="2708127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O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4681" y="3140968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G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14681" y="3645024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A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14681" y="4077072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D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14681" y="4509120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S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14681" y="4941168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C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14681" y="5373216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I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14681" y="5805264"/>
              <a:ext cx="43204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E</a:t>
              </a:r>
              <a:endPara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 b="31003"/>
          <a:stretch/>
        </p:blipFill>
        <p:spPr bwMode="auto">
          <a:xfrm>
            <a:off x="6322060" y="764704"/>
            <a:ext cx="2353950" cy="4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sz="3100" dirty="0"/>
              <a:t>Structured Decision Making Models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92947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 b="31003"/>
          <a:stretch/>
        </p:blipFill>
        <p:spPr bwMode="auto">
          <a:xfrm>
            <a:off x="6322060" y="764704"/>
            <a:ext cx="2353950" cy="46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sz="3100" dirty="0"/>
              <a:t>Structured Decision Making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5576" y="2974694"/>
            <a:ext cx="3706001" cy="362265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Decisions are well thought out – time taken to gather info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Wide range of ideas – many solutions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Internal &amp; External factors considered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Decisions are evaluated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Decisions are shared with stakeholders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347864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Time consuming process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Hard to find info and can be expensive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Hard to choose from range of solutions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Instinct and gut decisions are lost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No guarantee that decision will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6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smtClean="0"/>
              <a:t>Example No. 1 – </a:t>
            </a:r>
            <a:br>
              <a:rPr lang="en-GB" sz="4000" smtClean="0"/>
            </a:br>
            <a:r>
              <a:rPr lang="en-GB" sz="4000" smtClean="0"/>
              <a:t>Computer Games Industry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The </a:t>
            </a:r>
            <a:r>
              <a:rPr lang="en-GB" u="sng" smtClean="0"/>
              <a:t>problem</a:t>
            </a:r>
            <a:r>
              <a:rPr lang="en-GB" smtClean="0"/>
              <a:t> is a falling market share …</a:t>
            </a:r>
          </a:p>
        </p:txBody>
      </p:sp>
      <p:pic>
        <p:nvPicPr>
          <p:cNvPr id="32772" name="Picture 5" descr="computer-ga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75397"/>
            <a:ext cx="2232967" cy="20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7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Example No. 2 – </a:t>
            </a:r>
            <a:br>
              <a:rPr lang="en-GB" sz="4000" dirty="0" smtClean="0"/>
            </a:br>
            <a:r>
              <a:rPr lang="en-GB" sz="4000" dirty="0" smtClean="0"/>
              <a:t>Tesco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2492375"/>
            <a:ext cx="5122862" cy="3633788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GB" dirty="0" smtClean="0"/>
              <a:t>	Apply the “SWOT” analysis model to assess the current state of Tesco.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1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Internal Factors</a:t>
            </a:r>
          </a:p>
          <a:p>
            <a:pPr lvl="1"/>
            <a:r>
              <a:rPr lang="en-GB" dirty="0" smtClean="0"/>
              <a:t>Factors</a:t>
            </a:r>
          </a:p>
          <a:p>
            <a:pPr lvl="1"/>
            <a:r>
              <a:rPr lang="en-GB" dirty="0" smtClean="0"/>
              <a:t>Corporate Culture</a:t>
            </a:r>
          </a:p>
          <a:p>
            <a:pPr lvl="1"/>
            <a:r>
              <a:rPr lang="en-GB" dirty="0" smtClean="0"/>
              <a:t>Decision Making</a:t>
            </a:r>
          </a:p>
          <a:p>
            <a:pPr lvl="1"/>
            <a:r>
              <a:rPr lang="en-GB" dirty="0" smtClean="0"/>
              <a:t>Types of Decisions</a:t>
            </a:r>
          </a:p>
          <a:p>
            <a:pPr lvl="1"/>
            <a:r>
              <a:rPr lang="en-GB" dirty="0" smtClean="0"/>
              <a:t>Models</a:t>
            </a:r>
          </a:p>
          <a:p>
            <a:pPr lvl="1"/>
            <a:r>
              <a:rPr lang="en-GB" dirty="0" smtClean="0"/>
              <a:t>ICT</a:t>
            </a:r>
          </a:p>
          <a:p>
            <a:pPr marL="365760" lvl="1" indent="0">
              <a:buNone/>
            </a:pPr>
            <a:endParaRPr lang="en-GB" dirty="0" smtClean="0"/>
          </a:p>
          <a:p>
            <a:r>
              <a:rPr lang="en-GB" b="1" dirty="0" smtClean="0"/>
              <a:t>External Factors</a:t>
            </a:r>
          </a:p>
          <a:p>
            <a:pPr lvl="1"/>
            <a:r>
              <a:rPr lang="en-GB" dirty="0" smtClean="0"/>
              <a:t>PESTEC</a:t>
            </a:r>
          </a:p>
          <a:p>
            <a:pPr marL="365760" lvl="1" indent="0">
              <a:buNone/>
            </a:pPr>
            <a:endParaRPr lang="en-GB" dirty="0" smtClean="0"/>
          </a:p>
          <a:p>
            <a:r>
              <a:rPr lang="en-GB" b="1" dirty="0" smtClean="0"/>
              <a:t>Stakeholders</a:t>
            </a:r>
          </a:p>
          <a:p>
            <a:pPr lvl="1"/>
            <a:r>
              <a:rPr lang="en-GB" dirty="0" smtClean="0"/>
              <a:t>Conflicts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dirty="0"/>
              <a:t>ICT &amp;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How could a company effectively use ICT and Technology to improve decision making?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200612" cy="1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ICT &amp; Decision Making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Spreadsheets</a:t>
            </a:r>
          </a:p>
          <a:p>
            <a:pPr lvl="1"/>
            <a:r>
              <a:rPr lang="en-GB" dirty="0" smtClean="0"/>
              <a:t>What if scenarios</a:t>
            </a:r>
          </a:p>
          <a:p>
            <a:pPr lvl="1"/>
            <a:r>
              <a:rPr lang="en-GB" dirty="0" smtClean="0"/>
              <a:t>Graphs for comparisons</a:t>
            </a:r>
          </a:p>
          <a:p>
            <a:pPr lvl="1"/>
            <a:r>
              <a:rPr lang="en-GB" dirty="0" smtClean="0"/>
              <a:t>Forecasts can be made</a:t>
            </a:r>
          </a:p>
          <a:p>
            <a:endParaRPr lang="en-GB" dirty="0"/>
          </a:p>
          <a:p>
            <a:r>
              <a:rPr lang="en-GB" b="1" dirty="0" smtClean="0"/>
              <a:t>Databases</a:t>
            </a:r>
          </a:p>
          <a:p>
            <a:pPr lvl="1"/>
            <a:r>
              <a:rPr lang="en-GB" dirty="0" smtClean="0"/>
              <a:t>Info can be stored, edited, searched, presented using reports</a:t>
            </a:r>
          </a:p>
          <a:p>
            <a:pPr marL="365760" lvl="1" indent="0">
              <a:buNone/>
            </a:pPr>
            <a:endParaRPr lang="en-GB" dirty="0" smtClean="0"/>
          </a:p>
          <a:p>
            <a:r>
              <a:rPr lang="en-GB" b="1" dirty="0" smtClean="0"/>
              <a:t>Word Processing</a:t>
            </a:r>
          </a:p>
          <a:p>
            <a:pPr lvl="1"/>
            <a:r>
              <a:rPr lang="en-GB" dirty="0" smtClean="0"/>
              <a:t>Letters, &amp; reports can communicate decisions</a:t>
            </a:r>
          </a:p>
          <a:p>
            <a:endParaRPr lang="en-GB" dirty="0" smtClean="0"/>
          </a:p>
          <a:p>
            <a:r>
              <a:rPr lang="en-GB" b="1" dirty="0" smtClean="0"/>
              <a:t>Presentation Software</a:t>
            </a:r>
          </a:p>
          <a:p>
            <a:pPr lvl="1"/>
            <a:r>
              <a:rPr lang="en-GB" dirty="0" smtClean="0"/>
              <a:t>Communicates decisions to a number of people at once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1711077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dirty="0"/>
              <a:t>ICT &amp;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Internet</a:t>
            </a:r>
          </a:p>
          <a:p>
            <a:pPr lvl="1"/>
            <a:r>
              <a:rPr lang="en-GB" dirty="0" smtClean="0"/>
              <a:t>Wide variety of sources of information</a:t>
            </a:r>
          </a:p>
          <a:p>
            <a:pPr lvl="1"/>
            <a:r>
              <a:rPr lang="en-GB" dirty="0" smtClean="0"/>
              <a:t>Communicate via websites &amp; social media</a:t>
            </a:r>
          </a:p>
          <a:p>
            <a:pPr lvl="1"/>
            <a:endParaRPr lang="en-GB" dirty="0"/>
          </a:p>
          <a:p>
            <a:r>
              <a:rPr lang="en-GB" b="1" dirty="0" smtClean="0"/>
              <a:t>Intranet</a:t>
            </a:r>
          </a:p>
          <a:p>
            <a:pPr lvl="1"/>
            <a:r>
              <a:rPr lang="en-GB" dirty="0" smtClean="0"/>
              <a:t>Documents shared in the organisation</a:t>
            </a:r>
          </a:p>
          <a:p>
            <a:pPr lvl="1"/>
            <a:endParaRPr lang="en-GB" dirty="0"/>
          </a:p>
          <a:p>
            <a:r>
              <a:rPr lang="en-GB" b="1" dirty="0" smtClean="0"/>
              <a:t>Email</a:t>
            </a:r>
          </a:p>
          <a:p>
            <a:pPr lvl="1"/>
            <a:r>
              <a:rPr lang="en-GB" dirty="0" smtClean="0"/>
              <a:t>Communicate to a wide number of people 24/7 and cost effectively</a:t>
            </a:r>
          </a:p>
          <a:p>
            <a:pPr lvl="1"/>
            <a:r>
              <a:rPr lang="en-GB" dirty="0" smtClean="0"/>
              <a:t>Attachments can be sent</a:t>
            </a:r>
          </a:p>
          <a:p>
            <a:pPr lvl="1"/>
            <a:endParaRPr lang="en-GB" dirty="0"/>
          </a:p>
          <a:p>
            <a:r>
              <a:rPr lang="en-GB" b="1" dirty="0" smtClean="0"/>
              <a:t>Videoconferencing</a:t>
            </a:r>
          </a:p>
          <a:p>
            <a:pPr lvl="1"/>
            <a:r>
              <a:rPr lang="en-GB" dirty="0" smtClean="0"/>
              <a:t>Meetings can take place over long distances, saving time and money.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3861048"/>
            <a:ext cx="709915" cy="7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89" y="5589240"/>
            <a:ext cx="1609726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45" y="2060848"/>
            <a:ext cx="965129" cy="87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97" y="3140968"/>
            <a:ext cx="1296892" cy="9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Decision Making – </a:t>
            </a:r>
            <a:br>
              <a:rPr lang="en-GB" dirty="0"/>
            </a:br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Availability of </a:t>
            </a:r>
            <a:r>
              <a:rPr lang="en-GB" sz="2000" b="1" dirty="0" smtClean="0"/>
              <a:t>finance</a:t>
            </a:r>
          </a:p>
          <a:p>
            <a:pPr marL="6858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Number and skill of </a:t>
            </a:r>
            <a:r>
              <a:rPr lang="en-GB" sz="2000" b="1" dirty="0" smtClean="0"/>
              <a:t>employees</a:t>
            </a:r>
          </a:p>
          <a:p>
            <a:pPr marL="68580" indent="0">
              <a:buNone/>
            </a:pPr>
            <a:endParaRPr lang="en-GB" sz="2000" b="1" dirty="0" smtClean="0"/>
          </a:p>
          <a:p>
            <a:r>
              <a:rPr lang="en-GB" sz="2000" b="1" dirty="0" smtClean="0"/>
              <a:t>Employees resistant </a:t>
            </a:r>
            <a:r>
              <a:rPr lang="en-GB" sz="2000" dirty="0" smtClean="0"/>
              <a:t>to change</a:t>
            </a:r>
          </a:p>
          <a:p>
            <a:pPr marL="68580" indent="0">
              <a:buNone/>
            </a:pPr>
            <a:endParaRPr lang="en-GB" sz="2000" dirty="0" smtClean="0"/>
          </a:p>
          <a:p>
            <a:r>
              <a:rPr lang="en-GB" sz="2000" dirty="0" smtClean="0"/>
              <a:t>Ability and skill of the </a:t>
            </a:r>
            <a:r>
              <a:rPr lang="en-GB" sz="2000" b="1" dirty="0" smtClean="0"/>
              <a:t>manager</a:t>
            </a:r>
          </a:p>
          <a:p>
            <a:pPr marL="68580" indent="0">
              <a:buNone/>
            </a:pPr>
            <a:endParaRPr lang="en-GB" sz="2000" b="1" dirty="0" smtClean="0"/>
          </a:p>
          <a:p>
            <a:r>
              <a:rPr lang="en-GB" sz="2000" b="1" dirty="0" smtClean="0"/>
              <a:t>Policies</a:t>
            </a:r>
            <a:r>
              <a:rPr lang="en-GB" sz="2000" dirty="0" smtClean="0"/>
              <a:t> and procedures of the organisation e.g. environment</a:t>
            </a:r>
          </a:p>
          <a:p>
            <a:pPr marL="68580" indent="0">
              <a:buNone/>
            </a:pPr>
            <a:endParaRPr lang="en-GB" sz="2000" dirty="0" smtClean="0"/>
          </a:p>
          <a:p>
            <a:r>
              <a:rPr lang="en-GB" sz="2000" dirty="0" smtClean="0"/>
              <a:t>Quality of the </a:t>
            </a:r>
            <a:r>
              <a:rPr lang="en-GB" sz="2000" b="1" dirty="0" smtClean="0"/>
              <a:t>information</a:t>
            </a:r>
            <a:r>
              <a:rPr lang="en-GB" sz="2000" dirty="0" smtClean="0"/>
              <a:t> available</a:t>
            </a:r>
          </a:p>
          <a:p>
            <a:pPr marL="68580" indent="0">
              <a:buNone/>
            </a:pPr>
            <a:endParaRPr lang="en-GB" sz="2000" dirty="0" smtClean="0"/>
          </a:p>
          <a:p>
            <a:r>
              <a:rPr lang="en-GB" sz="2000" b="1" dirty="0" smtClean="0"/>
              <a:t>Technology</a:t>
            </a:r>
            <a:r>
              <a:rPr lang="en-GB" sz="2000" dirty="0" smtClean="0"/>
              <a:t> available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1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Factors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Factors - PESTEC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External factors are those outwith </a:t>
            </a:r>
            <a:r>
              <a:rPr lang="en-GB" smtClean="0"/>
              <a:t>the organisation’s </a:t>
            </a:r>
            <a:r>
              <a:rPr lang="en-GB" dirty="0" smtClean="0"/>
              <a:t>control. </a:t>
            </a:r>
          </a:p>
          <a:p>
            <a:endParaRPr lang="en-GB" dirty="0" smtClean="0"/>
          </a:p>
          <a:p>
            <a:r>
              <a:rPr lang="en-GB" dirty="0" smtClean="0"/>
              <a:t>However </a:t>
            </a:r>
            <a:r>
              <a:rPr lang="en-GB" dirty="0"/>
              <a:t>it is important companies are aware of these factors and know how to respond to them.</a:t>
            </a:r>
          </a:p>
          <a:p>
            <a:endParaRPr lang="en-GB" dirty="0" smtClean="0"/>
          </a:p>
          <a:p>
            <a:r>
              <a:rPr lang="en-GB" dirty="0" smtClean="0"/>
              <a:t>These factors can affect the business in both a positive and negative way.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48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Factors - </a:t>
            </a:r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dirty="0"/>
              <a:t>ESTEC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GB" b="1" u="sng" dirty="0" smtClean="0"/>
              <a:t>POLITICAL</a:t>
            </a:r>
            <a:r>
              <a:rPr lang="en-GB" dirty="0" smtClean="0"/>
              <a:t> – arise from the action of governments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New </a:t>
            </a:r>
            <a:r>
              <a:rPr lang="en-GB" b="1" dirty="0" smtClean="0"/>
              <a:t>laws</a:t>
            </a:r>
            <a:r>
              <a:rPr lang="en-GB" dirty="0" smtClean="0"/>
              <a:t> or changes to existing laws</a:t>
            </a:r>
          </a:p>
          <a:p>
            <a:pPr lvl="1"/>
            <a:r>
              <a:rPr lang="en-GB" sz="1900" dirty="0" smtClean="0"/>
              <a:t>Minimum wage, H&amp;S, Equality, Trading</a:t>
            </a:r>
          </a:p>
          <a:p>
            <a:pPr lvl="1"/>
            <a:endParaRPr lang="en-GB" dirty="0"/>
          </a:p>
          <a:p>
            <a:r>
              <a:rPr lang="en-GB" dirty="0" smtClean="0"/>
              <a:t>Changes in </a:t>
            </a:r>
            <a:r>
              <a:rPr lang="en-GB" b="1" dirty="0" smtClean="0"/>
              <a:t>taxation</a:t>
            </a:r>
          </a:p>
          <a:p>
            <a:pPr lvl="1"/>
            <a:r>
              <a:rPr lang="en-GB" sz="1900" dirty="0" smtClean="0"/>
              <a:t>Income, corporation, VAT</a:t>
            </a:r>
          </a:p>
          <a:p>
            <a:pPr lvl="1"/>
            <a:endParaRPr lang="en-GB" dirty="0"/>
          </a:p>
          <a:p>
            <a:r>
              <a:rPr lang="en-GB" dirty="0" smtClean="0"/>
              <a:t>Government </a:t>
            </a:r>
            <a:r>
              <a:rPr lang="en-GB" b="1" dirty="0" smtClean="0"/>
              <a:t>Spending</a:t>
            </a:r>
          </a:p>
          <a:p>
            <a:pPr lvl="1"/>
            <a:r>
              <a:rPr lang="en-GB" sz="1900" dirty="0" smtClean="0"/>
              <a:t>Infrastructure e.g. roads, rail, airports</a:t>
            </a:r>
          </a:p>
          <a:p>
            <a:pPr lvl="1"/>
            <a:endParaRPr lang="en-GB" dirty="0"/>
          </a:p>
          <a:p>
            <a:r>
              <a:rPr lang="en-GB" dirty="0" smtClean="0"/>
              <a:t>Government </a:t>
            </a:r>
            <a:r>
              <a:rPr lang="en-GB" b="1" dirty="0" smtClean="0"/>
              <a:t>targets</a:t>
            </a:r>
          </a:p>
          <a:p>
            <a:pPr lvl="1"/>
            <a:r>
              <a:rPr lang="en-GB" sz="1900" dirty="0" smtClean="0"/>
              <a:t>Environmental targets e.g. recycling, carbon emissions</a:t>
            </a:r>
          </a:p>
        </p:txBody>
      </p:sp>
      <p:sp>
        <p:nvSpPr>
          <p:cNvPr id="4" name="AutoShape 2" descr="data:image/jpeg;base64,/9j/4AAQSkZJRgABAQAAAQABAAD/2wCEAAkGBxQSEhUUERQUFRQUFBQUFRcYFBYYFRQUFRQYFhQYGBQYHCggGBolGxQVITEhJSkrLi4uFx8zODMsNygtLiwBCgoKDg0OGhAQGywkHyQuLCwsLCwvLzQsLCwsLC8sLCwsLCwsLCwsLCwsLCwsLCwsLCwsLCwsLCwsLCwsLCwsLP/AABEIAK0BIwMBIgACEQEDEQH/xAAbAAACAwEBAQAAAAAAAAAAAAAAAwECBAUGB//EAEgQAAEDAgMDCQQGBwYGAwAAAAEAAhEDEgQhMUFRYQUGEyIycYGRoUKxwdEUI1Ji4fAkM0OCkrLSFRZyosLxBzRTVGOTRIPy/8QAGQEAAwEBAQAAAAAAAAAAAAAAAAEDAgQF/8QAMBEAAgIBAgUCBAUFAQAAAAAAAAECEQMSIQQxQVFhE/AisdHxIzNxgaEUQpHB4TL/2gAMAwEAAhEDEQA/AOxCIV4RC9c84pCIV4UwgQuEQrwiECFwiEyEQmAuFMK8IhAFIRarwphAC7UQmQiEALhEJkIhMQuFMK8KYQAuEQmQi1AC4UwmWohAhcIhMhEIApCITIRCAFwphXhTCAF2otTLVNqAF2otTLUWoAXaphMtRagBcItTLUWoApChNtQgBcIhMhEKdlBcIhMhFqYhcIhMtRagBcKITLVNqAFwiEy1FqAFwiEy1EIAXCmFe1TCYhcIhMhEIApCLVeFMIELhFqZCmEALtRamQiEAUtRamQiEALtU2q8KbUwF2otTLVNqBC4RamWqbUAKhTamWotQAu1EJtqlzROWY2d2xKx0KtRCZaiEWIXCE21CLAVCITLUWqdlBcIhMtRanYC4RCZai1FgLhEJlqIGwz8xkfWUWFCGg3HPKGwN2smdsx6BXtUjtRnJaCN0AkH1cEy38/nuSTQ3Yq1Fqbai1asyLtRamWqbUWAq1Fqbai1FgLtRamWqbUWIVaptTLUWosBdqm1MtRaiwoXai1MtU2osKF2otTLVNqLChdqLUy1FqLELhTCZai1FhQuFMJlqLUWOhcIGee/8n1lTWb1TnGW6Z4RI96rhYt1B1yiC3vFxPrsK5pZ6zrH49/IusV4nPz7+ZNqITbUWrpshQu1CZahFhQq1EJlqIUrKULtRam2otTsKFWotTbUWosVCnZCd2a5nN+vfTcZLoq1PXrkDM6Xe9djo5yO0EeYXlORaVSW1G1HAB7nsbAi9zS264xOrhHdt05c+dY5J+Dpw4tcWvJs+kOOLo3iC6m/qw7qgsvglw1FoETAz11WuvioxFKmIhzXzMycpAbv7PkvNc/cU+5jr3Cpa1xMm7M1NreAbos3NrlCpicdSdWtloeJaCBDaLwCQSczOfcFPh8jcEn3KZsfxX4PfWotTbUWrvs4qF2otTYRaiwoVaptTbUWosVCX5AnWAT3wJU2qMYYpvJnsO01ktIHvnwU4V1zGuG1oPosKfxuPhf7NuHwpk2otTbUWrdmKF2otTbUWosKF2otTbUWosKFWqbU21FqLChVqm1NtRaiwoVai1NtRaiwoXai1NtRaiwowcoOgAEZTmdnAZ7cj5KmBqG6A2cs9MhkJi7STu2rdVwAqlrTbmZ6zbg21ruO4nzKpyryYKDQ5rpDg8A9GGnKm9wBymJYD4BePlzT9VyXJOj1MeOPpqPdF7UWppai1evZ5gq1CbahFhQiEQrwiFKyhSEQrwphFiopCIV4RCdhRDBnsPfovG8l4um2i0PqWkNzAe0Rk4zGvZud+6vY1DAJ3Ar5s/A1HAllNxFpAIiDFHEN/mc0eIXm8bvJfp9Tv4TaLG8+X/qsxaadOOMOrRnt/wBln5gMBxbdcm1P5Y+Kjn6MqDdrabQRqRDH6x/iTv8Ahu39I/8ArqH1b81rhuUQzf3H0e1TapY4EkD2TB4ZA+4hRTqBzQ4HJ0R4r0NRwUEKYV4VKzg1pcdGgk9wEo1BQBqhuYBGhAI7jos7MUKuHbVZMVaTXt2ECo0Fpz29YFI5sVbsOBn9XUrUc9vRVXMBHCAEte9D0bWU5w/qoBg9YnrQYFJ898yBHFX5vOBoNtMxdtByuMZjfC5/OPlFzDXaB/8AFqkGYI6rtM94bPcFh5pcpODXlxkdAyqd13T1WHraNJaG5cJXHjzfjSfTl/j7HVPF+El73PYWotSa2LAMAib6Tddj3hh8s/ROo1A66Njonf1Q6R/EuxTTdHI4NKybUWpkItWrFRS1EJlqAEWFC4UwmWrNynXNOk57RLgMhvJMfFJypWNRvYbaptScbiQxgfItuZnstLhJ8kipykwsHWF72uAEiQ4McSD4scO9YlmirXY0sTdM2wiEvk/EirTDxoZ9CYy2ZQqcqV+jYHD7bB4F0H0lN5Uo6gWNuWkfCmFm+n03S1rpda4gbSM/6XeRV+TK/SUab/tMaT3xn6oWRN0hPG0rM/KlcstLTa64QbTudkHZgnbCx4jGVazuu68NY8xYcpZblkBEu9y6XKZEUwSO24iT9wqlKo0GpBHYbEGfszpovGz/AJsl5PUxflp+DXaiE0tUQvbs8qhcKVeEIsVGVcnFcrtp9MHZFjrWZZud0AqH4lav7UpfbAn4cdNo8wuHjgw1KzoaS4OcHZz1cPAyjcXjxO9ceXNoWx1Y8Wp7mrDc5KVSjULHtL2Uy6Bmcg0TH+JwHiEvlXnIykKZJIAc3pDEt61IkCRO1w0XguQuTaoqtfba0NN0gjKwuiNvZp+YXoOdbR9HDQ1rYqtEDgC0eyIyAy7lKXEPUkiywKrPX4HlRlZzOiNzHUnvni2o2nHeDePBacLixUNQN/ZVOjOutrXf6l815m8q0sK6s+o4D6otYIPWfddGWkn3ru83+XqTa9ZxfLKtrg4iOrRaWugAb3HvAXQshB4ux67lD9VUynqOymNi8fhIDGg1Ht7XVD6QDesN4n2hr9pdipygXDFNceqQwUptGb22xrMSWnP7XeByK+FJYQQ25rgzJzQZdYY3RkFx8R+JK12+p1YFoTTODz67bBpAAnVx6jD1t5znJav+GLf0p+v6l+ezt09innPyRVxFQuYGwCAJe0S62k2OGjz4cRO7mRyY/CVXOrRaaYp5G6HmwuyHFpC3hailZnKrs9G41Omqta4AOr05Nzey6gwOFp3dXz2QvMch84XvrU8K4TZiKbWuER0dMvmR9oks8BshesdXb083ZGq0RJEzTogS2RI1Xk+R+R7HCuao+sqggAH6st6V4uMcBkpxz1Nt8v8App4vhVH0NcbnTVeKYFMgOcYzBIIlsyARsnasbqlS181T1XtLgA7M/VukZZCTPhorGkX1AHPDjFNzSabiINR+TZGRhuqtLi4tUiUeGae5y+RMTUqYEtpPDzTxBpAQ0BjGMyp55EAFseC6HMO8NxTap6zMU6RlDb2teYgRBc4nxWfCYYNZScx1jXlhIa1zQ15o1HOcYAvJhongE1+HIFb6x0saXOABF9uHaZdllm4HfksLikpWaeBtUU500HuOKeALaWEqB0ujtMqAd+w8FzObzoFSjmHOwN05S0sxL29k69sHwXYq4PMA1Hm8VetbmCOibAB1zzz3J1FgZ0j5fLTVbbAII6YtBJ35HzXOstW/1L6L2Ect4QNoYmq0uL202wep1XMqNz6pyJJz4gaLRzAxLquGe98XGu8GBGjKcekKvOHEzhcWxrXnqAgwM5qxGv3fVcHmxjMTh6LBba0vqOcx1Nznk9UNLYIIENdM7YVuGyVbZLPDUqR77E4lrJu0DS7bs7k2nUBDSD2wC3jIn3LzWPxQqn6ym4lgc24EgR0jWkaHrTb6q9Plesx7HBr4Z+zDQC4XFg7hDW55AwTlKs+Jdv8AgksCpfyejpVGukg5NLmk7iw2u8iFLni8s9oNa4jcHlwbnpqx3kvPUuVqrA9oYZc6o41Bpc+oAQOMvyidEyry1VuNToHFxbZb7ThSkgjgbzmY1TXEbrfYTwbOkd8JGOpy3tBsEEl2msAd5JC47+V6wdApdQdKXVNjTTMwZ3wR4HRFblCu8QaJEkACM39l8gHSIjPTPTIoycRFwaT3CGBqSbNGPpB2Ecx10D6qRFwDKvR3ZwAYE+O5Z8PgafSh0VHFoiPqzFjahHtTMVDxyCmliattQPY5oIZUMCbHvqU3WyddXHwTsJV6Otk10EVnE255D17XouLNkcpWux1YoaY0cvmVypTZgh0lQBzaleR7X61xAjUncuzytUp1aLmg3XdHIaYcGmo0E8DBXleR+btDo2vtqzVtc7Jp69tbrMk/+d2e4Bd3D4dlPpXtFWS609mCPpLYI62ot9VbJxScdKJxwVLUx3J+EpmqHNaS5uUXaW9IY00+seP9lo5sD9Fo8GR5OI+CrgMUG1w0B9sVDmGjQb5z7S4HNHnE2H06rg0UhUtkjMdJIbxIk6bEuFyVJ2HEQtbHo+VyJpTre7v7BSmFgvmOyIk/4ZiVj5WxtKsaTqT21BLs2ukdgkaZbfVOwVEQ8w7siNRuJUs/5jK4fy0d4hRCklWptkwvWcjzEikKVsosyHZ89u0aIUf6hdi3oPufEm4sG0OccxBJ469+g8l2Okd0TRLoNBz/AG4zwx4xwXiXYsb9IjTPeva1MDVFEEsPRDCPbPV7fYd97dwXBkVczujvZtcXWES7Okdr9TRGWvAefcuJzoe40utM/SIE3aWU8+sSfaXoquFq+03W5ruzrNNh0/8AII8Ny85zup1G02dIwscaryR1T1Qyk0mWiIyKxD/0hy5Hk2slzZ+3G3fr6L3HNrBsOHktZPR1LTBJFlaqwxnt2ryuA5CxVWHsw1dzS49ZtF5bGehAg5jYvcci8j4plFrXYeqDYbgaRkOGIcWDP7rp2+Cvmb00jGNK2balMRUcA2AaD9Hal1MxmdMu/NWrUg3pT1YY+iR1TtFLbugDipq8nYoipFCpcRScPq/2oFGR3CHcMtVGLwOIAqkUXiOjc0mnleGi+Z9kW7YHFc25XYKjWtvi3qPp29Q5Ahk+HV0GeQV6jQ3pLbRZUZb1Dk02yMvZy0GeSVXpVTfYwn636vqzc4Cpf3xbocuKvVoVOva0n609H1JucOluGmemnqs2FFxPTtYALTVbmGkaMbpnkBaMuCycmv8A0eiT7NQXdQntU6mZ+1vyW04Sr07Pq3WX1C42aENeBnEjQZdywYPC1xh6cUnXNLAwdGZLehdOR1zPBAHQrujpxJkOpns5kTTynTURGq0UD9e2CYdSpHsbqlXQHs+Kx1MPUvqjo3WCowtNmr/pLAQDG5unBMoU6nSUy6mc6Tel6sBpArHP7OZG9IBGGqu6CgSSLajW5Nnq9C5sxt1T8S7PFNl3Yc4dUZ/UNmXRvAELG5lYUAejJe2oQwWCTTDAJtjPInMrRiqTukxALT0fRvIdGXSXNbbdEnuTA0tqFz6Bl2bawd1QCINM5A6ZjVUI+rrNlxitUgWggg4k7Yz1KxjpIoksPSE1A9tgyYarBJbGQgap1Cm6awLfqxUJabcnE40yL4k93FIBOKe806pdcDFCMoz+kGBET/sumanXom6pLmkO2Ht5SNglceuHdFVvaQ41MNqwN/bkNEDxz27lpp9IXYa5pvdHSjox1Wmq7Mt9gZDMJ+/4A0h/Uri5/VrCzMx/zQItM5la6RmrTN1QTSYTLiHfrKkB2eW3JcgXFuJyNvSM6I2DrE4kEw728xoU9heX4fI3FtLpuoMh0tXUexpsQFGoAdHU6z8qjbeuYH6Q09XPfuRWrCcO763rBwcJN8Xt7QnILFRJP0jLq30uiNohxOIbMP1fnGqMQ6pbhjB6Qg9KOjBIYagBJb7HeEBR0KjWxipPVtxRHWMXXvmDp8VGOnoqcEmp0j9CbogSIJnQn8hYqpM4sfsujxVpgRearxAfqTHsqmLqVegaYPTdJVgdG263LSnocpzQFHRxxbfWjSyltkXfUROeuqz4Ag4k3Ma2G187w66QJMDs+KmsT0tUeyadOTAi/wDRoBdsOb8u/cl8lh/0p/SA2xXtukZZaZ57NyXQDHyWw/RGAdpz6bmiQOr1ZtM6EA5a6rq5fpRytdUZYTFuVaDAnLPfrkuPyWX/AEVkTdfTszzNO1l0Z5jt5966rT/zIPZ6SnZnl+vN9p74lNgL5Fyxbi4COvaC4OygTAByz3r5jja5ZWc5kZ1SCM47cjIdy+mckh4xb+kuDZfZcYEcDOfivlHLUdIYP7UzB06xXRg3k/0J5eR6/AcsU6r6dlrHXgOY0EaUatzgZz7NMeAXcw1Rr6NSo3/tzVbMnVl7ZByXyahVIMgmQdk6hej5O5xEMFKrNop1GtcJmDRcxrS0HMAkZ8Nq1kwvnEzDJ0Z9oOWR3DxkAzHitWEoyLs8jsjZBO3dK+cs5xuu6j5BJAc49WG07yJ4NaT4L0nNLl5lYOZUMvN72RJaQGgEWjKQSPPgqvLcSSxU7PVtrNblDDqZDsszO7ihSzlSlA68cLShSs1sfIbaLu1gcJOn6uR8wtlflVxY5hZTAM6GpIBqXQNkbO5Jczv9EupT4ny+SvPho9ycczNNPlV+1tI5yM3jPpGu3ZjJZeWeUW1Czp6VN7GseIurHrFzLTGsgNcNozUsp8UrEUvEKa4VXzNvNsdTknnS+iy3DuDGzNpc90cAHg27TA3yumOdmKcB1ge54adcpAheWp0/zC20ae5bfDVykzKy30O6znLiQ67OcpBrNjLPJpdA8kjlLlyrWpPp1mF1N5bcBiADIgiC1wcMwNFyarY2juSXArlyQcXWplo09zuf23UNOnTtqtYxoY2zE2ugNA6z2vBfkBm4k6qcLy3VYZH0h0yIdiQ8bJ6rnnd8l5es/wB/n5LVgxP5G3vhOOOUuo5SSPVf3nrfYqSZJh7Bt390KKvOesTPR1xpkKlMAw4nIeK88WKKbdNFr058tRluJ3zzjqkHq4gHSb25CCBoNc/QKx5z1Y7Fad8EkAiDEDxXFDNVD/zoj0p9xaonYZzoqZyMSe2R1HGC4R9jZqPGVg5Q5XFV7XvOKDmh0WtLSA7O21zYtnfs3rHuVrdfl+Cw8c+Vmk1zN1Dl62wE4h1u1zTe4F1xktaJ7uAUt5cDQY6awmYsMAip0hIbEAlxGfCN655JEcPzuVqZMEcVL02Us0N5WZYWufXeDVbUl7DIte17WyGjIFpAkTB1WmlzhaCxxfWLmBoBsPXALiS8gZmTwHBcqpMEbNT4JtKociTELSwyZlzo3DnBTgtL6lpcHQWHq21LzbllLtiuOc9MOaRVfLAwElsGoGF56+WYJfJiNAsOw56nimB2Y1kJ/wBPIXqLuaGc46IBAqONzmPILYDXMqB/VmNS0KzOcFIinNZ1zGRMdZ0ODnXHTQE5AaZLJscN6HT1dMkPh5D9RdzTV5w0XB7emNtQPBbAIHSOc50Z5Hrx+6OKvU5w4cx+kuuDnuDrRI6QnKNzQY02LGPa4ztCHgwJ3z3o9CSDX5Ol/eDDOv8A0iA+05sMFzTTjSTMMP8AEtlLnDhQ6XYnIioJNKJuOUkZ5aLhOJzyiY3/AJ2KlN5knImDksPHRpN9zbhOcVGnSps+kAmmGjJogANghs742/a4LX/eXDuFRv0hrQXFzZbl+tL4EEmTlruXCo9kCJg7lpa1sO6oz4DLOUem+wW+528Py/hQ8OOIaYvBPRZkOIIkjOBHivjvKLGVMY+marQ01y28DK0v1EncV9DpdrMAjPLKFwTyY01CYEyToJ93yV+Gg7dE8z23MrOa2GGf0uZG1rP6lX+7OH/7r0Z/WuscGN60YfCt3BEnki6bBKLVnC/sSlIa3Ev10DB2ntLScn6kGF7Pm9jKGGe0Mrl1MOqdQhsWVHOdLrCAQLpiNmiWzCMy6rZ32iU2lgaf/TZl90QSrvh8kleoj60U6ow4/knEV6j6tLlChTpvcSxgjqt0G3hPihdFmCpgQGQM8g0xmZyhCl6ORdg1o4BquSXV3Ha0+SkPMdk+5KqP/Oa9RrwcsX5GU6x3+5LxFR2/zhS13ePBIq1O+O75JJK+Q29uY+nWP5ha6FU/7wufRC1U6kez4zHwTkjMWOq1Ttd5ECVjfWjOR6fLNOquadQSTxJA9VjkfZ8gVxZo77o7cT22MtWoZkHKdLR8s1u5NxbhkQD3g5eiwYhzZGTjwAAPlr4rocnvbnAOfqjHXYU77nQfiCdI/PCEqniDP5Cl44H88IUUmjh5Kiq+Rh3Rp6fLb6lVdWO4jvBUSN48CqPeNnz96bSErLOe7cFYVctM9qzOMbvIe8lS0uB0kcA0fFZpGrJqVM/ZjiD802lV4eR+BWerXP2Tx7Me9DXiILHa96jTb+xW0jVUeI/FWoVRkIPp81jqOMZN27x7lfDsz2jy8czCrjikTmzff4KQeOoWTuny/FFh2/n1VVFE3JmxzstSpzymVlAdsE+SipO7yko0hZraEWmJgLELhpt4uHrJV3zAn+Y/NKURxkbPLz/BKAzPw/ALI52XZb8VSk7PQDxn0UJ4+vv5loz9+0baZHhO9ObEaCeK59N8ZJ4qmJj0B95RodBq3Gs12eiyAguOvgD+fJQys7MgHyGXqs4AJz1PEe5Vw4mm2SzZFVGysRx9UygeHvWKv4ptAjbl4x5rkywl6h0Y5LQdynp+fens3n4n3SuSx52PYctxPqCE6i6pqOj7+sPivSUfhOBv4jp38R/CfkhZA6rvb6/NCnpN6jyuY1I8gPxVHHWCI8FW7j6hJfWaNSJ4uViSQ0P3Oz4QqvPcs5qDWB3y34qX1uA8xv706H0HsfBC0MxMbCe78SsLcQN8eLfmnDlJgyujjDvg0okvARfk01MXlo7yPwPxSKlbLMEeBHxKS7GMdtef4o18FR9cHTw/GSVyZIWzphKkKqzOQPvlaMCIH6sn94/ygrOKkHMNgmRMjbv0Wui/h/mboY3rUE19xTp/Y0PfuYR3mf8AUoFQj7In7zgoNZv3B3uHuCtRxDScn0zwBE+EFUT7om15HisdtnDMn3lLq1XRq3+HL+ZXfWaNfeqCozd7k/2F+4sViePmB7yrsqHc3wun0Co/FN2OaPD4yoGMH26fdP4pft8/oP8AcvUM/a/zD4KGVCN8ZbW+OoS6uM3OaRwj+pVZjNlzY4O+RUtEr5FdSrma7gdh/ej5JtKtG/8Ahy8ICxOxrftD+LP3qtLGsH7Rw/eI/mW4431JyyLodV2KHH+F3uhWZU3Fx8I+AXMdym0ZRUdxtLv5dVX+1KQ1bB4sj8+S16XgXqeTrF06n1UAN3t8/wAVymcoMPZpz/hPzAV/7QJ1ovA/w3fylPRJC1RN76QP2T4/ilPw5nRscKjgfKFlOP30/wCK9n+kpreUBxHcRHrCbU69/UScL9/QY7CjaHH99xVGsGYF3k/3yrNx4P8A+m/1BAqiM5365A+ak5TXNFUo9BYpjcf4nR6ptPDN3epKKb5H+xTAHbD5Nz9CtOdLcSgm9hYc0Hv3Nd80ltTPL3j4lPZRz2+ETwSA+HQDMDcZ3p45JszlTSGVCcjB8viE6m/fmOE/nYsj6jho0mRtLfdcEYcu2g+IyHhcubNCpWi+KVxpnXpNnRrv4nhPa4jUNj713vhc+k9u9oPgfQ6ea00qwOU5cB/SYXauRxvmaZGw0R4O+aFS0fa/yt+SFijdnjix51bPe8R5AZqQ4D2R3CT7ghof9puk9j8VkrY4tMfnyViSNQrR7HlI9LVBf90/nvHwXObyqdrfJx9y6FMFwmYnxP5zQkFgMQ7Y2d/XHxUHGP8A+k3/ADH3BXDiD2if4fktJb1SZPdlx4JS2Vjju6MRx7tOiGe8PHznYlPxrvssHAB3vLU+u8jado2LOWk+0QMtg+XFczljkrr5nQozW1/Iq7EE6xnw39yGE+yW+AB9DmqimcoO/UA6Ccty14OnfJMQLmgQcoIE6rcMkOhmUJ9QYa0dojvaB6QFdtF+2HH71Np+R9U9uH2CMuBz8ioFId3dlu+aoprkibi+bLNpP2in/wCsg+8qakjbH7gj3Idh95nwHxVHNAMQNmoG1F2FV0IJeNHg/uj5hSaj9zZ4W+4nJQ4xsb5fistTHuGQDc94cdvejfogtLmxtSpU0tnhDflwRRe7bSB/dAVTjnbm+u3vKbhsRcYAI/ey8llKfZGri+rCoZ1pDyCltuxjQeMQe6XtVulMb9dfLVT9LLdn4qkb6InKurLMu+x5fhUKayuR+zf+635GVQG7a4dx+BBCio2NetpsaP5QE6FZoOI33gcWCPVvxVAGfd7+jg90hY3utIDcpk6N+Sh1cjUA92SekWo6Jc3YXeZj0SqlZg1gcc/i1YWcoiYsB4kg/wCldEREkDzd7phKWxqLKjENPZe53g2PO1KL85kjdk0/Eq2IewewPd8FNOsDo0DMZaqbdLk/4KV5+YttU/cI40zr3yrOqv2U2+FRw9FdpyHVZn905euau95YJhngCPine3IVb1ZldWJGdzeElzfGHz6KG4hufXaJ+4/P1yT3Y3ImIz2E71ajUuE5ieM7ds66I3W7VA6eydiRijtdTPfcPgnUKtSZApndDzPnE+iHVTBM8M987/FXpm7Xd8FyzlFyujojGSjzHOxNSP1Tj3EH4ApYx85VaT/FhPuafenUsJPtO35x8AEynSdpe7Ib3bOAIXXFpq0ckrToqMQ3ZSd/6yPSxQhzDPbPkz4tJQnSFZ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4" y="3400872"/>
            <a:ext cx="2483743" cy="14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Factors - </a:t>
            </a:r>
            <a:r>
              <a:rPr lang="en-GB" dirty="0" smtClean="0"/>
              <a:t>P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STEC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b="1" u="sng" dirty="0" smtClean="0"/>
              <a:t>ECONOMIC</a:t>
            </a:r>
            <a:r>
              <a:rPr lang="en-GB" dirty="0" smtClean="0"/>
              <a:t> – factors that encourage spending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b="1" dirty="0" smtClean="0"/>
              <a:t>Unemployment</a:t>
            </a:r>
            <a:r>
              <a:rPr lang="en-GB" dirty="0" smtClean="0"/>
              <a:t> rate changes</a:t>
            </a:r>
          </a:p>
          <a:p>
            <a:pPr lvl="1"/>
            <a:r>
              <a:rPr lang="en-GB" sz="1900" dirty="0" smtClean="0"/>
              <a:t>Can be affected by the business cycle e.g. recession</a:t>
            </a:r>
          </a:p>
          <a:p>
            <a:pPr lvl="1"/>
            <a:endParaRPr lang="en-GB" dirty="0"/>
          </a:p>
          <a:p>
            <a:r>
              <a:rPr lang="en-GB" b="1" dirty="0" smtClean="0"/>
              <a:t>Interest rate </a:t>
            </a:r>
            <a:r>
              <a:rPr lang="en-GB" dirty="0" smtClean="0"/>
              <a:t>changes</a:t>
            </a:r>
            <a:endParaRPr lang="en-GB" b="1" dirty="0" smtClean="0"/>
          </a:p>
          <a:p>
            <a:pPr lvl="1"/>
            <a:r>
              <a:rPr lang="en-GB" sz="1900" dirty="0" smtClean="0"/>
              <a:t>Money businesses &amp; consumers borrow from the banks</a:t>
            </a:r>
          </a:p>
          <a:p>
            <a:pPr lvl="1"/>
            <a:endParaRPr lang="en-GB" dirty="0"/>
          </a:p>
          <a:p>
            <a:r>
              <a:rPr lang="en-GB" dirty="0" smtClean="0"/>
              <a:t>Economic </a:t>
            </a:r>
            <a:r>
              <a:rPr lang="en-GB" b="1" dirty="0" smtClean="0"/>
              <a:t>policies</a:t>
            </a:r>
          </a:p>
          <a:p>
            <a:pPr lvl="1"/>
            <a:r>
              <a:rPr lang="en-GB" sz="1900" dirty="0" smtClean="0"/>
              <a:t>Changes at the Bank of England e.g. quantitative easing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53" y="2708920"/>
            <a:ext cx="1314451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80" y="5517232"/>
            <a:ext cx="1287575" cy="99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External Factors - </a:t>
            </a:r>
            <a:r>
              <a:rPr lang="en-GB" dirty="0" smtClean="0"/>
              <a:t>PE</a:t>
            </a:r>
            <a:r>
              <a:rPr lang="en-GB" b="1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TEC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b="1" u="sng" dirty="0" smtClean="0"/>
              <a:t>SOCIAL</a:t>
            </a:r>
            <a:r>
              <a:rPr lang="en-GB" dirty="0" smtClean="0"/>
              <a:t> – changes in UK demographics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Changing </a:t>
            </a:r>
            <a:r>
              <a:rPr lang="en-GB" b="1" dirty="0" smtClean="0"/>
              <a:t>fashions/tastes/trends</a:t>
            </a:r>
            <a:endParaRPr lang="en-GB" dirty="0" smtClean="0"/>
          </a:p>
          <a:p>
            <a:pPr lvl="1"/>
            <a:r>
              <a:rPr lang="en-GB" sz="1900" dirty="0" smtClean="0"/>
              <a:t>New products vs. out-dated products e.g. new technologies</a:t>
            </a:r>
          </a:p>
          <a:p>
            <a:pPr marL="365760" lvl="1" indent="0">
              <a:buNone/>
            </a:pPr>
            <a:endParaRPr lang="en-GB" dirty="0"/>
          </a:p>
          <a:p>
            <a:r>
              <a:rPr lang="en-GB" dirty="0" smtClean="0"/>
              <a:t>Changing </a:t>
            </a:r>
            <a:r>
              <a:rPr lang="en-GB" b="1" dirty="0" smtClean="0"/>
              <a:t>demographics</a:t>
            </a:r>
          </a:p>
          <a:p>
            <a:pPr lvl="1"/>
            <a:r>
              <a:rPr lang="en-GB" sz="1900" dirty="0" smtClean="0"/>
              <a:t>Where people live, how long people live for, amount of leisure time</a:t>
            </a:r>
          </a:p>
          <a:p>
            <a:pPr lvl="1"/>
            <a:endParaRPr lang="en-GB" dirty="0"/>
          </a:p>
          <a:p>
            <a:r>
              <a:rPr lang="en-GB" dirty="0" smtClean="0"/>
              <a:t>Changing </a:t>
            </a:r>
            <a:r>
              <a:rPr lang="en-GB" b="1" dirty="0" smtClean="0"/>
              <a:t>working arrangements</a:t>
            </a:r>
          </a:p>
          <a:p>
            <a:pPr lvl="1"/>
            <a:r>
              <a:rPr lang="en-GB" sz="1900" dirty="0" smtClean="0"/>
              <a:t>Working hours, part-time, flexi-time, </a:t>
            </a:r>
            <a:r>
              <a:rPr lang="en-GB" sz="1900" dirty="0" err="1" smtClean="0"/>
              <a:t>tele</a:t>
            </a:r>
            <a:r>
              <a:rPr lang="en-GB" sz="1900" dirty="0" smtClean="0"/>
              <a:t>-working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2896"/>
            <a:ext cx="1338263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62245"/>
            <a:ext cx="1338263" cy="10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1818506" cy="120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External Factors - </a:t>
            </a:r>
            <a:r>
              <a:rPr lang="en-GB" dirty="0" smtClean="0"/>
              <a:t>PES</a:t>
            </a:r>
            <a:r>
              <a:rPr lang="en-GB" b="1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GB" b="1" u="sng" dirty="0" smtClean="0"/>
              <a:t>TECHNOLOGICAL</a:t>
            </a:r>
            <a:r>
              <a:rPr lang="en-GB" dirty="0" smtClean="0"/>
              <a:t> – </a:t>
            </a:r>
            <a:r>
              <a:rPr lang="en-GB" sz="2100" dirty="0" smtClean="0"/>
              <a:t>rapid changes in new technology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b="1" dirty="0" smtClean="0"/>
              <a:t>New technology </a:t>
            </a:r>
            <a:r>
              <a:rPr lang="en-GB" dirty="0" smtClean="0"/>
              <a:t>becomes available</a:t>
            </a:r>
          </a:p>
          <a:p>
            <a:pPr lvl="1"/>
            <a:r>
              <a:rPr lang="en-GB" sz="1900" dirty="0" smtClean="0"/>
              <a:t>e.g. tablet computers</a:t>
            </a:r>
          </a:p>
          <a:p>
            <a:pPr marL="365760" lvl="1" indent="0">
              <a:buNone/>
            </a:pPr>
            <a:endParaRPr lang="en-GB" dirty="0"/>
          </a:p>
          <a:p>
            <a:r>
              <a:rPr lang="en-GB" dirty="0" smtClean="0"/>
              <a:t>Growth of </a:t>
            </a:r>
            <a:r>
              <a:rPr lang="en-GB" b="1" dirty="0" smtClean="0"/>
              <a:t>new tech industries</a:t>
            </a:r>
          </a:p>
          <a:p>
            <a:pPr lvl="1"/>
            <a:r>
              <a:rPr lang="en-GB" sz="1900" dirty="0" smtClean="0"/>
              <a:t>E-commerce and now S-commerce</a:t>
            </a:r>
            <a:endParaRPr lang="en-GB" sz="1900" dirty="0"/>
          </a:p>
          <a:p>
            <a:pPr marL="68580" indent="0">
              <a:buNone/>
            </a:pPr>
            <a:endParaRPr lang="en-GB" sz="2100" dirty="0" smtClean="0"/>
          </a:p>
          <a:p>
            <a:pPr marL="68580" indent="0">
              <a:buNone/>
            </a:pPr>
            <a:r>
              <a:rPr lang="en-GB" sz="2100" dirty="0" smtClean="0"/>
              <a:t>Be able to talk about new types of technology that exists:</a:t>
            </a:r>
          </a:p>
          <a:p>
            <a:pPr lvl="1"/>
            <a:r>
              <a:rPr lang="en-GB" sz="1900" dirty="0" smtClean="0"/>
              <a:t>Tablet computers; Wireless technology; Cloud storage; S-commerce; 4G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34865"/>
            <a:ext cx="1642151" cy="12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79" y="5589240"/>
            <a:ext cx="1557336" cy="8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the factors </a:t>
            </a:r>
            <a:r>
              <a:rPr lang="en-GB" b="1" dirty="0" smtClean="0"/>
              <a:t>within</a:t>
            </a:r>
            <a:r>
              <a:rPr lang="en-GB" dirty="0" smtClean="0"/>
              <a:t> the business that can affect its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External Factors - </a:t>
            </a:r>
            <a:r>
              <a:rPr lang="en-GB" dirty="0" smtClean="0"/>
              <a:t>PEST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b="1" u="sng" dirty="0" smtClean="0"/>
              <a:t>ENVIRONMENTAL</a:t>
            </a:r>
            <a:r>
              <a:rPr lang="en-GB" dirty="0" smtClean="0"/>
              <a:t> – </a:t>
            </a:r>
            <a:r>
              <a:rPr lang="en-GB" sz="1400" dirty="0" smtClean="0"/>
              <a:t>increasing awareness of environmental factors</a:t>
            </a:r>
          </a:p>
          <a:p>
            <a:pPr marL="68580" indent="0">
              <a:buNone/>
            </a:pPr>
            <a:endParaRPr lang="en-GB" sz="1200" dirty="0" smtClean="0"/>
          </a:p>
          <a:p>
            <a:r>
              <a:rPr lang="en-GB" sz="2000" dirty="0" smtClean="0"/>
              <a:t>Changes in </a:t>
            </a:r>
            <a:r>
              <a:rPr lang="en-GB" sz="2000" b="1" dirty="0" smtClean="0"/>
              <a:t>weather</a:t>
            </a:r>
            <a:r>
              <a:rPr lang="en-GB" sz="2000" dirty="0" smtClean="0"/>
              <a:t> </a:t>
            </a:r>
          </a:p>
          <a:p>
            <a:pPr lvl="1"/>
            <a:r>
              <a:rPr lang="en-GB" sz="1600" dirty="0" smtClean="0"/>
              <a:t>Seasonal demand for products e.g. ice-cream. Extremes of weather e.g. flooding</a:t>
            </a:r>
          </a:p>
          <a:p>
            <a:pPr marL="365760" lvl="1" indent="0">
              <a:buNone/>
            </a:pPr>
            <a:endParaRPr lang="en-GB" sz="1600" dirty="0"/>
          </a:p>
          <a:p>
            <a:r>
              <a:rPr lang="en-GB" sz="2000" b="1" dirty="0" smtClean="0"/>
              <a:t>Environmental pressures</a:t>
            </a:r>
          </a:p>
          <a:p>
            <a:pPr lvl="1"/>
            <a:r>
              <a:rPr lang="en-GB" sz="1600" dirty="0" smtClean="0"/>
              <a:t>Pressures to increase recycling, reduce carbon emissions, reduce packaging e.g. plastic bags</a:t>
            </a:r>
          </a:p>
          <a:p>
            <a:pPr marL="365760" lvl="1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1773549" cy="12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32262"/>
            <a:ext cx="2016224" cy="11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Factors - </a:t>
            </a:r>
            <a:r>
              <a:rPr lang="en-GB" dirty="0" smtClean="0"/>
              <a:t>PESTE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b="1" u="sng" dirty="0" smtClean="0"/>
              <a:t>COMPETITION</a:t>
            </a:r>
            <a:r>
              <a:rPr lang="en-GB" sz="2000" dirty="0" smtClean="0"/>
              <a:t> – someone providing a similar product</a:t>
            </a:r>
          </a:p>
          <a:p>
            <a:pPr marL="68580" indent="0">
              <a:buNone/>
            </a:pPr>
            <a:endParaRPr lang="en-GB" sz="1400" dirty="0"/>
          </a:p>
          <a:p>
            <a:r>
              <a:rPr lang="en-GB" sz="2000" b="1" dirty="0" smtClean="0"/>
              <a:t>New competitors</a:t>
            </a:r>
            <a:endParaRPr lang="en-GB" sz="2000" dirty="0" smtClean="0"/>
          </a:p>
          <a:p>
            <a:pPr lvl="1"/>
            <a:r>
              <a:rPr lang="en-GB" sz="1600" dirty="0" smtClean="0"/>
              <a:t>Growth in an industry will bring about increased competition e.g. app gaming</a:t>
            </a:r>
          </a:p>
          <a:p>
            <a:pPr marL="365760" lvl="1" indent="0">
              <a:buNone/>
            </a:pPr>
            <a:endParaRPr lang="en-GB" sz="1400" dirty="0"/>
          </a:p>
          <a:p>
            <a:r>
              <a:rPr lang="en-GB" sz="2000" b="1" dirty="0" smtClean="0"/>
              <a:t>New competitor products</a:t>
            </a:r>
          </a:p>
          <a:p>
            <a:pPr lvl="1"/>
            <a:r>
              <a:rPr lang="en-GB" sz="1600" dirty="0" smtClean="0"/>
              <a:t>New technology and inventions being used by competitors e.g. updates to smart phones</a:t>
            </a:r>
          </a:p>
          <a:p>
            <a:pPr marL="365760" lvl="1" indent="0">
              <a:buNone/>
            </a:pP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64734"/>
            <a:ext cx="2259335" cy="15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External Factors – Exam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With all of these factors you must be able to identify examples of how these factors affect businesses</a:t>
            </a:r>
          </a:p>
          <a:p>
            <a:pPr marL="68580" indent="0">
              <a:buNone/>
            </a:pPr>
            <a:endParaRPr lang="en-GB" dirty="0" smtClean="0"/>
          </a:p>
          <a:p>
            <a:pPr lvl="1"/>
            <a:r>
              <a:rPr lang="en-GB" sz="2000" dirty="0" smtClean="0"/>
              <a:t>E.g. </a:t>
            </a:r>
            <a:r>
              <a:rPr lang="en-GB" sz="2000" i="1" dirty="0" smtClean="0"/>
              <a:t>One political factor is changing laws for example the national minimum wage…</a:t>
            </a:r>
          </a:p>
          <a:p>
            <a:pPr lvl="1"/>
            <a:endParaRPr lang="en-GB" sz="2000" i="1" dirty="0"/>
          </a:p>
          <a:p>
            <a:r>
              <a:rPr lang="en-GB" dirty="0" smtClean="0"/>
              <a:t>You must also be able to explain how  they affect the business in either a positive or negative way.</a:t>
            </a:r>
          </a:p>
          <a:p>
            <a:endParaRPr lang="en-GB" dirty="0"/>
          </a:p>
          <a:p>
            <a:pPr lvl="1"/>
            <a:r>
              <a:rPr lang="en-GB" dirty="0" smtClean="0"/>
              <a:t>E.g. </a:t>
            </a:r>
            <a:r>
              <a:rPr lang="en-GB" i="1" dirty="0" smtClean="0"/>
              <a:t>The national minimum wage can have a negative impact as the company will now have to spend more money on employees wages which may mean they have to reduce spending on other areas of the business…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859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Pick one External Factor (PESTEC) and look at how it can affect companies today.</a:t>
            </a:r>
          </a:p>
          <a:p>
            <a:endParaRPr lang="en-GB" dirty="0"/>
          </a:p>
          <a:p>
            <a:pPr lvl="1"/>
            <a:r>
              <a:rPr lang="en-GB" dirty="0" smtClean="0"/>
              <a:t>Find at least </a:t>
            </a:r>
            <a:r>
              <a:rPr lang="en-GB" b="1" u="sng" dirty="0" smtClean="0"/>
              <a:t>2</a:t>
            </a:r>
            <a:r>
              <a:rPr lang="en-GB" dirty="0" smtClean="0"/>
              <a:t> examples of companies which have </a:t>
            </a:r>
            <a:r>
              <a:rPr lang="en-GB" smtClean="0"/>
              <a:t>been affected </a:t>
            </a:r>
            <a:r>
              <a:rPr lang="en-GB" dirty="0" smtClean="0"/>
              <a:t>by your chosen factor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Compare and contrast how each company was affected (positive and negative)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How could the companies have been better prepared to deal with the factor?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240632" cy="73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79" y="2636912"/>
            <a:ext cx="1287575" cy="99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1818506" cy="120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040598"/>
            <a:ext cx="15541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4108"/>
            <a:ext cx="1266826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3" y="5594043"/>
            <a:ext cx="1325744" cy="8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Stakeholders are groups of people who have an </a:t>
            </a:r>
            <a:r>
              <a:rPr lang="en-GB" b="1" u="sng" dirty="0" smtClean="0"/>
              <a:t>interest</a:t>
            </a:r>
            <a:r>
              <a:rPr lang="en-GB" dirty="0" smtClean="0"/>
              <a:t> and an </a:t>
            </a:r>
            <a:r>
              <a:rPr lang="en-GB" b="1" u="sng" dirty="0" smtClean="0"/>
              <a:t>influence</a:t>
            </a:r>
            <a:r>
              <a:rPr lang="en-GB" dirty="0" smtClean="0"/>
              <a:t> in a business.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We also need to know the </a:t>
            </a:r>
            <a:r>
              <a:rPr lang="en-GB" b="1" u="sng" dirty="0" smtClean="0"/>
              <a:t>interdependence</a:t>
            </a:r>
            <a:r>
              <a:rPr lang="en-GB" dirty="0" smtClean="0"/>
              <a:t> and </a:t>
            </a:r>
            <a:r>
              <a:rPr lang="en-GB" b="1" u="sng" dirty="0" smtClean="0"/>
              <a:t>conflict</a:t>
            </a:r>
            <a:r>
              <a:rPr lang="en-GB" dirty="0" smtClean="0"/>
              <a:t> of these stakeholders</a:t>
            </a:r>
          </a:p>
          <a:p>
            <a:pPr marL="68580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Interdependence</a:t>
            </a:r>
            <a:r>
              <a:rPr lang="en-GB" dirty="0" smtClean="0"/>
              <a:t> – why a stakeholder needs another stakeholder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Conflict</a:t>
            </a:r>
            <a:r>
              <a:rPr lang="en-GB" dirty="0" smtClean="0"/>
              <a:t> – disagreements between 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86437"/>
              </p:ext>
            </p:extLst>
          </p:nvPr>
        </p:nvGraphicFramePr>
        <p:xfrm>
          <a:off x="611560" y="908720"/>
          <a:ext cx="7992888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168352"/>
                <a:gridCol w="3312368"/>
              </a:tblGrid>
              <a:tr h="540596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Interdependence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Conflict</a:t>
                      </a:r>
                      <a:endParaRPr lang="en-GB" dirty="0"/>
                    </a:p>
                  </a:txBody>
                  <a:tcPr/>
                </a:tc>
              </a:tr>
              <a:tr h="2310493">
                <a:tc>
                  <a:txBody>
                    <a:bodyPr/>
                    <a:lstStyle/>
                    <a:p>
                      <a:r>
                        <a:rPr lang="en-GB" dirty="0" smtClean="0"/>
                        <a:t>Owners &amp;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need employees</a:t>
                      </a:r>
                      <a:r>
                        <a:rPr lang="en-GB" sz="1400" baseline="0" dirty="0" smtClean="0"/>
                        <a:t> to carry out tasks, </a:t>
                      </a:r>
                      <a:r>
                        <a:rPr lang="en-GB" sz="1400" b="1" u="sng" baseline="0" dirty="0" smtClean="0"/>
                        <a:t>and</a:t>
                      </a:r>
                      <a:r>
                        <a:rPr lang="en-GB" sz="1400" baseline="0" dirty="0" smtClean="0"/>
                        <a:t> employees need owners to pay them wages.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need employees to be productive, </a:t>
                      </a:r>
                      <a:r>
                        <a:rPr lang="en-GB" sz="1400" b="1" u="sng" baseline="0" dirty="0" smtClean="0"/>
                        <a:t>and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Employees </a:t>
                      </a:r>
                      <a:r>
                        <a:rPr lang="en-GB" sz="1400" smtClean="0"/>
                        <a:t>need </a:t>
                      </a:r>
                      <a:r>
                        <a:rPr lang="en-GB" sz="1400" smtClean="0"/>
                        <a:t>owners </a:t>
                      </a:r>
                      <a:r>
                        <a:rPr lang="en-GB" sz="1400" dirty="0" smtClean="0"/>
                        <a:t>to train them.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want to pay low wages to make</a:t>
                      </a:r>
                      <a:r>
                        <a:rPr lang="en-GB" sz="1400" baseline="0" dirty="0" smtClean="0"/>
                        <a:t> more profit,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employees want high wages for their work.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want employees to work many hours,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employees want to work as few as possible</a:t>
                      </a:r>
                      <a:endParaRPr lang="en-GB" sz="1400" dirty="0"/>
                    </a:p>
                  </a:txBody>
                  <a:tcPr/>
                </a:tc>
              </a:tr>
              <a:tr h="2621520">
                <a:tc>
                  <a:txBody>
                    <a:bodyPr/>
                    <a:lstStyle/>
                    <a:p>
                      <a:r>
                        <a:rPr lang="en-GB" dirty="0" smtClean="0"/>
                        <a:t>Owners &amp; Customers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need</a:t>
                      </a:r>
                      <a:r>
                        <a:rPr lang="en-GB" sz="1400" baseline="0" dirty="0" smtClean="0"/>
                        <a:t> customers to buy products to make profit, </a:t>
                      </a:r>
                      <a:r>
                        <a:rPr lang="en-GB" sz="1400" b="1" u="sng" baseline="0" dirty="0" smtClean="0"/>
                        <a:t>and</a:t>
                      </a:r>
                      <a:r>
                        <a:rPr lang="en-GB" sz="1400" baseline="0" dirty="0" smtClean="0"/>
                        <a:t> customers need owners to provide them with products.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need customers to be loyal to maintain sales, </a:t>
                      </a:r>
                      <a:r>
                        <a:rPr lang="en-GB" sz="1400" b="1" u="sng" baseline="0" dirty="0" smtClean="0"/>
                        <a:t>and </a:t>
                      </a:r>
                      <a:r>
                        <a:rPr lang="en-GB" sz="1400" baseline="0" dirty="0" smtClean="0"/>
                        <a:t>customers need owners to reward loyalty e.g. discounts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want</a:t>
                      </a:r>
                      <a:r>
                        <a:rPr lang="en-GB" sz="1400" baseline="0" dirty="0" smtClean="0"/>
                        <a:t> high prices to get high profits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customers want as low prices as possible.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want to provide a cheap service to keep costs low,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customers want a high quality service.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56716"/>
              </p:ext>
            </p:extLst>
          </p:nvPr>
        </p:nvGraphicFramePr>
        <p:xfrm>
          <a:off x="611560" y="1700808"/>
          <a:ext cx="7992888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168352"/>
                <a:gridCol w="3312368"/>
              </a:tblGrid>
              <a:tr h="477453">
                <a:tc>
                  <a:txBody>
                    <a:bodyPr/>
                    <a:lstStyle/>
                    <a:p>
                      <a:r>
                        <a:rPr lang="en-GB" dirty="0" smtClean="0"/>
                        <a:t>Stakeholder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Interdependence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Conflict</a:t>
                      </a:r>
                      <a:endParaRPr lang="en-GB" dirty="0"/>
                    </a:p>
                  </a:txBody>
                  <a:tcPr/>
                </a:tc>
              </a:tr>
              <a:tr h="1239674">
                <a:tc>
                  <a:txBody>
                    <a:bodyPr/>
                    <a:lstStyle/>
                    <a:p>
                      <a:r>
                        <a:rPr lang="en-GB" dirty="0" smtClean="0"/>
                        <a:t>Employees</a:t>
                      </a:r>
                      <a:r>
                        <a:rPr lang="en-GB" baseline="0" dirty="0" smtClean="0"/>
                        <a:t> &amp; Customers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Employees need</a:t>
                      </a:r>
                      <a:r>
                        <a:rPr lang="en-GB" sz="1400" baseline="0" dirty="0" smtClean="0"/>
                        <a:t> customers to buy so they get paid, </a:t>
                      </a:r>
                      <a:r>
                        <a:rPr lang="en-GB" sz="1400" b="1" u="sng" baseline="0" dirty="0" smtClean="0"/>
                        <a:t>and</a:t>
                      </a:r>
                      <a:r>
                        <a:rPr lang="en-GB" sz="1400" baseline="0" dirty="0" smtClean="0"/>
                        <a:t> customers need employees to give a good service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Employees want customers to spend as much as possible to get commission,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customers want as much discount as possible.</a:t>
                      </a:r>
                    </a:p>
                  </a:txBody>
                  <a:tcPr/>
                </a:tc>
              </a:tr>
              <a:tr h="2315321">
                <a:tc>
                  <a:txBody>
                    <a:bodyPr/>
                    <a:lstStyle/>
                    <a:p>
                      <a:r>
                        <a:rPr lang="en-GB" dirty="0" smtClean="0"/>
                        <a:t>Owners</a:t>
                      </a:r>
                      <a:r>
                        <a:rPr lang="en-GB" baseline="0" dirty="0" smtClean="0"/>
                        <a:t> &amp; Suppliers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need</a:t>
                      </a:r>
                      <a:r>
                        <a:rPr lang="en-GB" sz="1400" baseline="0" dirty="0" smtClean="0"/>
                        <a:t> suppliers to provide goods on time, </a:t>
                      </a:r>
                      <a:r>
                        <a:rPr lang="en-GB" sz="1400" b="1" u="sng" baseline="0" dirty="0" smtClean="0"/>
                        <a:t>and</a:t>
                      </a:r>
                      <a:r>
                        <a:rPr lang="en-GB" sz="1400" baseline="0" dirty="0" smtClean="0"/>
                        <a:t> suppliers need owners to repeat orders.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need suppliers to provide quality products at a cheap price, </a:t>
                      </a:r>
                      <a:r>
                        <a:rPr lang="en-GB" sz="1400" b="1" u="sng" baseline="0" dirty="0" smtClean="0"/>
                        <a:t>and </a:t>
                      </a:r>
                      <a:r>
                        <a:rPr lang="en-GB" sz="1400" baseline="0" dirty="0" smtClean="0"/>
                        <a:t>suppliers need owners pay on 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dirty="0" smtClean="0"/>
                        <a:t>Owners want</a:t>
                      </a:r>
                      <a:r>
                        <a:rPr lang="en-GB" sz="1400" baseline="0" dirty="0" smtClean="0"/>
                        <a:t> supplies at a cheap price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suppliers want the opposite to maximise profits.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400" baseline="0" dirty="0" smtClean="0"/>
                        <a:t>Owners want to wait as long as possible to pay, </a:t>
                      </a:r>
                      <a:r>
                        <a:rPr lang="en-GB" sz="1400" b="1" u="sng" baseline="0" dirty="0" smtClean="0"/>
                        <a:t>whereas</a:t>
                      </a:r>
                      <a:r>
                        <a:rPr lang="en-GB" sz="1400" baseline="0" dirty="0" smtClean="0"/>
                        <a:t> suppliers want everything paid on time if not early.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5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Financial</a:t>
            </a:r>
          </a:p>
          <a:p>
            <a:pPr lvl="1"/>
            <a:r>
              <a:rPr lang="en-GB" b="1" dirty="0" smtClean="0"/>
              <a:t>Cash Flow </a:t>
            </a:r>
            <a:r>
              <a:rPr lang="en-GB" dirty="0" smtClean="0"/>
              <a:t>– there may not be enough finance to purchase new materials meaning production stops.</a:t>
            </a:r>
          </a:p>
          <a:p>
            <a:pPr lvl="1"/>
            <a:endParaRPr lang="en-GB" dirty="0"/>
          </a:p>
          <a:p>
            <a:pPr lvl="1"/>
            <a:r>
              <a:rPr lang="en-GB" b="1" dirty="0" smtClean="0"/>
              <a:t>Objectives</a:t>
            </a:r>
            <a:r>
              <a:rPr lang="en-GB" dirty="0" smtClean="0"/>
              <a:t> – A lack of capital can mean that business aims cannot be met eg growth.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6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Employees</a:t>
            </a:r>
          </a:p>
          <a:p>
            <a:pPr lvl="1"/>
            <a:r>
              <a:rPr lang="en-GB" b="1" dirty="0" smtClean="0"/>
              <a:t>Skills</a:t>
            </a:r>
            <a:r>
              <a:rPr lang="en-GB" dirty="0" smtClean="0"/>
              <a:t> – They may not have the correct skills and therefore the quality of products/services might be low.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Motivation</a:t>
            </a:r>
            <a:r>
              <a:rPr lang="en-GB" dirty="0" smtClean="0"/>
              <a:t> – If staff are not motivated this may lead to low productivity.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Employee Relations </a:t>
            </a:r>
            <a:r>
              <a:rPr lang="en-GB" dirty="0" smtClean="0"/>
              <a:t>– if relations are poor this may lead to staff being resistant to change. It may even lead to industrial action.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8791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Management</a:t>
            </a:r>
          </a:p>
          <a:p>
            <a:pPr lvl="1"/>
            <a:r>
              <a:rPr lang="en-GB" b="1" dirty="0" smtClean="0"/>
              <a:t>Decision Making </a:t>
            </a:r>
            <a:r>
              <a:rPr lang="en-GB" dirty="0" smtClean="0"/>
              <a:t>– Management might not have the required skills or experience which could result in poor decisions being made </a:t>
            </a:r>
            <a:r>
              <a:rPr lang="en-GB" i="1" dirty="0" smtClean="0"/>
              <a:t>(see Decision Making section).</a:t>
            </a:r>
          </a:p>
          <a:p>
            <a:pPr lvl="1"/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23" y="6834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u="sng" dirty="0" smtClean="0"/>
              <a:t>Technology</a:t>
            </a:r>
          </a:p>
          <a:p>
            <a:pPr lvl="1"/>
            <a:r>
              <a:rPr lang="en-GB" b="1" dirty="0" smtClean="0"/>
              <a:t>Break-down</a:t>
            </a:r>
            <a:r>
              <a:rPr lang="en-GB" dirty="0" smtClean="0"/>
              <a:t> – if this happens then production will stop.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Lack of technology </a:t>
            </a:r>
            <a:r>
              <a:rPr lang="en-GB" dirty="0" smtClean="0"/>
              <a:t>– may mean that they are unable to keep up with competitors.</a:t>
            </a:r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b="1" dirty="0" smtClean="0"/>
              <a:t>Availability</a:t>
            </a:r>
            <a:r>
              <a:rPr lang="en-GB" dirty="0" smtClean="0"/>
              <a:t> – technology may not be available to carry out the tasks that the business need.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4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i="1" dirty="0" smtClean="0"/>
              <a:t>Think of the consequences each internal factor may lead to for the business?</a:t>
            </a:r>
          </a:p>
          <a:p>
            <a:pPr marL="68580" indent="0">
              <a:buNone/>
            </a:pPr>
            <a:endParaRPr lang="en-GB" i="1" dirty="0"/>
          </a:p>
          <a:p>
            <a:pPr marL="68580" indent="0">
              <a:buNone/>
            </a:pPr>
            <a:r>
              <a:rPr lang="en-GB" i="1" dirty="0" smtClean="0"/>
              <a:t>What could the Business do to prevent these things from happening?</a:t>
            </a:r>
            <a:endParaRPr lang="en-GB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200612" cy="1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Internal Factors – </a:t>
            </a:r>
            <a:br>
              <a:rPr lang="en-GB" dirty="0" smtClean="0"/>
            </a:br>
            <a:r>
              <a:rPr lang="en-GB" sz="2700" dirty="0" smtClean="0"/>
              <a:t>Corporate Culture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Corporate culture is the beliefs and behaviours which </a:t>
            </a:r>
            <a:r>
              <a:rPr lang="en-GB" dirty="0" smtClean="0"/>
              <a:t>employees adopt to </a:t>
            </a:r>
            <a:r>
              <a:rPr lang="en-GB" dirty="0"/>
              <a:t>enable the business to achieve its </a:t>
            </a:r>
            <a:r>
              <a:rPr lang="en-GB" dirty="0" smtClean="0"/>
              <a:t>aims.</a:t>
            </a:r>
          </a:p>
          <a:p>
            <a:endParaRPr lang="en-GB" dirty="0"/>
          </a:p>
          <a:p>
            <a:r>
              <a:rPr lang="en-GB" dirty="0" smtClean="0"/>
              <a:t>It usually develops </a:t>
            </a:r>
            <a:r>
              <a:rPr lang="en-GB" dirty="0"/>
              <a:t>organically over time and </a:t>
            </a:r>
            <a:r>
              <a:rPr lang="en-GB" dirty="0" smtClean="0"/>
              <a:t>becomes </a:t>
            </a:r>
            <a:r>
              <a:rPr lang="en-GB" dirty="0"/>
              <a:t>the unwritten rules and values of the business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culture will be reflected in every aspect of the </a:t>
            </a:r>
            <a:r>
              <a:rPr lang="en-GB" dirty="0" smtClean="0"/>
              <a:t>business e.g. dress </a:t>
            </a:r>
            <a:r>
              <a:rPr lang="en-GB" dirty="0"/>
              <a:t>codes, </a:t>
            </a:r>
            <a:r>
              <a:rPr lang="en-GB" dirty="0" smtClean="0"/>
              <a:t>décor </a:t>
            </a:r>
            <a:r>
              <a:rPr lang="en-GB" dirty="0"/>
              <a:t>of premises, </a:t>
            </a:r>
            <a:r>
              <a:rPr lang="en-GB" dirty="0" smtClean="0"/>
              <a:t>logos, </a:t>
            </a:r>
            <a:r>
              <a:rPr lang="en-GB" dirty="0"/>
              <a:t>employee </a:t>
            </a:r>
            <a:r>
              <a:rPr lang="en-GB" dirty="0" smtClean="0"/>
              <a:t>incentives.</a:t>
            </a:r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52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578</TotalTime>
  <Words>1631</Words>
  <Application>Microsoft Office PowerPoint</Application>
  <PresentationFormat>On-screen Show (4:3)</PresentationFormat>
  <Paragraphs>325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Understanding Business – Business Environment</vt:lpstr>
      <vt:lpstr>Contents</vt:lpstr>
      <vt:lpstr>Internal Factors</vt:lpstr>
      <vt:lpstr>Internal Factors</vt:lpstr>
      <vt:lpstr>Internal Factors</vt:lpstr>
      <vt:lpstr>Internal Factors</vt:lpstr>
      <vt:lpstr>Internal Factors</vt:lpstr>
      <vt:lpstr>Internal Factors</vt:lpstr>
      <vt:lpstr>Internal Factors –  Corporate Culture</vt:lpstr>
      <vt:lpstr>Internal Factors –  Corporate Culture</vt:lpstr>
      <vt:lpstr>Task</vt:lpstr>
      <vt:lpstr>Internal Factors –  Decision Making</vt:lpstr>
      <vt:lpstr>Decision Making –  Functions of Management (Fayol)</vt:lpstr>
      <vt:lpstr>Decision Making –  Types of Decisions</vt:lpstr>
      <vt:lpstr>Decision Making –  Structured Decision Making Models</vt:lpstr>
      <vt:lpstr>Decision Making –  Structured Decision Making Models</vt:lpstr>
      <vt:lpstr>Decision Making –  Structured Decision Making Models</vt:lpstr>
      <vt:lpstr>Example No. 1 –  Computer Games Industry</vt:lpstr>
      <vt:lpstr>Example No. 2 –  Tesco</vt:lpstr>
      <vt:lpstr>Decision Making –  ICT &amp; Decision Making</vt:lpstr>
      <vt:lpstr>Decision Making –  ICT &amp; Decision Making</vt:lpstr>
      <vt:lpstr>Decision Making –  ICT &amp; Decision Making</vt:lpstr>
      <vt:lpstr>Decision Making –  Constraints</vt:lpstr>
      <vt:lpstr>External Factors</vt:lpstr>
      <vt:lpstr>External Factors - PESTEC</vt:lpstr>
      <vt:lpstr>External Factors - PESTEC</vt:lpstr>
      <vt:lpstr>External Factors - PESTEC</vt:lpstr>
      <vt:lpstr>External Factors - PESTEC</vt:lpstr>
      <vt:lpstr>External Factors - PESTEC</vt:lpstr>
      <vt:lpstr>External Factors - PESTEC</vt:lpstr>
      <vt:lpstr>External Factors - PESTEC</vt:lpstr>
      <vt:lpstr>External Factors – Exam help</vt:lpstr>
      <vt:lpstr>TASK</vt:lpstr>
      <vt:lpstr>Stakeholders</vt:lpstr>
      <vt:lpstr>Stakeholders</vt:lpstr>
      <vt:lpstr>PowerPoint Presentation</vt:lpstr>
      <vt:lpstr>PowerPoint Presentation</vt:lpstr>
    </vt:vector>
  </TitlesOfParts>
  <Company>East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Business – Business Environment</dc:title>
  <dc:creator>Windows User</dc:creator>
  <cp:lastModifiedBy>Flood, Robert</cp:lastModifiedBy>
  <cp:revision>48</cp:revision>
  <dcterms:created xsi:type="dcterms:W3CDTF">2014-11-03T07:51:47Z</dcterms:created>
  <dcterms:modified xsi:type="dcterms:W3CDTF">2015-12-02T10:56:26Z</dcterms:modified>
</cp:coreProperties>
</file>