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56"/>
  </p:notesMasterIdLst>
  <p:handoutMasterIdLst>
    <p:handoutMasterId r:id="rId57"/>
  </p:handoutMasterIdLst>
  <p:sldIdLst>
    <p:sldId id="256" r:id="rId2"/>
    <p:sldId id="322" r:id="rId3"/>
    <p:sldId id="257" r:id="rId4"/>
    <p:sldId id="262" r:id="rId5"/>
    <p:sldId id="308" r:id="rId6"/>
    <p:sldId id="306" r:id="rId7"/>
    <p:sldId id="259" r:id="rId8"/>
    <p:sldId id="307" r:id="rId9"/>
    <p:sldId id="343" r:id="rId10"/>
    <p:sldId id="340" r:id="rId11"/>
    <p:sldId id="309" r:id="rId12"/>
    <p:sldId id="266" r:id="rId13"/>
    <p:sldId id="310" r:id="rId14"/>
    <p:sldId id="269" r:id="rId15"/>
    <p:sldId id="272" r:id="rId16"/>
    <p:sldId id="273" r:id="rId17"/>
    <p:sldId id="341" r:id="rId18"/>
    <p:sldId id="311" r:id="rId19"/>
    <p:sldId id="267" r:id="rId20"/>
    <p:sldId id="268" r:id="rId21"/>
    <p:sldId id="275" r:id="rId22"/>
    <p:sldId id="312" r:id="rId23"/>
    <p:sldId id="276" r:id="rId24"/>
    <p:sldId id="286" r:id="rId25"/>
    <p:sldId id="277" r:id="rId26"/>
    <p:sldId id="344" r:id="rId27"/>
    <p:sldId id="313" r:id="rId28"/>
    <p:sldId id="314" r:id="rId29"/>
    <p:sldId id="324" r:id="rId30"/>
    <p:sldId id="282" r:id="rId31"/>
    <p:sldId id="318" r:id="rId32"/>
    <p:sldId id="319" r:id="rId33"/>
    <p:sldId id="320" r:id="rId34"/>
    <p:sldId id="292" r:id="rId35"/>
    <p:sldId id="293" r:id="rId36"/>
    <p:sldId id="295" r:id="rId37"/>
    <p:sldId id="296" r:id="rId38"/>
    <p:sldId id="297" r:id="rId39"/>
    <p:sldId id="342" r:id="rId40"/>
    <p:sldId id="321" r:id="rId41"/>
    <p:sldId id="326" r:id="rId42"/>
    <p:sldId id="327" r:id="rId43"/>
    <p:sldId id="328" r:id="rId44"/>
    <p:sldId id="329" r:id="rId45"/>
    <p:sldId id="339" r:id="rId46"/>
    <p:sldId id="330" r:id="rId47"/>
    <p:sldId id="332" r:id="rId48"/>
    <p:sldId id="333" r:id="rId49"/>
    <p:sldId id="334" r:id="rId50"/>
    <p:sldId id="335" r:id="rId51"/>
    <p:sldId id="336" r:id="rId52"/>
    <p:sldId id="337" r:id="rId53"/>
    <p:sldId id="338" r:id="rId54"/>
    <p:sldId id="345"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snapToGrid="0" snapToObjects="1">
      <p:cViewPr varScale="1">
        <p:scale>
          <a:sx n="103" d="100"/>
          <a:sy n="103" d="100"/>
        </p:scale>
        <p:origin x="-11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17AD2E8-7613-4FE5-879C-BC1D7876766E}" type="datetimeFigureOut">
              <a:rPr lang="en-GB"/>
              <a:pPr/>
              <a:t>19/01/2016</a:t>
            </a:fld>
            <a:endParaRPr lang="en-GB"/>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A82132A-A4A9-4078-BC0A-D546DAC11CFD}" type="slidenum">
              <a:rPr lang="en-GB"/>
              <a:pPr/>
              <a:t>‹#›</a:t>
            </a:fld>
            <a:endParaRPr lang="en-GB"/>
          </a:p>
        </p:txBody>
      </p:sp>
    </p:spTree>
    <p:extLst>
      <p:ext uri="{BB962C8B-B14F-4D97-AF65-F5344CB8AC3E}">
        <p14:creationId xmlns:p14="http://schemas.microsoft.com/office/powerpoint/2010/main" val="2598801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cs typeface="+mn-cs"/>
              </a:defRPr>
            </a:lvl1pPr>
          </a:lstStyle>
          <a:p>
            <a:pPr>
              <a:defRPr/>
            </a:pPr>
            <a:fld id="{14A5E352-2E53-4163-BA30-10DDD116F9C5}" type="datetimeFigureOut">
              <a:rPr lang="en-GB"/>
              <a:pPr>
                <a:defRPr/>
              </a:pPr>
              <a:t>19/01/2016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cs typeface="+mn-cs"/>
              </a:defRPr>
            </a:lvl1pPr>
          </a:lstStyle>
          <a:p>
            <a:pPr>
              <a:defRPr/>
            </a:pPr>
            <a:fld id="{8DCB07B1-898C-43D5-9868-EF3B1E4ABBE1}" type="slidenum">
              <a:rPr lang="en-GB"/>
              <a:pPr>
                <a:defRPr/>
              </a:pPr>
              <a:t>‹#›</a:t>
            </a:fld>
            <a:endParaRPr lang="en-GB"/>
          </a:p>
        </p:txBody>
      </p:sp>
    </p:spTree>
    <p:extLst>
      <p:ext uri="{BB962C8B-B14F-4D97-AF65-F5344CB8AC3E}">
        <p14:creationId xmlns:p14="http://schemas.microsoft.com/office/powerpoint/2010/main" val="255818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a:t>
            </a:fld>
            <a:endParaRPr lang="en-GB"/>
          </a:p>
        </p:txBody>
      </p:sp>
    </p:spTree>
    <p:extLst>
      <p:ext uri="{BB962C8B-B14F-4D97-AF65-F5344CB8AC3E}">
        <p14:creationId xmlns:p14="http://schemas.microsoft.com/office/powerpoint/2010/main" val="284316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16</a:t>
            </a:fld>
            <a:endParaRPr lang="en-GB"/>
          </a:p>
        </p:txBody>
      </p:sp>
    </p:spTree>
    <p:extLst>
      <p:ext uri="{BB962C8B-B14F-4D97-AF65-F5344CB8AC3E}">
        <p14:creationId xmlns:p14="http://schemas.microsoft.com/office/powerpoint/2010/main" val="159979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19</a:t>
            </a:fld>
            <a:endParaRPr lang="en-GB"/>
          </a:p>
        </p:txBody>
      </p:sp>
    </p:spTree>
    <p:extLst>
      <p:ext uri="{BB962C8B-B14F-4D97-AF65-F5344CB8AC3E}">
        <p14:creationId xmlns:p14="http://schemas.microsoft.com/office/powerpoint/2010/main" val="60182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20</a:t>
            </a:fld>
            <a:endParaRPr lang="en-GB"/>
          </a:p>
        </p:txBody>
      </p:sp>
    </p:spTree>
    <p:extLst>
      <p:ext uri="{BB962C8B-B14F-4D97-AF65-F5344CB8AC3E}">
        <p14:creationId xmlns:p14="http://schemas.microsoft.com/office/powerpoint/2010/main" val="138465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21</a:t>
            </a:fld>
            <a:endParaRPr lang="en-GB"/>
          </a:p>
        </p:txBody>
      </p:sp>
    </p:spTree>
    <p:extLst>
      <p:ext uri="{BB962C8B-B14F-4D97-AF65-F5344CB8AC3E}">
        <p14:creationId xmlns:p14="http://schemas.microsoft.com/office/powerpoint/2010/main" val="384770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22</a:t>
            </a:fld>
            <a:endParaRPr lang="en-GB"/>
          </a:p>
        </p:txBody>
      </p:sp>
    </p:spTree>
    <p:extLst>
      <p:ext uri="{BB962C8B-B14F-4D97-AF65-F5344CB8AC3E}">
        <p14:creationId xmlns:p14="http://schemas.microsoft.com/office/powerpoint/2010/main" val="93489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23</a:t>
            </a:fld>
            <a:endParaRPr lang="en-GB"/>
          </a:p>
        </p:txBody>
      </p:sp>
    </p:spTree>
    <p:extLst>
      <p:ext uri="{BB962C8B-B14F-4D97-AF65-F5344CB8AC3E}">
        <p14:creationId xmlns:p14="http://schemas.microsoft.com/office/powerpoint/2010/main" val="9348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24</a:t>
            </a:fld>
            <a:endParaRPr lang="en-GB"/>
          </a:p>
        </p:txBody>
      </p:sp>
    </p:spTree>
    <p:extLst>
      <p:ext uri="{BB962C8B-B14F-4D97-AF65-F5344CB8AC3E}">
        <p14:creationId xmlns:p14="http://schemas.microsoft.com/office/powerpoint/2010/main" val="60411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25</a:t>
            </a:fld>
            <a:endParaRPr lang="en-GB"/>
          </a:p>
        </p:txBody>
      </p:sp>
    </p:spTree>
    <p:extLst>
      <p:ext uri="{BB962C8B-B14F-4D97-AF65-F5344CB8AC3E}">
        <p14:creationId xmlns:p14="http://schemas.microsoft.com/office/powerpoint/2010/main" val="19277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30</a:t>
            </a:fld>
            <a:endParaRPr lang="en-GB"/>
          </a:p>
        </p:txBody>
      </p:sp>
    </p:spTree>
    <p:extLst>
      <p:ext uri="{BB962C8B-B14F-4D97-AF65-F5344CB8AC3E}">
        <p14:creationId xmlns:p14="http://schemas.microsoft.com/office/powerpoint/2010/main" val="5532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34</a:t>
            </a:fld>
            <a:endParaRPr lang="en-GB"/>
          </a:p>
        </p:txBody>
      </p:sp>
    </p:spTree>
    <p:extLst>
      <p:ext uri="{BB962C8B-B14F-4D97-AF65-F5344CB8AC3E}">
        <p14:creationId xmlns:p14="http://schemas.microsoft.com/office/powerpoint/2010/main" val="43743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a:t>
            </a:fld>
            <a:endParaRPr lang="en-GB"/>
          </a:p>
        </p:txBody>
      </p:sp>
    </p:spTree>
    <p:extLst>
      <p:ext uri="{BB962C8B-B14F-4D97-AF65-F5344CB8AC3E}">
        <p14:creationId xmlns:p14="http://schemas.microsoft.com/office/powerpoint/2010/main" val="150312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35</a:t>
            </a:fld>
            <a:endParaRPr lang="en-GB"/>
          </a:p>
        </p:txBody>
      </p:sp>
    </p:spTree>
    <p:extLst>
      <p:ext uri="{BB962C8B-B14F-4D97-AF65-F5344CB8AC3E}">
        <p14:creationId xmlns:p14="http://schemas.microsoft.com/office/powerpoint/2010/main" val="1748019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36</a:t>
            </a:fld>
            <a:endParaRPr lang="en-GB"/>
          </a:p>
        </p:txBody>
      </p:sp>
    </p:spTree>
    <p:extLst>
      <p:ext uri="{BB962C8B-B14F-4D97-AF65-F5344CB8AC3E}">
        <p14:creationId xmlns:p14="http://schemas.microsoft.com/office/powerpoint/2010/main" val="234956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37</a:t>
            </a:fld>
            <a:endParaRPr lang="en-GB"/>
          </a:p>
        </p:txBody>
      </p:sp>
    </p:spTree>
    <p:extLst>
      <p:ext uri="{BB962C8B-B14F-4D97-AF65-F5344CB8AC3E}">
        <p14:creationId xmlns:p14="http://schemas.microsoft.com/office/powerpoint/2010/main" val="136918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38</a:t>
            </a:fld>
            <a:endParaRPr lang="en-GB"/>
          </a:p>
        </p:txBody>
      </p:sp>
    </p:spTree>
    <p:extLst>
      <p:ext uri="{BB962C8B-B14F-4D97-AF65-F5344CB8AC3E}">
        <p14:creationId xmlns:p14="http://schemas.microsoft.com/office/powerpoint/2010/main" val="3196219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40</a:t>
            </a:fld>
            <a:endParaRPr lang="en-GB"/>
          </a:p>
        </p:txBody>
      </p:sp>
    </p:spTree>
    <p:extLst>
      <p:ext uri="{BB962C8B-B14F-4D97-AF65-F5344CB8AC3E}">
        <p14:creationId xmlns:p14="http://schemas.microsoft.com/office/powerpoint/2010/main" val="319621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4</a:t>
            </a:fld>
            <a:endParaRPr lang="en-GB"/>
          </a:p>
        </p:txBody>
      </p:sp>
    </p:spTree>
    <p:extLst>
      <p:ext uri="{BB962C8B-B14F-4D97-AF65-F5344CB8AC3E}">
        <p14:creationId xmlns:p14="http://schemas.microsoft.com/office/powerpoint/2010/main" val="155352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6</a:t>
            </a:fld>
            <a:endParaRPr lang="en-GB"/>
          </a:p>
        </p:txBody>
      </p:sp>
    </p:spTree>
    <p:extLst>
      <p:ext uri="{BB962C8B-B14F-4D97-AF65-F5344CB8AC3E}">
        <p14:creationId xmlns:p14="http://schemas.microsoft.com/office/powerpoint/2010/main" val="394731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7</a:t>
            </a:fld>
            <a:endParaRPr lang="en-GB"/>
          </a:p>
        </p:txBody>
      </p:sp>
    </p:spTree>
    <p:extLst>
      <p:ext uri="{BB962C8B-B14F-4D97-AF65-F5344CB8AC3E}">
        <p14:creationId xmlns:p14="http://schemas.microsoft.com/office/powerpoint/2010/main" val="251261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11</a:t>
            </a:fld>
            <a:endParaRPr lang="en-GB"/>
          </a:p>
        </p:txBody>
      </p:sp>
    </p:spTree>
    <p:extLst>
      <p:ext uri="{BB962C8B-B14F-4D97-AF65-F5344CB8AC3E}">
        <p14:creationId xmlns:p14="http://schemas.microsoft.com/office/powerpoint/2010/main" val="184058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12</a:t>
            </a:fld>
            <a:endParaRPr lang="en-GB"/>
          </a:p>
        </p:txBody>
      </p:sp>
    </p:spTree>
    <p:extLst>
      <p:ext uri="{BB962C8B-B14F-4D97-AF65-F5344CB8AC3E}">
        <p14:creationId xmlns:p14="http://schemas.microsoft.com/office/powerpoint/2010/main" val="275902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14</a:t>
            </a:fld>
            <a:endParaRPr lang="en-GB"/>
          </a:p>
        </p:txBody>
      </p:sp>
    </p:spTree>
    <p:extLst>
      <p:ext uri="{BB962C8B-B14F-4D97-AF65-F5344CB8AC3E}">
        <p14:creationId xmlns:p14="http://schemas.microsoft.com/office/powerpoint/2010/main" val="302243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DCB07B1-898C-43D5-9868-EF3B1E4ABBE1}" type="slidenum">
              <a:rPr lang="en-GB" smtClean="0"/>
              <a:pPr>
                <a:defRPr/>
              </a:pPr>
              <a:t>15</a:t>
            </a:fld>
            <a:endParaRPr lang="en-GB"/>
          </a:p>
        </p:txBody>
      </p:sp>
    </p:spTree>
    <p:extLst>
      <p:ext uri="{BB962C8B-B14F-4D97-AF65-F5344CB8AC3E}">
        <p14:creationId xmlns:p14="http://schemas.microsoft.com/office/powerpoint/2010/main" val="3281494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7"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5400" b="1">
                <a:solidFill>
                  <a:srgbClr val="B870B8"/>
                </a:solidFill>
                <a:latin typeface="Rockwell" charset="0"/>
                <a:cs typeface="+mn-cs"/>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90F17F7B-EC19-4AC0-B8C9-5D64C4848E16}" type="datetime1">
              <a:rPr lang="en-US"/>
              <a:pPr>
                <a:defRPr/>
              </a:pPr>
              <a:t>1/19/2016</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9" name="Date Placeholder 4"/>
          <p:cNvSpPr>
            <a:spLocks noGrp="1"/>
          </p:cNvSpPr>
          <p:nvPr>
            <p:ph type="dt" sz="half" idx="19"/>
          </p:nvPr>
        </p:nvSpPr>
        <p:spPr/>
        <p:txBody>
          <a:bodyPr/>
          <a:lstStyle>
            <a:lvl1pPr>
              <a:defRPr/>
            </a:lvl1pPr>
          </a:lstStyle>
          <a:p>
            <a:pPr>
              <a:defRPr/>
            </a:pPr>
            <a:fld id="{2BD2F5EA-4BE8-4204-BCCE-1103188B271A}" type="datetime1">
              <a:rPr lang="en-US"/>
              <a:pPr>
                <a:defRPr/>
              </a:pPr>
              <a:t>1/19/2016</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36E05527-4755-44E9-BED2-7AECC24A0A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3016A264-1B04-4465-BB3A-3D972B6E9373}" type="datetime1">
              <a:rPr lang="en-US"/>
              <a:pPr>
                <a:defRPr/>
              </a:pPr>
              <a:t>1/19/2016</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13F2C64-BA4F-476D-8252-8E1F1DDE381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6EC53030-5A27-444E-B4BB-DFCBD10B1EBB}" type="datetime1">
              <a:rPr lang="en-US"/>
              <a:pPr>
                <a:defRPr/>
              </a:pPr>
              <a:t>1/19/2016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78505B6-385E-4834-A1BE-CF4122CFF0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5400" b="1">
                <a:solidFill>
                  <a:srgbClr val="B870B8"/>
                </a:solidFill>
                <a:latin typeface="Rockwell" charset="0"/>
                <a:cs typeface="+mn-cs"/>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4B313108-DCF2-48AC-B9D3-5B6F336E803E}" type="datetime1">
              <a:rPr lang="en-US"/>
              <a:pPr>
                <a:defRPr/>
              </a:pPr>
              <a:t>1/19/2016</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p:cNvSpPr txBox="1">
            <a:spLocks noChangeArrowheads="1"/>
          </p:cNvSpPr>
          <p:nvPr/>
        </p:nvSpPr>
        <p:spPr bwMode="auto">
          <a:xfrm>
            <a:off x="3989388" y="3370263"/>
            <a:ext cx="220662" cy="369887"/>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2400" b="1">
                <a:solidFill>
                  <a:srgbClr val="B870B8"/>
                </a:solidFill>
                <a:latin typeface="Rockwell" charset="0"/>
                <a:cs typeface="+mn-cs"/>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B823048A-BCD4-4C4E-A2CB-FE7D0566A4C8}" type="datetime1">
              <a:rPr lang="en-US"/>
              <a:pPr>
                <a:defRPr/>
              </a:pPr>
              <a:t>1/19/2016</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3E71331-3663-4483-BE4E-861ACEEAB84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a:spLocks noChangeArrowheads="1"/>
          </p:cNvSpPr>
          <p:nvPr/>
        </p:nvSpPr>
        <p:spPr bwMode="auto">
          <a:xfrm>
            <a:off x="327025" y="4632325"/>
            <a:ext cx="220663" cy="36988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2400" b="1">
                <a:solidFill>
                  <a:srgbClr val="B870B8"/>
                </a:solidFill>
                <a:latin typeface="Rockwell" charset="0"/>
                <a:cs typeface="+mn-cs"/>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AFB01B19-FD1D-4FFA-AFAA-E4BE4CA22432}" type="datetime1">
              <a:rPr lang="en-US"/>
              <a:pPr>
                <a:defRPr/>
              </a:pPr>
              <a:t>1/19/2016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F6D51300-BF97-4726-8B8D-B59F4801E38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5400" b="1">
                <a:solidFill>
                  <a:srgbClr val="B870B8"/>
                </a:solidFill>
                <a:latin typeface="Rockwell" charset="0"/>
                <a:cs typeface="+mn-cs"/>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GB"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GB"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142F5E1A-3098-4B0C-88A1-2667CB5F4C08}" type="datetime1">
              <a:rPr lang="en-US"/>
              <a:pPr>
                <a:defRPr/>
              </a:pPr>
              <a:t>1/19/2016</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361EF233-B98D-461B-BD18-91D11D2BC9A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5400" b="1">
                <a:solidFill>
                  <a:srgbClr val="B870B8"/>
                </a:solidFill>
                <a:latin typeface="Rockwell" charset="0"/>
                <a:cs typeface="+mn-cs"/>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GB"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GB"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BC91D29F-FD77-498C-AAA1-FEE8CB0CC7D9}" type="datetime1">
              <a:rPr lang="en-US"/>
              <a:pPr>
                <a:defRPr/>
              </a:pPr>
              <a:t>1/19/2016</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10F943E4-DAA7-4F0C-977B-CA879F56B2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749800" y="3370263"/>
            <a:ext cx="220663" cy="369887"/>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2400" b="1">
                <a:solidFill>
                  <a:srgbClr val="B870B8"/>
                </a:solidFill>
                <a:latin typeface="Rockwell" charset="0"/>
                <a:cs typeface="+mn-cs"/>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8F2AB3AD-DA6B-4B3C-9D2D-95C91CBCC9E3}" type="datetime1">
              <a:rPr lang="en-US"/>
              <a:pPr>
                <a:defRPr/>
              </a:pPr>
              <a:t>1/19/2016</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C3404E96-5355-4A6F-82EA-F1523BD8D55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pPr>
              <a:defRPr/>
            </a:pPr>
            <a:fld id="{F779E394-3026-4E12-9865-7D3302E523D4}" type="datetime1">
              <a:rPr lang="en-US"/>
              <a:pPr>
                <a:defRPr/>
              </a:pPr>
              <a:t>1/19/2016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A430DE2-F66F-4BCA-A591-F33588AB95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3"/>
          <p:cNvSpPr>
            <a:spLocks noGrp="1"/>
          </p:cNvSpPr>
          <p:nvPr>
            <p:ph type="dt" sz="half" idx="10"/>
          </p:nvPr>
        </p:nvSpPr>
        <p:spPr/>
        <p:txBody>
          <a:bodyPr/>
          <a:lstStyle>
            <a:lvl1pPr>
              <a:defRPr/>
            </a:lvl1pPr>
          </a:lstStyle>
          <a:p>
            <a:pPr>
              <a:defRPr/>
            </a:pPr>
            <a:fld id="{15527D12-14C7-457B-9DA9-54C6F9EA8C75}" type="datetime1">
              <a:rPr lang="en-US"/>
              <a:pPr>
                <a:defRPr/>
              </a:pPr>
              <a:t>1/19/2016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4CEDF5-DAB6-4359-9412-7713FA7956A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rot="16200000">
            <a:off x="8593932" y="561181"/>
            <a:ext cx="260350" cy="554037"/>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Vertical Title 1"/>
          <p:cNvSpPr>
            <a:spLocks noGrp="1"/>
          </p:cNvSpPr>
          <p:nvPr>
            <p:ph type="title" orient="vert"/>
          </p:nvPr>
        </p:nvSpPr>
        <p:spPr>
          <a:xfrm>
            <a:off x="7995772" y="954742"/>
            <a:ext cx="681318" cy="517142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Date Placeholder 3"/>
          <p:cNvSpPr>
            <a:spLocks noGrp="1"/>
          </p:cNvSpPr>
          <p:nvPr>
            <p:ph type="dt" sz="half" idx="10"/>
          </p:nvPr>
        </p:nvSpPr>
        <p:spPr/>
        <p:txBody>
          <a:bodyPr/>
          <a:lstStyle>
            <a:lvl1pPr>
              <a:defRPr/>
            </a:lvl1pPr>
          </a:lstStyle>
          <a:p>
            <a:pPr>
              <a:defRPr/>
            </a:pPr>
            <a:fld id="{78D8AE6E-40AC-4094-86C5-3CF9A3D50675}" type="datetime1">
              <a:rPr lang="en-US"/>
              <a:pPr>
                <a:defRPr/>
              </a:pPr>
              <a:t>1/19/2016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8F87129-E988-4ABE-8EB4-76C599ADC8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a:xfrm>
            <a:off x="498474" y="134471"/>
            <a:ext cx="7556313" cy="995082"/>
          </a:xfrm>
        </p:spPr>
        <p:txBody>
          <a:bodyPr anchor="b"/>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1A429336-C3C4-4A79-BE34-480E22FD644C}" type="datetime1">
              <a:rPr lang="en-US"/>
              <a:pPr>
                <a:defRPr/>
              </a:pPr>
              <a:t>1/19/2016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126136-720D-4FED-B62C-A216829116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5400" b="1">
                <a:solidFill>
                  <a:srgbClr val="B870B8"/>
                </a:solidFill>
                <a:latin typeface="Rockwell" charset="0"/>
                <a:cs typeface="+mn-cs"/>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GB"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GB"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GB"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88BE1EFB-8C23-4639-9E50-D9A92B78B0F0}" type="datetime1">
              <a:rPr lang="en-US"/>
              <a:pPr>
                <a:defRPr/>
              </a:pPr>
              <a:t>1/19/2016</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7"/>
          <p:cNvSpPr txBox="1">
            <a:spLocks noChangeArrowheads="1"/>
          </p:cNvSpPr>
          <p:nvPr/>
        </p:nvSpPr>
        <p:spPr bwMode="auto">
          <a:xfrm>
            <a:off x="2003425" y="3111500"/>
            <a:ext cx="260350" cy="614363"/>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4000" b="1">
                <a:solidFill>
                  <a:srgbClr val="B870B8"/>
                </a:solidFill>
                <a:latin typeface="Rockwell" charset="0"/>
                <a:cs typeface="+mn-cs"/>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6537CA33-2C15-4AD6-A144-D0CBA16B9232}" type="datetime1">
              <a:rPr lang="en-US"/>
              <a:pPr>
                <a:defRPr/>
              </a:pPr>
              <a:t>1/19/2016</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1CAFE2CC-93DA-4D67-964D-CB3F73B066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8"/>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0"/>
          </p:nvPr>
        </p:nvSpPr>
        <p:spPr/>
        <p:txBody>
          <a:bodyPr/>
          <a:lstStyle>
            <a:lvl1pPr>
              <a:defRPr/>
            </a:lvl1pPr>
          </a:lstStyle>
          <a:p>
            <a:pPr>
              <a:defRPr/>
            </a:pPr>
            <a:fld id="{C033802F-042C-4310-A843-106B644A4961}" type="datetime1">
              <a:rPr lang="en-US"/>
              <a:pPr>
                <a:defRPr/>
              </a:pPr>
              <a:t>1/19/2016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8352968-D96E-40CD-AC70-8C30145074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A87C8BCC-90F2-4FE6-8B70-672EEC62C730}" type="datetime1">
              <a:rPr lang="en-US"/>
              <a:pPr>
                <a:defRPr/>
              </a:pPr>
              <a:t>1/19/2016</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94A9D1DC-A9FC-4778-8621-F2BDBAA5E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4"/>
          <p:cNvSpPr>
            <a:spLocks noGrp="1"/>
          </p:cNvSpPr>
          <p:nvPr>
            <p:ph type="dt" sz="half" idx="15"/>
          </p:nvPr>
        </p:nvSpPr>
        <p:spPr/>
        <p:txBody>
          <a:bodyPr/>
          <a:lstStyle>
            <a:lvl1pPr>
              <a:defRPr/>
            </a:lvl1pPr>
          </a:lstStyle>
          <a:p>
            <a:pPr>
              <a:defRPr/>
            </a:pPr>
            <a:fld id="{60123690-B94A-4747-8810-C0DC74ADC51E}" type="datetime1">
              <a:rPr lang="en-US"/>
              <a:pPr>
                <a:defRPr/>
              </a:pPr>
              <a:t>1/19/2016</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7C5B903B-51AD-4B92-896A-5724A385E7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7"/>
          <p:cNvSpPr txBox="1">
            <a:spLocks noChangeArrowheads="1"/>
          </p:cNvSpPr>
          <p:nvPr/>
        </p:nvSpPr>
        <p:spPr bwMode="auto">
          <a:xfrm>
            <a:off x="223838" y="228600"/>
            <a:ext cx="260350" cy="554038"/>
          </a:xfrm>
          <a:prstGeom prst="rect">
            <a:avLst/>
          </a:prstGeom>
          <a:noFill/>
          <a:ln>
            <a:noFill/>
          </a:ln>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600" b="1">
                <a:solidFill>
                  <a:srgbClr val="B870B8"/>
                </a:solidFill>
                <a:latin typeface="Rockwell" charset="0"/>
                <a:cs typeface="+mn-cs"/>
              </a:rPr>
              <a:t>+</a:t>
            </a: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8" name="Date Placeholder 4"/>
          <p:cNvSpPr>
            <a:spLocks noGrp="1"/>
          </p:cNvSpPr>
          <p:nvPr>
            <p:ph type="dt" sz="half" idx="17"/>
          </p:nvPr>
        </p:nvSpPr>
        <p:spPr/>
        <p:txBody>
          <a:bodyPr/>
          <a:lstStyle>
            <a:lvl1pPr>
              <a:defRPr/>
            </a:lvl1pPr>
          </a:lstStyle>
          <a:p>
            <a:pPr>
              <a:defRPr/>
            </a:pPr>
            <a:fld id="{CD80F912-083B-4B45-B9C6-5CE25BB3EB8C}" type="datetime1">
              <a:rPr lang="en-US"/>
              <a:pPr>
                <a:defRPr/>
              </a:pPr>
              <a:t>1/19/2016</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CB89328B-D8CB-406A-AC64-EC08F8188A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98475" y="1981200"/>
            <a:ext cx="75565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latin typeface="Rockwell" charset="0"/>
                <a:ea typeface="ＭＳ Ｐゴシック" charset="-128"/>
                <a:cs typeface="+mn-cs"/>
              </a:defRPr>
            </a:lvl1pPr>
          </a:lstStyle>
          <a:p>
            <a:pPr>
              <a:defRPr/>
            </a:pPr>
            <a:fld id="{7313283B-D818-4004-A4BD-5C72D7BC5EFA}" type="datetime1">
              <a:rPr lang="en-US"/>
              <a:pPr>
                <a:defRPr/>
              </a:pPr>
              <a:t>1/19/2016</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Rockwell" charset="0"/>
                <a:ea typeface="ＭＳ Ｐゴシック" charset="-128"/>
                <a:cs typeface="+mn-cs"/>
              </a:defRPr>
            </a:lvl1pPr>
          </a:lstStyle>
          <a:p>
            <a:pPr>
              <a:defRPr/>
            </a:pPr>
            <a:fld id="{CA749CB6-80AD-42C7-804A-417914FBA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Lst>
  <p:hf hdr="0" ftr="0" dt="0"/>
  <p:txStyles>
    <p:titleStyle>
      <a:lvl1pPr algn="l" rtl="0" eaLnBrk="0" fontAlgn="base" hangingPunct="0">
        <a:spcBef>
          <a:spcPct val="0"/>
        </a:spcBef>
        <a:spcAft>
          <a:spcPct val="0"/>
        </a:spcAft>
        <a:defRPr sz="3600" kern="1200">
          <a:solidFill>
            <a:schemeClr val="accent1"/>
          </a:solidFill>
          <a:latin typeface="+mj-lt"/>
          <a:ea typeface="ＭＳ Ｐゴシック" charset="-128"/>
          <a:cs typeface="ＭＳ Ｐゴシック"/>
        </a:defRPr>
      </a:lvl1pPr>
      <a:lvl2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a:defRPr>
      </a:lvl2pPr>
      <a:lvl3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a:defRPr>
      </a:lvl3pPr>
      <a:lvl4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a:defRPr>
      </a:lvl4pPr>
      <a:lvl5pPr algn="l" rtl="0" eaLnBrk="0" fontAlgn="base" hangingPunct="0">
        <a:spcBef>
          <a:spcPct val="0"/>
        </a:spcBef>
        <a:spcAft>
          <a:spcPct val="0"/>
        </a:spcAft>
        <a:defRPr sz="3600">
          <a:solidFill>
            <a:schemeClr val="accent1"/>
          </a:solidFill>
          <a:latin typeface="Rockwell" charset="0"/>
          <a:ea typeface="ＭＳ Ｐゴシック" charset="-128"/>
          <a:cs typeface="ＭＳ Ｐゴシック"/>
        </a:defRPr>
      </a:lvl5pPr>
      <a:lvl6pPr marL="457200" algn="l" rtl="0" fontAlgn="base">
        <a:spcBef>
          <a:spcPct val="0"/>
        </a:spcBef>
        <a:spcAft>
          <a:spcPct val="0"/>
        </a:spcAft>
        <a:defRPr sz="3600">
          <a:solidFill>
            <a:schemeClr val="accent1"/>
          </a:solidFill>
          <a:latin typeface="Rockwell" charset="0"/>
          <a:ea typeface="ＭＳ Ｐゴシック" charset="-128"/>
        </a:defRPr>
      </a:lvl6pPr>
      <a:lvl7pPr marL="914400" algn="l" rtl="0" fontAlgn="base">
        <a:spcBef>
          <a:spcPct val="0"/>
        </a:spcBef>
        <a:spcAft>
          <a:spcPct val="0"/>
        </a:spcAft>
        <a:defRPr sz="3600">
          <a:solidFill>
            <a:schemeClr val="accent1"/>
          </a:solidFill>
          <a:latin typeface="Rockwell" charset="0"/>
          <a:ea typeface="ＭＳ Ｐゴシック" charset="-128"/>
        </a:defRPr>
      </a:lvl7pPr>
      <a:lvl8pPr marL="1371600" algn="l" rtl="0" fontAlgn="base">
        <a:spcBef>
          <a:spcPct val="0"/>
        </a:spcBef>
        <a:spcAft>
          <a:spcPct val="0"/>
        </a:spcAft>
        <a:defRPr sz="3600">
          <a:solidFill>
            <a:schemeClr val="accent1"/>
          </a:solidFill>
          <a:latin typeface="Rockwell" charset="0"/>
          <a:ea typeface="ＭＳ Ｐゴシック" charset="-128"/>
        </a:defRPr>
      </a:lvl8pPr>
      <a:lvl9pPr marL="1828800" algn="l" rtl="0" fontAlgn="base">
        <a:spcBef>
          <a:spcPct val="0"/>
        </a:spcBef>
        <a:spcAft>
          <a:spcPct val="0"/>
        </a:spcAft>
        <a:defRPr sz="3600">
          <a:solidFill>
            <a:schemeClr val="accent1"/>
          </a:solidFill>
          <a:latin typeface="Rockwell" charset="0"/>
          <a:ea typeface="ＭＳ Ｐゴシック" charset="-128"/>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mn-lt"/>
          <a:ea typeface="ＭＳ Ｐゴシック" charset="-128"/>
          <a:cs typeface="ＭＳ Ｐゴシック"/>
        </a:defRPr>
      </a:lvl1pPr>
      <a:lvl2pPr marL="4572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ＭＳ Ｐゴシック"/>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ＭＳ Ｐゴシック"/>
        </a:defRPr>
      </a:lvl3pPr>
      <a:lvl4pPr marL="914400" indent="-228600" algn="l" rtl="0" eaLnBrk="0" fontAlgn="base" hangingPunct="0">
        <a:spcBef>
          <a:spcPts val="600"/>
        </a:spcBef>
        <a:spcAft>
          <a:spcPct val="0"/>
        </a:spcAft>
        <a:buClr>
          <a:srgbClr val="B870B8"/>
        </a:buClr>
        <a:buSzPct val="75000"/>
        <a:buFont typeface="Wingdings" pitchFamily="2" charset="2"/>
        <a:buChar char="n"/>
        <a:defRPr kern="1200">
          <a:solidFill>
            <a:srgbClr val="595959"/>
          </a:solidFill>
          <a:latin typeface="+mn-lt"/>
          <a:ea typeface="ＭＳ Ｐゴシック" charset="-128"/>
          <a:cs typeface="ＭＳ Ｐゴシック"/>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ranchisedirect.co.uk/" TargetMode="External"/><Relationship Id="rId7" Type="http://schemas.openxmlformats.org/officeDocument/2006/relationships/image" Target="../media/image15.png"/><Relationship Id="rId2" Type="http://schemas.openxmlformats.org/officeDocument/2006/relationships/hyperlink" Target="http://www.thebfa.org/members"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100.net/index" TargetMode="External"/><Relationship Id="rId2" Type="http://schemas.openxmlformats.org/officeDocument/2006/relationships/hyperlink" Target="http://www.socialenterprisescotland.org.uk/"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knox.is/robotjob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knox.is/jobsofthefutur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4800600" y="4624388"/>
            <a:ext cx="4038600" cy="933450"/>
          </a:xfrm>
        </p:spPr>
        <p:txBody>
          <a:bodyPr/>
          <a:lstStyle/>
          <a:p>
            <a:pPr eaLnBrk="1" hangingPunct="1"/>
            <a:r>
              <a:rPr lang="en-US" sz="2500" b="1" dirty="0" smtClean="0">
                <a:ea typeface="ＭＳ Ｐゴシック"/>
              </a:rPr>
              <a:t>Understanding Business</a:t>
            </a:r>
            <a:r>
              <a:rPr lang="en-US" sz="2500" dirty="0" smtClean="0">
                <a:ea typeface="ＭＳ Ｐゴシック"/>
              </a:rPr>
              <a:t/>
            </a:r>
            <a:br>
              <a:rPr lang="en-US" sz="2500" dirty="0" smtClean="0">
                <a:ea typeface="ＭＳ Ｐゴシック"/>
              </a:rPr>
            </a:br>
            <a:r>
              <a:rPr lang="en-US" sz="2000" dirty="0" smtClean="0">
                <a:ea typeface="ＭＳ Ｐゴシック"/>
              </a:rPr>
              <a:t>Business Organisations</a:t>
            </a:r>
            <a:endParaRPr lang="en-US" dirty="0" smtClean="0">
              <a:ea typeface="ＭＳ Ｐゴシック"/>
            </a:endParaRPr>
          </a:p>
        </p:txBody>
      </p:sp>
      <p:sp>
        <p:nvSpPr>
          <p:cNvPr id="23554" name="Subtitle 3"/>
          <p:cNvSpPr>
            <a:spLocks noGrp="1"/>
          </p:cNvSpPr>
          <p:nvPr>
            <p:ph type="subTitle" idx="1"/>
          </p:nvPr>
        </p:nvSpPr>
        <p:spPr>
          <a:xfrm>
            <a:off x="4800600" y="5562600"/>
            <a:ext cx="4038600" cy="749300"/>
          </a:xfrm>
        </p:spPr>
        <p:txBody>
          <a:bodyPr/>
          <a:lstStyle/>
          <a:p>
            <a:pPr eaLnBrk="1" hangingPunct="1"/>
            <a:r>
              <a:rPr lang="en-US" dirty="0" smtClean="0">
                <a:solidFill>
                  <a:srgbClr val="898989"/>
                </a:solidFill>
                <a:ea typeface="ＭＳ Ｐゴシック"/>
              </a:rPr>
              <a:t>Higher Business Management</a:t>
            </a:r>
          </a:p>
          <a:p>
            <a:pPr eaLnBrk="1" hangingPunct="1"/>
            <a:r>
              <a:rPr lang="en-US" dirty="0" smtClean="0">
                <a:solidFill>
                  <a:srgbClr val="898989"/>
                </a:solidFill>
                <a:ea typeface="ＭＳ Ｐゴシック"/>
              </a:rPr>
              <a:t>2015/16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Types of Organisation</a:t>
            </a:r>
            <a:endParaRPr lang="en-GB" dirty="0"/>
          </a:p>
        </p:txBody>
      </p:sp>
      <p:sp>
        <p:nvSpPr>
          <p:cNvPr id="11" name="Text Placeholder 10"/>
          <p:cNvSpPr>
            <a:spLocks noGrp="1"/>
          </p:cNvSpPr>
          <p:nvPr>
            <p:ph type="body" idx="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94A9D1DC-A9FC-4778-8621-F2BDBAA5EC38}" type="slidenum">
              <a:rPr lang="en-US" smtClean="0"/>
              <a:pPr>
                <a:defRPr/>
              </a:pPr>
              <a:t>10</a:t>
            </a:fld>
            <a:endParaRPr lang="en-US"/>
          </a:p>
        </p:txBody>
      </p:sp>
    </p:spTree>
    <p:extLst>
      <p:ext uri="{BB962C8B-B14F-4D97-AF65-F5344CB8AC3E}">
        <p14:creationId xmlns:p14="http://schemas.microsoft.com/office/powerpoint/2010/main" val="301704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dirty="0" smtClean="0">
                <a:ea typeface="ＭＳ Ｐゴシック"/>
              </a:rPr>
              <a:t>Sectors of Economy - recap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8257711"/>
              </p:ext>
            </p:extLst>
          </p:nvPr>
        </p:nvGraphicFramePr>
        <p:xfrm>
          <a:off x="498475" y="1981200"/>
          <a:ext cx="7556499" cy="4211320"/>
        </p:xfrm>
        <a:graphic>
          <a:graphicData uri="http://schemas.openxmlformats.org/drawingml/2006/table">
            <a:tbl>
              <a:tblPr firstRow="1" bandRow="1">
                <a:tableStyleId>{5C22544A-7EE6-4342-B048-85BDC9FD1C3A}</a:tableStyleId>
              </a:tblPr>
              <a:tblGrid>
                <a:gridCol w="1563789"/>
                <a:gridCol w="3473877"/>
                <a:gridCol w="2518833"/>
              </a:tblGrid>
              <a:tr h="370840">
                <a:tc>
                  <a:txBody>
                    <a:bodyPr/>
                    <a:lstStyle/>
                    <a:p>
                      <a:r>
                        <a:rPr lang="en-GB" dirty="0" smtClean="0"/>
                        <a:t>Sector</a:t>
                      </a:r>
                      <a:endParaRPr lang="en-GB" dirty="0"/>
                    </a:p>
                  </a:txBody>
                  <a:tcPr/>
                </a:tc>
                <a:tc>
                  <a:txBody>
                    <a:bodyPr/>
                    <a:lstStyle/>
                    <a:p>
                      <a:r>
                        <a:rPr lang="en-GB" dirty="0" smtClean="0"/>
                        <a:t>Description</a:t>
                      </a:r>
                      <a:endParaRPr lang="en-GB" dirty="0"/>
                    </a:p>
                  </a:txBody>
                  <a:tcPr/>
                </a:tc>
                <a:tc>
                  <a:txBody>
                    <a:bodyPr/>
                    <a:lstStyle/>
                    <a:p>
                      <a:r>
                        <a:rPr lang="en-GB" dirty="0" smtClean="0"/>
                        <a:t>Example</a:t>
                      </a:r>
                      <a:endParaRPr lang="en-GB" dirty="0"/>
                    </a:p>
                  </a:txBody>
                  <a:tcPr/>
                </a:tc>
              </a:tr>
              <a:tr h="370840">
                <a:tc>
                  <a:txBody>
                    <a:bodyPr/>
                    <a:lstStyle/>
                    <a:p>
                      <a:r>
                        <a:rPr lang="en-GB" dirty="0" smtClean="0"/>
                        <a:t>Private</a:t>
                      </a:r>
                      <a:endParaRPr lang="en-GB" dirty="0"/>
                    </a:p>
                  </a:txBody>
                  <a:tcPr/>
                </a:tc>
                <a:tc>
                  <a:txBody>
                    <a:bodyPr/>
                    <a:lstStyle/>
                    <a:p>
                      <a:r>
                        <a:rPr lang="en-GB" dirty="0" smtClean="0"/>
                        <a:t>Organisations</a:t>
                      </a:r>
                      <a:r>
                        <a:rPr lang="en-GB" baseline="0" dirty="0" smtClean="0"/>
                        <a:t> that are privately owned and exist to maximise profit for their owners</a:t>
                      </a:r>
                      <a:endParaRPr lang="en-GB" dirty="0"/>
                    </a:p>
                  </a:txBody>
                  <a:tcPr/>
                </a:tc>
                <a:tc>
                  <a:txBody>
                    <a:bodyPr/>
                    <a:lstStyle/>
                    <a:p>
                      <a:r>
                        <a:rPr lang="en-GB" dirty="0" smtClean="0"/>
                        <a:t>Sole Trader,</a:t>
                      </a:r>
                      <a:r>
                        <a:rPr lang="en-GB" baseline="0" dirty="0" smtClean="0"/>
                        <a:t> Partnership, Ltd, </a:t>
                      </a:r>
                      <a:r>
                        <a:rPr lang="en-GB" b="1" baseline="0" dirty="0" smtClean="0"/>
                        <a:t>PLC, Franchise, Multinationals</a:t>
                      </a:r>
                      <a:endParaRPr lang="en-GB" b="1" dirty="0" smtClean="0"/>
                    </a:p>
                    <a:p>
                      <a:endParaRPr lang="en-GB" dirty="0"/>
                    </a:p>
                  </a:txBody>
                  <a:tcPr/>
                </a:tc>
              </a:tr>
              <a:tr h="370840">
                <a:tc>
                  <a:txBody>
                    <a:bodyPr/>
                    <a:lstStyle/>
                    <a:p>
                      <a:r>
                        <a:rPr lang="en-GB" dirty="0" smtClean="0"/>
                        <a:t>Public</a:t>
                      </a:r>
                      <a:endParaRPr lang="en-GB" dirty="0"/>
                    </a:p>
                  </a:txBody>
                  <a:tcPr/>
                </a:tc>
                <a:tc>
                  <a:txBody>
                    <a:bodyPr/>
                    <a:lstStyle/>
                    <a:p>
                      <a:r>
                        <a:rPr lang="en-GB" dirty="0" smtClean="0"/>
                        <a:t>Organisations</a:t>
                      </a:r>
                      <a:r>
                        <a:rPr lang="en-GB" baseline="0" dirty="0" smtClean="0"/>
                        <a:t> that are owned by the taxpayer and run by the government to provide the public with a quality service.</a:t>
                      </a:r>
                      <a:endParaRPr lang="en-GB" dirty="0"/>
                    </a:p>
                  </a:txBody>
                  <a:tcPr/>
                </a:tc>
                <a:tc>
                  <a:txBody>
                    <a:bodyPr/>
                    <a:lstStyle/>
                    <a:p>
                      <a:r>
                        <a:rPr lang="en-GB" b="1" dirty="0" smtClean="0"/>
                        <a:t>National </a:t>
                      </a:r>
                      <a:r>
                        <a:rPr lang="en-GB" b="1" dirty="0" err="1" smtClean="0"/>
                        <a:t>Govt</a:t>
                      </a:r>
                      <a:r>
                        <a:rPr lang="en-GB" b="1" baseline="0" dirty="0" smtClean="0"/>
                        <a:t> (NHS, Education, BBC), </a:t>
                      </a:r>
                      <a:r>
                        <a:rPr lang="en-GB" baseline="0" dirty="0" smtClean="0"/>
                        <a:t>Local </a:t>
                      </a:r>
                      <a:r>
                        <a:rPr lang="en-GB" baseline="0" dirty="0" err="1" smtClean="0"/>
                        <a:t>Govt</a:t>
                      </a:r>
                      <a:r>
                        <a:rPr lang="en-GB" baseline="0" dirty="0" smtClean="0"/>
                        <a:t> (ELC)</a:t>
                      </a:r>
                      <a:endParaRPr lang="en-GB" dirty="0" smtClean="0"/>
                    </a:p>
                    <a:p>
                      <a:endParaRPr lang="en-GB" dirty="0"/>
                    </a:p>
                  </a:txBody>
                  <a:tcPr/>
                </a:tc>
              </a:tr>
              <a:tr h="370840">
                <a:tc>
                  <a:txBody>
                    <a:bodyPr/>
                    <a:lstStyle/>
                    <a:p>
                      <a:r>
                        <a:rPr lang="en-GB" dirty="0" smtClean="0"/>
                        <a:t>Third</a:t>
                      </a:r>
                      <a:endParaRPr lang="en-GB" dirty="0"/>
                    </a:p>
                  </a:txBody>
                  <a:tcPr/>
                </a:tc>
                <a:tc>
                  <a:txBody>
                    <a:bodyPr/>
                    <a:lstStyle/>
                    <a:p>
                      <a:r>
                        <a:rPr lang="en-GB" dirty="0" smtClean="0"/>
                        <a:t>Organisations that aim</a:t>
                      </a:r>
                      <a:r>
                        <a:rPr lang="en-GB" baseline="0" dirty="0" smtClean="0"/>
                        <a:t> to raise awareness for causes and help other</a:t>
                      </a:r>
                      <a:endParaRPr lang="en-GB" dirty="0"/>
                    </a:p>
                  </a:txBody>
                  <a:tcPr/>
                </a:tc>
                <a:tc>
                  <a:txBody>
                    <a:bodyPr/>
                    <a:lstStyle/>
                    <a:p>
                      <a:r>
                        <a:rPr lang="en-GB" b="1" dirty="0" smtClean="0"/>
                        <a:t>Charities</a:t>
                      </a:r>
                      <a:r>
                        <a:rPr lang="en-GB" dirty="0" smtClean="0"/>
                        <a:t>, Non Profit</a:t>
                      </a:r>
                      <a:r>
                        <a:rPr lang="en-GB" baseline="0" dirty="0" smtClean="0"/>
                        <a:t> Making Orgs (hockey club), </a:t>
                      </a:r>
                      <a:r>
                        <a:rPr lang="en-GB" b="1" baseline="0" dirty="0" smtClean="0"/>
                        <a:t>Social Enterprises</a:t>
                      </a:r>
                      <a:endParaRPr lang="en-GB" b="1" dirty="0"/>
                    </a:p>
                  </a:txBody>
                  <a:tcPr/>
                </a:tc>
              </a:tr>
            </a:tbl>
          </a:graphicData>
        </a:graphic>
      </p:graphicFrame>
      <p:sp>
        <p:nvSpPr>
          <p:cNvPr id="29720" name="Slide Number Placeholder 3"/>
          <p:cNvSpPr>
            <a:spLocks noGrp="1"/>
          </p:cNvSpPr>
          <p:nvPr>
            <p:ph type="sldNum" sz="quarter" idx="12"/>
          </p:nvPr>
        </p:nvSpPr>
        <p:spPr bwMode="auto">
          <a:noFill/>
          <a:ln>
            <a:miter lim="800000"/>
            <a:headEnd/>
            <a:tailEnd/>
          </a:ln>
        </p:spPr>
        <p:txBody>
          <a:bodyPr/>
          <a:lstStyle/>
          <a:p>
            <a:fld id="{2A49617C-73DD-4FC9-99AA-7DE963A485F6}" type="slidenum">
              <a:rPr lang="en-US" smtClean="0">
                <a:latin typeface="Rockwell" pitchFamily="18" charset="0"/>
                <a:ea typeface="ＭＳ Ｐゴシック"/>
                <a:cs typeface="ＭＳ Ｐゴシック"/>
              </a:rPr>
              <a:pPr/>
              <a:t>11</a:t>
            </a:fld>
            <a:endParaRPr lang="en-US" smtClean="0">
              <a:latin typeface="Rockwell" pitchFamily="18" charset="0"/>
              <a:ea typeface="ＭＳ Ｐゴシック"/>
              <a:cs typeface="ＭＳ Ｐゴシック"/>
            </a:endParaRPr>
          </a:p>
        </p:txBody>
      </p:sp>
    </p:spTree>
    <p:extLst>
      <p:ext uri="{BB962C8B-B14F-4D97-AF65-F5344CB8AC3E}">
        <p14:creationId xmlns:p14="http://schemas.microsoft.com/office/powerpoint/2010/main" val="3583154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dirty="0" smtClean="0">
                <a:ea typeface="ＭＳ Ｐゴシック"/>
              </a:rPr>
              <a:t>Private Sector</a:t>
            </a:r>
            <a:br>
              <a:rPr lang="en-GB" dirty="0" smtClean="0">
                <a:ea typeface="ＭＳ Ｐゴシック"/>
              </a:rPr>
            </a:br>
            <a:r>
              <a:rPr lang="en-GB" dirty="0" smtClean="0">
                <a:ea typeface="ＭＳ Ｐゴシック"/>
              </a:rPr>
              <a:t>Public Limited Companies (PLC)</a:t>
            </a:r>
          </a:p>
        </p:txBody>
      </p:sp>
      <p:sp>
        <p:nvSpPr>
          <p:cNvPr id="34819" name="Slide Number Placeholder 3"/>
          <p:cNvSpPr>
            <a:spLocks noGrp="1"/>
          </p:cNvSpPr>
          <p:nvPr>
            <p:ph type="sldNum" sz="quarter" idx="12"/>
          </p:nvPr>
        </p:nvSpPr>
        <p:spPr bwMode="auto">
          <a:noFill/>
          <a:ln>
            <a:miter lim="800000"/>
            <a:headEnd/>
            <a:tailEnd/>
          </a:ln>
        </p:spPr>
        <p:txBody>
          <a:bodyPr/>
          <a:lstStyle/>
          <a:p>
            <a:fld id="{674330A8-8B7C-499B-B78D-2624CC3642BA}" type="slidenum">
              <a:rPr lang="en-US" smtClean="0">
                <a:solidFill>
                  <a:srgbClr val="FFFFFF"/>
                </a:solidFill>
                <a:latin typeface="Rockwell" pitchFamily="18" charset="0"/>
                <a:ea typeface="ＭＳ Ｐゴシック"/>
                <a:cs typeface="ＭＳ Ｐゴシック"/>
              </a:rPr>
              <a:pPr/>
              <a:t>12</a:t>
            </a:fld>
            <a:endParaRPr lang="en-US" smtClean="0">
              <a:solidFill>
                <a:srgbClr val="FFFFFF"/>
              </a:solidFill>
              <a:latin typeface="Rockwell" pitchFamily="18" charset="0"/>
              <a:ea typeface="ＭＳ Ｐゴシック"/>
              <a:cs typeface="ＭＳ Ｐゴシック"/>
            </a:endParaRPr>
          </a:p>
        </p:txBody>
      </p:sp>
      <p:graphicFrame>
        <p:nvGraphicFramePr>
          <p:cNvPr id="6" name="Table 5"/>
          <p:cNvGraphicFramePr>
            <a:graphicFrameLocks noGrp="1"/>
          </p:cNvGraphicFramePr>
          <p:nvPr>
            <p:extLst>
              <p:ext uri="{D42A27DB-BD31-4B8C-83A1-F6EECF244321}">
                <p14:modId xmlns:p14="http://schemas.microsoft.com/office/powerpoint/2010/main" val="2711644991"/>
              </p:ext>
            </p:extLst>
          </p:nvPr>
        </p:nvGraphicFramePr>
        <p:xfrm>
          <a:off x="498473" y="2298985"/>
          <a:ext cx="8139688" cy="2894117"/>
        </p:xfrm>
        <a:graphic>
          <a:graphicData uri="http://schemas.openxmlformats.org/drawingml/2006/table">
            <a:tbl>
              <a:tblPr firstRow="1" bandRow="1">
                <a:tableStyleId>{5C22544A-7EE6-4342-B048-85BDC9FD1C3A}</a:tableStyleId>
              </a:tblPr>
              <a:tblGrid>
                <a:gridCol w="2034922"/>
                <a:gridCol w="2034922"/>
                <a:gridCol w="2034922"/>
                <a:gridCol w="2034922"/>
              </a:tblGrid>
              <a:tr h="450470">
                <a:tc>
                  <a:txBody>
                    <a:bodyPr/>
                    <a:lstStyle/>
                    <a:p>
                      <a:r>
                        <a:rPr lang="en-GB" dirty="0" smtClean="0"/>
                        <a:t>Ownership</a:t>
                      </a:r>
                      <a:endParaRPr lang="en-GB" dirty="0"/>
                    </a:p>
                  </a:txBody>
                  <a:tcPr/>
                </a:tc>
                <a:tc>
                  <a:txBody>
                    <a:bodyPr/>
                    <a:lstStyle/>
                    <a:p>
                      <a:r>
                        <a:rPr lang="en-GB" dirty="0" smtClean="0"/>
                        <a:t>Size</a:t>
                      </a:r>
                      <a:endParaRPr lang="en-GB" dirty="0"/>
                    </a:p>
                  </a:txBody>
                  <a:tcPr/>
                </a:tc>
                <a:tc>
                  <a:txBody>
                    <a:bodyPr/>
                    <a:lstStyle/>
                    <a:p>
                      <a:r>
                        <a:rPr lang="en-GB" dirty="0" smtClean="0"/>
                        <a:t>Objectives</a:t>
                      </a:r>
                      <a:endParaRPr lang="en-GB" dirty="0"/>
                    </a:p>
                  </a:txBody>
                  <a:tcPr/>
                </a:tc>
                <a:tc>
                  <a:txBody>
                    <a:bodyPr/>
                    <a:lstStyle/>
                    <a:p>
                      <a:r>
                        <a:rPr lang="en-GB" dirty="0" smtClean="0"/>
                        <a:t>Finance</a:t>
                      </a:r>
                      <a:endParaRPr lang="en-GB" dirty="0"/>
                    </a:p>
                  </a:txBody>
                  <a:tcPr/>
                </a:tc>
              </a:tr>
              <a:tr h="2443647">
                <a:tc>
                  <a:txBody>
                    <a:bodyPr/>
                    <a:lstStyle/>
                    <a:p>
                      <a:r>
                        <a:rPr lang="en-GB" dirty="0" smtClean="0"/>
                        <a:t>Shareholders</a:t>
                      </a:r>
                    </a:p>
                    <a:p>
                      <a:r>
                        <a:rPr lang="en-GB" dirty="0" smtClean="0"/>
                        <a:t>(sold on stock exchange</a:t>
                      </a:r>
                      <a:r>
                        <a:rPr lang="en-GB" baseline="0" dirty="0" smtClean="0"/>
                        <a:t>)</a:t>
                      </a:r>
                    </a:p>
                    <a:p>
                      <a:endParaRPr lang="en-GB" baseline="0" dirty="0" smtClean="0"/>
                    </a:p>
                    <a:p>
                      <a:r>
                        <a:rPr lang="en-GB" baseline="0" dirty="0" smtClean="0"/>
                        <a:t>Run by a Board of  Directors</a:t>
                      </a:r>
                    </a:p>
                    <a:p>
                      <a:endParaRPr lang="en-GB" dirty="0"/>
                    </a:p>
                  </a:txBody>
                  <a:tcPr/>
                </a:tc>
                <a:tc>
                  <a:txBody>
                    <a:bodyPr/>
                    <a:lstStyle/>
                    <a:p>
                      <a:pPr marL="285750" indent="-285750">
                        <a:buFont typeface="Arial" pitchFamily="34" charset="0"/>
                        <a:buChar char="•"/>
                      </a:pPr>
                      <a:r>
                        <a:rPr lang="en-GB" dirty="0" smtClean="0"/>
                        <a:t>&gt;250 employees</a:t>
                      </a:r>
                    </a:p>
                    <a:p>
                      <a:pPr marL="285750" indent="-285750">
                        <a:buFont typeface="Arial" pitchFamily="34" charset="0"/>
                        <a:buChar char="•"/>
                      </a:pPr>
                      <a:r>
                        <a:rPr lang="en-GB" dirty="0" smtClean="0"/>
                        <a:t>Often multinational</a:t>
                      </a:r>
                      <a:endParaRPr lang="en-GB" dirty="0"/>
                    </a:p>
                  </a:txBody>
                  <a:tcPr/>
                </a:tc>
                <a:tc>
                  <a:txBody>
                    <a:bodyPr/>
                    <a:lstStyle/>
                    <a:p>
                      <a:r>
                        <a:rPr lang="en-GB" sz="1800" dirty="0" smtClean="0"/>
                        <a:t>Also:</a:t>
                      </a:r>
                    </a:p>
                    <a:p>
                      <a:pPr marL="285750" indent="-285750">
                        <a:buFont typeface="Arial" pitchFamily="34" charset="0"/>
                        <a:buChar char="•"/>
                      </a:pPr>
                      <a:r>
                        <a:rPr lang="en-GB" sz="1800" dirty="0" smtClean="0"/>
                        <a:t>Market leader</a:t>
                      </a:r>
                    </a:p>
                    <a:p>
                      <a:pPr marL="285750" indent="-285750">
                        <a:buFont typeface="Arial" pitchFamily="34" charset="0"/>
                        <a:buChar char="•"/>
                      </a:pPr>
                      <a:r>
                        <a:rPr lang="en-GB" sz="1800" dirty="0" smtClean="0"/>
                        <a:t>Social responsibility</a:t>
                      </a:r>
                      <a:endParaRPr lang="en-GB" sz="1800" baseline="0" dirty="0" smtClean="0"/>
                    </a:p>
                    <a:p>
                      <a:pPr marL="285750" indent="-285750">
                        <a:buFont typeface="Arial" pitchFamily="34" charset="0"/>
                        <a:buChar char="•"/>
                      </a:pPr>
                      <a:r>
                        <a:rPr lang="en-GB" sz="1800" baseline="0" dirty="0" smtClean="0"/>
                        <a:t>Growth</a:t>
                      </a:r>
                    </a:p>
                    <a:p>
                      <a:pPr marL="285750" indent="-285750">
                        <a:buFont typeface="Arial" pitchFamily="34" charset="0"/>
                        <a:buChar char="•"/>
                      </a:pPr>
                      <a:r>
                        <a:rPr lang="en-GB" sz="1800" baseline="0" dirty="0" smtClean="0"/>
                        <a:t>Maximise profits</a:t>
                      </a:r>
                    </a:p>
                  </a:txBody>
                  <a:tcPr/>
                </a:tc>
                <a:tc>
                  <a:txBody>
                    <a:bodyPr/>
                    <a:lstStyle/>
                    <a:p>
                      <a:pPr marL="0" indent="0">
                        <a:buFont typeface="Arial" pitchFamily="34" charset="0"/>
                        <a:buNone/>
                      </a:pPr>
                      <a:r>
                        <a:rPr lang="en-GB" sz="1800" dirty="0" smtClean="0"/>
                        <a:t>Also:</a:t>
                      </a:r>
                    </a:p>
                    <a:p>
                      <a:pPr marL="285750" indent="-285750">
                        <a:buFont typeface="Arial" pitchFamily="34" charset="0"/>
                        <a:buChar char="•"/>
                      </a:pPr>
                      <a:r>
                        <a:rPr lang="en-GB" sz="1800" dirty="0" smtClean="0"/>
                        <a:t>Shares easily sold on Stock Market</a:t>
                      </a:r>
                    </a:p>
                    <a:p>
                      <a:endParaRPr lang="en-GB" sz="1800" dirty="0"/>
                    </a:p>
                  </a:txBody>
                  <a:tcPr/>
                </a:tc>
              </a:tr>
            </a:tbl>
          </a:graphicData>
        </a:graphic>
      </p:graphicFrame>
      <p:sp>
        <p:nvSpPr>
          <p:cNvPr id="7" name="Rectangle 6"/>
          <p:cNvSpPr/>
          <p:nvPr/>
        </p:nvSpPr>
        <p:spPr>
          <a:xfrm>
            <a:off x="6629066" y="4226023"/>
            <a:ext cx="1975382"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GB"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£50,000 investment</a:t>
            </a: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39680" y="5193102"/>
            <a:ext cx="1110019" cy="1534267"/>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349700" y="6004358"/>
            <a:ext cx="2652958" cy="658827"/>
          </a:xfrm>
          <a:prstGeom prst="rect">
            <a:avLst/>
          </a:prstGeom>
        </p:spPr>
      </p:pic>
      <p:pic>
        <p:nvPicPr>
          <p:cNvPr id="4" name="Picture 3"/>
          <p:cNvPicPr>
            <a:picLocks noChangeAspect="1"/>
          </p:cNvPicPr>
          <p:nvPr/>
        </p:nvPicPr>
        <p:blipFill>
          <a:blip r:embed="rId5">
            <a:clrChange>
              <a:clrFrom>
                <a:srgbClr val="FFFFFF"/>
              </a:clrFrom>
              <a:clrTo>
                <a:srgbClr val="FFFFFF">
                  <a:alpha val="0"/>
                </a:srgbClr>
              </a:clrTo>
            </a:clrChange>
          </a:blip>
          <a:stretch>
            <a:fillRect/>
          </a:stretch>
        </p:blipFill>
        <p:spPr>
          <a:xfrm>
            <a:off x="2943945" y="5193102"/>
            <a:ext cx="2117426" cy="1181819"/>
          </a:xfrm>
          <a:prstGeom prst="rect">
            <a:avLst/>
          </a:prstGeom>
        </p:spPr>
      </p:pic>
      <p:pic>
        <p:nvPicPr>
          <p:cNvPr id="5" name="Picture 4"/>
          <p:cNvPicPr>
            <a:picLocks noChangeAspect="1"/>
          </p:cNvPicPr>
          <p:nvPr/>
        </p:nvPicPr>
        <p:blipFill>
          <a:blip r:embed="rId6">
            <a:clrChange>
              <a:clrFrom>
                <a:srgbClr val="FFFFFF"/>
              </a:clrFrom>
              <a:clrTo>
                <a:srgbClr val="FFFFFF">
                  <a:alpha val="0"/>
                </a:srgbClr>
              </a:clrTo>
            </a:clrChange>
          </a:blip>
          <a:stretch>
            <a:fillRect/>
          </a:stretch>
        </p:blipFill>
        <p:spPr>
          <a:xfrm>
            <a:off x="4162091" y="5450996"/>
            <a:ext cx="2466975" cy="184785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a:off x="5395578" y="5193475"/>
            <a:ext cx="2065396" cy="985035"/>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blip>
          <a:stretch>
            <a:fillRect/>
          </a:stretch>
        </p:blipFill>
        <p:spPr>
          <a:xfrm>
            <a:off x="6963273" y="5960235"/>
            <a:ext cx="2026667" cy="109281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a typeface="ＭＳ Ｐゴシック"/>
              </a:rPr>
              <a:t>Private Sector</a:t>
            </a:r>
            <a:br>
              <a:rPr lang="en-GB" dirty="0">
                <a:ea typeface="ＭＳ Ｐゴシック"/>
              </a:rPr>
            </a:br>
            <a:r>
              <a:rPr lang="en-GB" dirty="0">
                <a:ea typeface="ＭＳ Ｐゴシック"/>
              </a:rPr>
              <a:t>Public Limited Companies (PLC)</a:t>
            </a:r>
            <a:endParaRPr lang="en-GB" dirty="0"/>
          </a:p>
        </p:txBody>
      </p:sp>
      <p:sp>
        <p:nvSpPr>
          <p:cNvPr id="3" name="Content Placeholder 2"/>
          <p:cNvSpPr>
            <a:spLocks noGrp="1"/>
          </p:cNvSpPr>
          <p:nvPr>
            <p:ph sz="half" idx="2"/>
          </p:nvPr>
        </p:nvSpPr>
        <p:spPr/>
        <p:txBody>
          <a:bodyPr>
            <a:normAutofit/>
          </a:bodyPr>
          <a:lstStyle/>
          <a:p>
            <a:r>
              <a:rPr lang="en-GB" dirty="0" smtClean="0"/>
              <a:t>Limited </a:t>
            </a:r>
            <a:r>
              <a:rPr lang="en-GB" dirty="0"/>
              <a:t>liability</a:t>
            </a:r>
          </a:p>
          <a:p>
            <a:r>
              <a:rPr lang="en-GB" dirty="0" smtClean="0"/>
              <a:t>Large amounts of capital can be raised (stock exchange)</a:t>
            </a:r>
            <a:endParaRPr lang="en-GB" dirty="0"/>
          </a:p>
          <a:p>
            <a:r>
              <a:rPr lang="en-GB" dirty="0"/>
              <a:t>Economies of Scale possible</a:t>
            </a:r>
          </a:p>
          <a:p>
            <a:r>
              <a:rPr lang="en-GB" dirty="0" smtClean="0"/>
              <a:t>Can control more of the market than smaller organisations</a:t>
            </a:r>
            <a:endParaRPr lang="en-GB" dirty="0"/>
          </a:p>
          <a:p>
            <a:endParaRPr lang="en-GB" dirty="0"/>
          </a:p>
        </p:txBody>
      </p:sp>
      <p:sp>
        <p:nvSpPr>
          <p:cNvPr id="7" name="Content Placeholder 6"/>
          <p:cNvSpPr>
            <a:spLocks noGrp="1"/>
          </p:cNvSpPr>
          <p:nvPr>
            <p:ph sz="quarter" idx="4"/>
          </p:nvPr>
        </p:nvSpPr>
        <p:spPr/>
        <p:txBody>
          <a:bodyPr/>
          <a:lstStyle/>
          <a:p>
            <a:r>
              <a:rPr lang="en-GB" dirty="0"/>
              <a:t>Rules and regulations of Companies Act</a:t>
            </a:r>
          </a:p>
          <a:p>
            <a:r>
              <a:rPr lang="en-GB" dirty="0"/>
              <a:t>Annual </a:t>
            </a:r>
            <a:r>
              <a:rPr lang="en-GB" dirty="0" smtClean="0"/>
              <a:t>Accounts must be  </a:t>
            </a:r>
            <a:r>
              <a:rPr lang="en-GB" dirty="0"/>
              <a:t>published</a:t>
            </a:r>
          </a:p>
          <a:p>
            <a:r>
              <a:rPr lang="en-GB" dirty="0"/>
              <a:t>No control over </a:t>
            </a:r>
            <a:r>
              <a:rPr lang="en-GB" dirty="0" smtClean="0"/>
              <a:t>ownership of the company</a:t>
            </a:r>
          </a:p>
          <a:p>
            <a:r>
              <a:rPr lang="en-GB" dirty="0" smtClean="0"/>
              <a:t>High start-up costs</a:t>
            </a:r>
            <a:endParaRPr lang="en-GB" dirty="0"/>
          </a:p>
          <a:p>
            <a:endParaRPr lang="en-GB" dirty="0"/>
          </a:p>
        </p:txBody>
      </p:sp>
      <p:sp>
        <p:nvSpPr>
          <p:cNvPr id="5" name="Text Placeholder 4"/>
          <p:cNvSpPr>
            <a:spLocks noGrp="1"/>
          </p:cNvSpPr>
          <p:nvPr>
            <p:ph type="body" idx="1"/>
          </p:nvPr>
        </p:nvSpPr>
        <p:spPr/>
        <p:txBody>
          <a:bodyPr/>
          <a:lstStyle/>
          <a:p>
            <a:r>
              <a:rPr lang="en-GB" dirty="0" smtClean="0"/>
              <a:t>Advantages</a:t>
            </a:r>
            <a:endParaRPr lang="en-GB" dirty="0"/>
          </a:p>
        </p:txBody>
      </p:sp>
      <p:sp>
        <p:nvSpPr>
          <p:cNvPr id="6" name="Text Placeholder 5"/>
          <p:cNvSpPr>
            <a:spLocks noGrp="1"/>
          </p:cNvSpPr>
          <p:nvPr>
            <p:ph type="body" sz="quarter" idx="3"/>
          </p:nvPr>
        </p:nvSpPr>
        <p:spPr/>
        <p:txBody>
          <a:bodyPr/>
          <a:lstStyle/>
          <a:p>
            <a:r>
              <a:rPr lang="en-GB" dirty="0" smtClean="0"/>
              <a:t>Disadvantages</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13</a:t>
            </a:fld>
            <a:endParaRPr lang="en-US"/>
          </a:p>
        </p:txBody>
      </p:sp>
      <p:pic>
        <p:nvPicPr>
          <p:cNvPr id="8" name="Picture 7"/>
          <p:cNvPicPr>
            <a:picLocks noChangeAspect="1"/>
          </p:cNvPicPr>
          <p:nvPr/>
        </p:nvPicPr>
        <p:blipFill>
          <a:blip r:embed="rId2"/>
          <a:stretch>
            <a:fillRect/>
          </a:stretch>
        </p:blipFill>
        <p:spPr>
          <a:xfrm>
            <a:off x="295418" y="5128300"/>
            <a:ext cx="8754615" cy="2103302"/>
          </a:xfrm>
          <a:prstGeom prst="rect">
            <a:avLst/>
          </a:prstGeom>
        </p:spPr>
      </p:pic>
    </p:spTree>
    <p:extLst>
      <p:ext uri="{BB962C8B-B14F-4D97-AF65-F5344CB8AC3E}">
        <p14:creationId xmlns:p14="http://schemas.microsoft.com/office/powerpoint/2010/main" val="23515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b="1" smtClean="0">
                <a:ea typeface="ＭＳ Ｐゴシック"/>
              </a:rPr>
              <a:t>Franchises</a:t>
            </a:r>
          </a:p>
        </p:txBody>
      </p:sp>
      <p:sp>
        <p:nvSpPr>
          <p:cNvPr id="38914" name="Content Placeholder 2"/>
          <p:cNvSpPr>
            <a:spLocks noGrp="1"/>
          </p:cNvSpPr>
          <p:nvPr>
            <p:ph idx="1"/>
          </p:nvPr>
        </p:nvSpPr>
        <p:spPr/>
        <p:txBody>
          <a:bodyPr/>
          <a:lstStyle/>
          <a:p>
            <a:r>
              <a:rPr lang="en-GB" smtClean="0">
                <a:ea typeface="ＭＳ Ｐゴシック"/>
              </a:rPr>
              <a:t>A person who starts a business and provides a product or service supplied by another business is known as a </a:t>
            </a:r>
            <a:r>
              <a:rPr lang="en-GB" b="1" smtClean="0">
                <a:ea typeface="ＭＳ Ｐゴシック"/>
              </a:rPr>
              <a:t>franchisee </a:t>
            </a:r>
            <a:r>
              <a:rPr lang="en-GB" smtClean="0">
                <a:ea typeface="ＭＳ Ｐゴシック"/>
              </a:rPr>
              <a:t>and operates a business known as a </a:t>
            </a:r>
            <a:r>
              <a:rPr lang="en-GB" b="1" smtClean="0">
                <a:ea typeface="ＭＳ Ｐゴシック"/>
              </a:rPr>
              <a:t>franchise</a:t>
            </a:r>
          </a:p>
          <a:p>
            <a:endParaRPr lang="en-GB" smtClean="0">
              <a:ea typeface="ＭＳ Ｐゴシック"/>
            </a:endParaRPr>
          </a:p>
          <a:p>
            <a:r>
              <a:rPr lang="en-GB" smtClean="0">
                <a:ea typeface="ＭＳ Ｐゴシック"/>
              </a:rPr>
              <a:t>The franchisee is allowed to use the </a:t>
            </a:r>
            <a:r>
              <a:rPr lang="en-GB" b="1" smtClean="0">
                <a:ea typeface="ＭＳ Ｐゴシック"/>
              </a:rPr>
              <a:t>franchisor’s </a:t>
            </a:r>
            <a:r>
              <a:rPr lang="en-GB" smtClean="0">
                <a:ea typeface="ＭＳ Ｐゴシック"/>
              </a:rPr>
              <a:t>business name and sell its products</a:t>
            </a:r>
          </a:p>
        </p:txBody>
      </p:sp>
      <p:sp>
        <p:nvSpPr>
          <p:cNvPr id="38915" name="Slide Number Placeholder 3"/>
          <p:cNvSpPr>
            <a:spLocks noGrp="1"/>
          </p:cNvSpPr>
          <p:nvPr>
            <p:ph type="sldNum" sz="quarter" idx="12"/>
          </p:nvPr>
        </p:nvSpPr>
        <p:spPr bwMode="auto">
          <a:noFill/>
          <a:ln>
            <a:miter lim="800000"/>
            <a:headEnd/>
            <a:tailEnd/>
          </a:ln>
        </p:spPr>
        <p:txBody>
          <a:bodyPr/>
          <a:lstStyle/>
          <a:p>
            <a:fld id="{CC094E6A-0147-406C-A87D-91204164C014}" type="slidenum">
              <a:rPr lang="en-US" smtClean="0">
                <a:latin typeface="Rockwell" pitchFamily="18" charset="0"/>
                <a:ea typeface="ＭＳ Ｐゴシック"/>
                <a:cs typeface="ＭＳ Ｐゴシック"/>
              </a:rPr>
              <a:pPr/>
              <a:t>14</a:t>
            </a:fld>
            <a:endParaRPr lang="en-US" smtClean="0">
              <a:latin typeface="Rockwell" pitchFamily="18" charset="0"/>
              <a:ea typeface="ＭＳ Ｐゴシック"/>
              <a:cs typeface="ＭＳ Ｐゴシック"/>
            </a:endParaRPr>
          </a:p>
        </p:txBody>
      </p:sp>
      <p:pic>
        <p:nvPicPr>
          <p:cNvPr id="38916" name="Picture 4"/>
          <p:cNvPicPr>
            <a:picLocks noChangeAspect="1"/>
          </p:cNvPicPr>
          <p:nvPr/>
        </p:nvPicPr>
        <p:blipFill>
          <a:blip r:embed="rId3"/>
          <a:srcRect b="4028"/>
          <a:stretch>
            <a:fillRect/>
          </a:stretch>
        </p:blipFill>
        <p:spPr bwMode="auto">
          <a:xfrm>
            <a:off x="247650" y="5002213"/>
            <a:ext cx="1536700" cy="1474787"/>
          </a:xfrm>
          <a:prstGeom prst="rect">
            <a:avLst/>
          </a:prstGeom>
          <a:noFill/>
          <a:ln w="9525">
            <a:noFill/>
            <a:miter lim="800000"/>
            <a:headEnd/>
            <a:tailEnd/>
          </a:ln>
        </p:spPr>
      </p:pic>
      <p:pic>
        <p:nvPicPr>
          <p:cNvPr id="38917" name="Picture 5"/>
          <p:cNvPicPr>
            <a:picLocks noChangeAspect="1"/>
          </p:cNvPicPr>
          <p:nvPr/>
        </p:nvPicPr>
        <p:blipFill>
          <a:blip r:embed="rId4"/>
          <a:srcRect/>
          <a:stretch>
            <a:fillRect/>
          </a:stretch>
        </p:blipFill>
        <p:spPr bwMode="auto">
          <a:xfrm>
            <a:off x="2552700" y="4859338"/>
            <a:ext cx="1320800" cy="1193800"/>
          </a:xfrm>
          <a:prstGeom prst="rect">
            <a:avLst/>
          </a:prstGeom>
          <a:noFill/>
          <a:ln w="9525">
            <a:noFill/>
            <a:miter lim="800000"/>
            <a:headEnd/>
            <a:tailEnd/>
          </a:ln>
        </p:spPr>
      </p:pic>
      <p:pic>
        <p:nvPicPr>
          <p:cNvPr id="38918" name="Picture 6"/>
          <p:cNvPicPr>
            <a:picLocks noChangeAspect="1"/>
          </p:cNvPicPr>
          <p:nvPr/>
        </p:nvPicPr>
        <p:blipFill>
          <a:blip r:embed="rId5"/>
          <a:srcRect b="5948"/>
          <a:stretch>
            <a:fillRect/>
          </a:stretch>
        </p:blipFill>
        <p:spPr bwMode="auto">
          <a:xfrm>
            <a:off x="4787900" y="4859338"/>
            <a:ext cx="1574800" cy="1479550"/>
          </a:xfrm>
          <a:prstGeom prst="rect">
            <a:avLst/>
          </a:prstGeom>
          <a:noFill/>
          <a:ln w="9525">
            <a:noFill/>
            <a:miter lim="800000"/>
            <a:headEnd/>
            <a:tailEnd/>
          </a:ln>
        </p:spPr>
      </p:pic>
      <p:pic>
        <p:nvPicPr>
          <p:cNvPr id="38919" name="Picture 7"/>
          <p:cNvPicPr>
            <a:picLocks noChangeAspect="1"/>
          </p:cNvPicPr>
          <p:nvPr/>
        </p:nvPicPr>
        <p:blipFill>
          <a:blip r:embed="rId6"/>
          <a:srcRect/>
          <a:stretch>
            <a:fillRect/>
          </a:stretch>
        </p:blipFill>
        <p:spPr bwMode="auto">
          <a:xfrm>
            <a:off x="7381875" y="5599113"/>
            <a:ext cx="13462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b="1" smtClean="0">
                <a:ea typeface="ＭＳ Ｐゴシック"/>
              </a:rPr>
              <a:t>The Franchisor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8819249"/>
              </p:ext>
            </p:extLst>
          </p:nvPr>
        </p:nvGraphicFramePr>
        <p:xfrm>
          <a:off x="498475" y="1981200"/>
          <a:ext cx="7556500" cy="2392680"/>
        </p:xfrm>
        <a:graphic>
          <a:graphicData uri="http://schemas.openxmlformats.org/drawingml/2006/table">
            <a:tbl>
              <a:tblPr firstRow="1" bandRow="1">
                <a:tableStyleId>{5C22544A-7EE6-4342-B048-85BDC9FD1C3A}</a:tableStyleId>
              </a:tblPr>
              <a:tblGrid>
                <a:gridCol w="3778250"/>
                <a:gridCol w="3778250"/>
              </a:tblGrid>
              <a:tr h="370840">
                <a:tc>
                  <a:txBody>
                    <a:bodyPr/>
                    <a:lstStyle/>
                    <a:p>
                      <a:r>
                        <a:rPr lang="en-US" dirty="0" smtClean="0"/>
                        <a:t>Advantages</a:t>
                      </a:r>
                      <a:endParaRPr lang="en-US" dirty="0"/>
                    </a:p>
                  </a:txBody>
                  <a:tcPr/>
                </a:tc>
                <a:tc>
                  <a:txBody>
                    <a:bodyPr/>
                    <a:lstStyle/>
                    <a:p>
                      <a:r>
                        <a:rPr lang="en-US" dirty="0" smtClean="0"/>
                        <a:t>Disadvantages</a:t>
                      </a:r>
                      <a:endParaRPr lang="en-US" dirty="0"/>
                    </a:p>
                  </a:txBody>
                  <a:tcPr/>
                </a:tc>
              </a:tr>
              <a:tr h="370840">
                <a:tc>
                  <a:txBody>
                    <a:bodyPr/>
                    <a:lstStyle/>
                    <a:p>
                      <a:r>
                        <a:rPr lang="en-US" dirty="0" smtClean="0"/>
                        <a:t>Quick entry to new markets</a:t>
                      </a:r>
                      <a:endParaRPr lang="en-US" dirty="0"/>
                    </a:p>
                  </a:txBody>
                  <a:tcPr/>
                </a:tc>
                <a:tc>
                  <a:txBody>
                    <a:bodyPr/>
                    <a:lstStyle/>
                    <a:p>
                      <a:r>
                        <a:rPr lang="en-US" dirty="0" smtClean="0"/>
                        <a:t>Reliant</a:t>
                      </a:r>
                      <a:r>
                        <a:rPr lang="en-US" baseline="0" dirty="0" smtClean="0"/>
                        <a:t> on franchisees to maintain image and ‘good name’</a:t>
                      </a:r>
                      <a:endParaRPr lang="en-US" dirty="0"/>
                    </a:p>
                  </a:txBody>
                  <a:tcPr/>
                </a:tc>
              </a:tr>
              <a:tr h="370840">
                <a:tc>
                  <a:txBody>
                    <a:bodyPr/>
                    <a:lstStyle/>
                    <a:p>
                      <a:r>
                        <a:rPr lang="en-US" dirty="0" smtClean="0"/>
                        <a:t>Receive % of profits</a:t>
                      </a:r>
                      <a:endParaRPr lang="en-US" dirty="0"/>
                    </a:p>
                  </a:txBody>
                  <a:tcPr/>
                </a:tc>
                <a:tc>
                  <a:txBody>
                    <a:bodyPr/>
                    <a:lstStyle/>
                    <a:p>
                      <a:r>
                        <a:rPr lang="en-US" dirty="0" smtClean="0"/>
                        <a:t>More money would</a:t>
                      </a:r>
                      <a:r>
                        <a:rPr lang="en-US" baseline="0" dirty="0" smtClean="0"/>
                        <a:t> be received if they ran it themselves</a:t>
                      </a:r>
                      <a:endParaRPr lang="en-US" dirty="0"/>
                    </a:p>
                  </a:txBody>
                  <a:tcPr/>
                </a:tc>
              </a:tr>
              <a:tr h="370840">
                <a:tc>
                  <a:txBody>
                    <a:bodyPr/>
                    <a:lstStyle/>
                    <a:p>
                      <a:r>
                        <a:rPr lang="en-US" dirty="0" smtClean="0"/>
                        <a:t>Protection from competition</a:t>
                      </a:r>
                    </a:p>
                  </a:txBody>
                  <a:tcPr/>
                </a:tc>
                <a:tc>
                  <a:txBody>
                    <a:bodyPr/>
                    <a:lstStyle/>
                    <a:p>
                      <a:endParaRPr lang="en-US" dirty="0"/>
                    </a:p>
                  </a:txBody>
                  <a:tcPr/>
                </a:tc>
              </a:tr>
              <a:tr h="370840">
                <a:tc>
                  <a:txBody>
                    <a:bodyPr/>
                    <a:lstStyle/>
                    <a:p>
                      <a:r>
                        <a:rPr lang="en-US" dirty="0" smtClean="0"/>
                        <a:t>Risk</a:t>
                      </a:r>
                      <a:r>
                        <a:rPr lang="en-US" baseline="0" dirty="0" smtClean="0"/>
                        <a:t> is shared</a:t>
                      </a:r>
                      <a:endParaRPr lang="en-US" dirty="0" smtClean="0"/>
                    </a:p>
                  </a:txBody>
                  <a:tcPr/>
                </a:tc>
                <a:tc>
                  <a:txBody>
                    <a:bodyPr/>
                    <a:lstStyle/>
                    <a:p>
                      <a:endParaRPr lang="en-US" dirty="0"/>
                    </a:p>
                  </a:txBody>
                  <a:tcPr/>
                </a:tc>
              </a:tr>
            </a:tbl>
          </a:graphicData>
        </a:graphic>
      </p:graphicFrame>
      <p:sp>
        <p:nvSpPr>
          <p:cNvPr id="40982" name="Slide Number Placeholder 3"/>
          <p:cNvSpPr>
            <a:spLocks noGrp="1"/>
          </p:cNvSpPr>
          <p:nvPr>
            <p:ph type="sldNum" sz="quarter" idx="12"/>
          </p:nvPr>
        </p:nvSpPr>
        <p:spPr bwMode="auto">
          <a:noFill/>
          <a:ln>
            <a:miter lim="800000"/>
            <a:headEnd/>
            <a:tailEnd/>
          </a:ln>
        </p:spPr>
        <p:txBody>
          <a:bodyPr/>
          <a:lstStyle/>
          <a:p>
            <a:fld id="{E4E1DF74-AF59-4DD2-A6F7-C58A0398B764}" type="slidenum">
              <a:rPr lang="en-US" smtClean="0">
                <a:latin typeface="Rockwell" pitchFamily="18" charset="0"/>
                <a:ea typeface="ＭＳ Ｐゴシック"/>
                <a:cs typeface="ＭＳ Ｐゴシック"/>
              </a:rPr>
              <a:pPr/>
              <a:t>15</a:t>
            </a:fld>
            <a:endParaRPr lang="en-US" smtClean="0">
              <a:latin typeface="Rockwell" pitchFamily="18" charset="0"/>
              <a:ea typeface="ＭＳ Ｐゴシック"/>
              <a:cs typeface="ＭＳ Ｐゴシック"/>
            </a:endParaRPr>
          </a:p>
        </p:txBody>
      </p:sp>
      <p:pic>
        <p:nvPicPr>
          <p:cNvPr id="40983" name="Picture 5"/>
          <p:cNvPicPr>
            <a:picLocks noChangeAspect="1"/>
          </p:cNvPicPr>
          <p:nvPr/>
        </p:nvPicPr>
        <p:blipFill>
          <a:blip r:embed="rId3"/>
          <a:srcRect/>
          <a:stretch>
            <a:fillRect/>
          </a:stretch>
        </p:blipFill>
        <p:spPr bwMode="auto">
          <a:xfrm>
            <a:off x="6192838" y="4375150"/>
            <a:ext cx="1862137"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b="1" smtClean="0">
                <a:ea typeface="ＭＳ Ｐゴシック"/>
              </a:rPr>
              <a:t>The Franchisee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9999373"/>
              </p:ext>
            </p:extLst>
          </p:nvPr>
        </p:nvGraphicFramePr>
        <p:xfrm>
          <a:off x="498475" y="1981200"/>
          <a:ext cx="7556500" cy="3307080"/>
        </p:xfrm>
        <a:graphic>
          <a:graphicData uri="http://schemas.openxmlformats.org/drawingml/2006/table">
            <a:tbl>
              <a:tblPr firstRow="1" bandRow="1">
                <a:tableStyleId>{5C22544A-7EE6-4342-B048-85BDC9FD1C3A}</a:tableStyleId>
              </a:tblPr>
              <a:tblGrid>
                <a:gridCol w="3778250"/>
                <a:gridCol w="3778250"/>
              </a:tblGrid>
              <a:tr h="370840">
                <a:tc>
                  <a:txBody>
                    <a:bodyPr/>
                    <a:lstStyle/>
                    <a:p>
                      <a:r>
                        <a:rPr lang="en-US" dirty="0" smtClean="0"/>
                        <a:t>Advantages</a:t>
                      </a:r>
                      <a:endParaRPr lang="en-US" dirty="0"/>
                    </a:p>
                  </a:txBody>
                  <a:tcPr/>
                </a:tc>
                <a:tc>
                  <a:txBody>
                    <a:bodyPr/>
                    <a:lstStyle/>
                    <a:p>
                      <a:r>
                        <a:rPr lang="en-US" dirty="0" smtClean="0"/>
                        <a:t>Disadvantages</a:t>
                      </a:r>
                      <a:endParaRPr lang="en-US" dirty="0"/>
                    </a:p>
                  </a:txBody>
                  <a:tcPr/>
                </a:tc>
              </a:tr>
              <a:tr h="370840">
                <a:tc>
                  <a:txBody>
                    <a:bodyPr/>
                    <a:lstStyle/>
                    <a:p>
                      <a:r>
                        <a:rPr lang="en-US" dirty="0" smtClean="0"/>
                        <a:t>Already established name and brand</a:t>
                      </a:r>
                      <a:endParaRPr lang="en-US" dirty="0"/>
                    </a:p>
                  </a:txBody>
                  <a:tcPr/>
                </a:tc>
                <a:tc>
                  <a:txBody>
                    <a:bodyPr/>
                    <a:lstStyle/>
                    <a:p>
                      <a:r>
                        <a:rPr lang="en-US" dirty="0" smtClean="0"/>
                        <a:t>% of profits paid to franchisor</a:t>
                      </a:r>
                      <a:endParaRPr lang="en-US" dirty="0"/>
                    </a:p>
                  </a:txBody>
                  <a:tcPr/>
                </a:tc>
              </a:tr>
              <a:tr h="370840">
                <a:tc>
                  <a:txBody>
                    <a:bodyPr/>
                    <a:lstStyle/>
                    <a:p>
                      <a:r>
                        <a:rPr lang="en-US" dirty="0" smtClean="0"/>
                        <a:t>Training provided by the</a:t>
                      </a:r>
                      <a:r>
                        <a:rPr lang="en-US" baseline="0" dirty="0" smtClean="0"/>
                        <a:t> franchisor</a:t>
                      </a:r>
                      <a:endParaRPr lang="en-US" dirty="0"/>
                    </a:p>
                  </a:txBody>
                  <a:tcPr/>
                </a:tc>
                <a:tc>
                  <a:txBody>
                    <a:bodyPr/>
                    <a:lstStyle/>
                    <a:p>
                      <a:r>
                        <a:rPr lang="en-US" dirty="0" smtClean="0"/>
                        <a:t>Strict</a:t>
                      </a:r>
                      <a:r>
                        <a:rPr lang="en-US" baseline="0" dirty="0" smtClean="0"/>
                        <a:t> rules imposed by franchisor, so they have little control</a:t>
                      </a:r>
                      <a:endParaRPr lang="en-US" dirty="0"/>
                    </a:p>
                  </a:txBody>
                  <a:tcPr/>
                </a:tc>
              </a:tr>
              <a:tr h="370840">
                <a:tc>
                  <a:txBody>
                    <a:bodyPr/>
                    <a:lstStyle/>
                    <a:p>
                      <a:r>
                        <a:rPr lang="en-US" dirty="0" smtClean="0"/>
                        <a:t>Back-up</a:t>
                      </a:r>
                      <a:r>
                        <a:rPr lang="en-US" baseline="0" dirty="0" smtClean="0"/>
                        <a:t> Service provided (advice)</a:t>
                      </a:r>
                      <a:endParaRPr lang="en-US" dirty="0" smtClean="0"/>
                    </a:p>
                  </a:txBody>
                  <a:tcPr/>
                </a:tc>
                <a:tc>
                  <a:txBody>
                    <a:bodyPr/>
                    <a:lstStyle/>
                    <a:p>
                      <a:r>
                        <a:rPr lang="en-US" dirty="0" smtClean="0"/>
                        <a:t>Performance depends on franchisor’s input and other franchisees</a:t>
                      </a:r>
                      <a:endParaRPr lang="en-US" dirty="0"/>
                    </a:p>
                  </a:txBody>
                  <a:tcPr/>
                </a:tc>
              </a:tr>
              <a:tr h="370840">
                <a:tc>
                  <a:txBody>
                    <a:bodyPr/>
                    <a:lstStyle/>
                    <a:p>
                      <a:r>
                        <a:rPr lang="en-US" dirty="0" smtClean="0"/>
                        <a:t>All benefit from shared ideas</a:t>
                      </a:r>
                    </a:p>
                  </a:txBody>
                  <a:tcPr/>
                </a:tc>
                <a:tc>
                  <a:txBody>
                    <a:bodyPr/>
                    <a:lstStyle/>
                    <a:p>
                      <a:endParaRPr lang="en-US" dirty="0"/>
                    </a:p>
                  </a:txBody>
                  <a:tcPr/>
                </a:tc>
              </a:tr>
              <a:tr h="370840">
                <a:tc>
                  <a:txBody>
                    <a:bodyPr/>
                    <a:lstStyle/>
                    <a:p>
                      <a:r>
                        <a:rPr lang="en-US" dirty="0" smtClean="0"/>
                        <a:t>Risk</a:t>
                      </a:r>
                      <a:r>
                        <a:rPr lang="en-US" baseline="0" dirty="0" smtClean="0"/>
                        <a:t> is shared</a:t>
                      </a:r>
                      <a:endParaRPr lang="en-US" dirty="0" smtClean="0"/>
                    </a:p>
                  </a:txBody>
                  <a:tcPr/>
                </a:tc>
                <a:tc>
                  <a:txBody>
                    <a:bodyPr/>
                    <a:lstStyle/>
                    <a:p>
                      <a:endParaRPr lang="en-US" dirty="0"/>
                    </a:p>
                  </a:txBody>
                  <a:tcPr/>
                </a:tc>
              </a:tr>
            </a:tbl>
          </a:graphicData>
        </a:graphic>
      </p:graphicFrame>
      <p:sp>
        <p:nvSpPr>
          <p:cNvPr id="42009" name="Slide Number Placeholder 3"/>
          <p:cNvSpPr>
            <a:spLocks noGrp="1"/>
          </p:cNvSpPr>
          <p:nvPr>
            <p:ph type="sldNum" sz="quarter" idx="12"/>
          </p:nvPr>
        </p:nvSpPr>
        <p:spPr bwMode="auto">
          <a:noFill/>
          <a:ln>
            <a:miter lim="800000"/>
            <a:headEnd/>
            <a:tailEnd/>
          </a:ln>
        </p:spPr>
        <p:txBody>
          <a:bodyPr/>
          <a:lstStyle/>
          <a:p>
            <a:fld id="{2D9ED6EC-7A37-44D1-BC82-FAD2508F756B}" type="slidenum">
              <a:rPr lang="en-US" smtClean="0">
                <a:latin typeface="Rockwell" pitchFamily="18" charset="0"/>
                <a:ea typeface="ＭＳ Ｐゴシック"/>
                <a:cs typeface="ＭＳ Ｐゴシック"/>
              </a:rPr>
              <a:pPr/>
              <a:t>16</a:t>
            </a:fld>
            <a:endParaRPr lang="en-US" smtClean="0">
              <a:latin typeface="Rockwell" pitchFamily="18" charset="0"/>
              <a:ea typeface="ＭＳ Ｐゴシック"/>
              <a:cs typeface="ＭＳ Ｐゴシック"/>
            </a:endParaRPr>
          </a:p>
        </p:txBody>
      </p:sp>
      <p:pic>
        <p:nvPicPr>
          <p:cNvPr id="42010" name="Picture 5"/>
          <p:cNvPicPr>
            <a:picLocks noChangeAspect="1"/>
          </p:cNvPicPr>
          <p:nvPr/>
        </p:nvPicPr>
        <p:blipFill>
          <a:blip r:embed="rId3"/>
          <a:srcRect/>
          <a:stretch>
            <a:fillRect/>
          </a:stretch>
        </p:blipFill>
        <p:spPr bwMode="auto">
          <a:xfrm>
            <a:off x="5486401" y="5316538"/>
            <a:ext cx="2363638" cy="141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FRANCHISES</a:t>
            </a:r>
            <a:endParaRPr lang="en-GB" dirty="0"/>
          </a:p>
        </p:txBody>
      </p:sp>
      <p:sp>
        <p:nvSpPr>
          <p:cNvPr id="3" name="Content Placeholder 2"/>
          <p:cNvSpPr>
            <a:spLocks noGrp="1"/>
          </p:cNvSpPr>
          <p:nvPr>
            <p:ph idx="1"/>
          </p:nvPr>
        </p:nvSpPr>
        <p:spPr/>
        <p:txBody>
          <a:bodyPr/>
          <a:lstStyle/>
          <a:p>
            <a:r>
              <a:rPr lang="en-GB" dirty="0" smtClean="0"/>
              <a:t>Go to the following websites:</a:t>
            </a:r>
          </a:p>
          <a:p>
            <a:pPr lvl="1"/>
            <a:r>
              <a:rPr lang="en-GB" dirty="0" smtClean="0">
                <a:hlinkClick r:id="rId2"/>
              </a:rPr>
              <a:t>http</a:t>
            </a:r>
            <a:r>
              <a:rPr lang="en-GB" dirty="0">
                <a:hlinkClick r:id="rId2"/>
              </a:rPr>
              <a:t>://</a:t>
            </a:r>
            <a:r>
              <a:rPr lang="en-GB" dirty="0" smtClean="0">
                <a:hlinkClick r:id="rId2"/>
              </a:rPr>
              <a:t>www.thebfa.org/members</a:t>
            </a:r>
            <a:endParaRPr lang="en-GB" dirty="0"/>
          </a:p>
          <a:p>
            <a:pPr lvl="1"/>
            <a:r>
              <a:rPr lang="en-GB" dirty="0">
                <a:hlinkClick r:id="rId3"/>
              </a:rPr>
              <a:t>http://www.franchisedirect.co.uk</a:t>
            </a:r>
            <a:r>
              <a:rPr lang="en-GB" dirty="0" smtClean="0">
                <a:hlinkClick r:id="rId3"/>
              </a:rPr>
              <a:t>/</a:t>
            </a:r>
            <a:endParaRPr lang="en-GB" dirty="0" smtClean="0"/>
          </a:p>
          <a:p>
            <a:pPr lvl="1"/>
            <a:endParaRPr lang="en-GB" dirty="0"/>
          </a:p>
          <a:p>
            <a:r>
              <a:rPr lang="en-GB" dirty="0" smtClean="0"/>
              <a:t>Find out the following information:</a:t>
            </a:r>
          </a:p>
          <a:p>
            <a:pPr lvl="1"/>
            <a:r>
              <a:rPr lang="en-GB" dirty="0" smtClean="0"/>
              <a:t>Start-up costs</a:t>
            </a:r>
          </a:p>
          <a:p>
            <a:pPr lvl="1"/>
            <a:r>
              <a:rPr lang="en-GB" dirty="0" smtClean="0"/>
              <a:t>What does the franchisor provide</a:t>
            </a:r>
          </a:p>
          <a:p>
            <a:pPr lvl="1"/>
            <a:r>
              <a:rPr lang="en-GB" dirty="0" smtClean="0"/>
              <a:t>What does the franchisee have to do to become a franchise</a:t>
            </a:r>
          </a:p>
          <a:p>
            <a:pPr lvl="1"/>
            <a:r>
              <a:rPr lang="en-GB" dirty="0" smtClean="0"/>
              <a:t>Information from people who have set up a franchise (testimonials)</a:t>
            </a:r>
            <a:endParaRPr lang="en-GB" dirty="0"/>
          </a:p>
          <a:p>
            <a:pPr lvl="1"/>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17</a:t>
            </a:fld>
            <a:endParaRPr lang="en-US"/>
          </a:p>
        </p:txBody>
      </p:sp>
      <p:pic>
        <p:nvPicPr>
          <p:cNvPr id="5" name="Picture 4"/>
          <p:cNvPicPr>
            <a:picLocks noChangeAspect="1"/>
          </p:cNvPicPr>
          <p:nvPr/>
        </p:nvPicPr>
        <p:blipFill>
          <a:blip r:embed="rId4"/>
          <a:srcRect b="4028"/>
          <a:stretch>
            <a:fillRect/>
          </a:stretch>
        </p:blipFill>
        <p:spPr bwMode="auto">
          <a:xfrm>
            <a:off x="7607300" y="5113308"/>
            <a:ext cx="1536700" cy="1474787"/>
          </a:xfrm>
          <a:prstGeom prst="rect">
            <a:avLst/>
          </a:prstGeom>
          <a:noFill/>
          <a:ln w="9525">
            <a:noFill/>
            <a:miter lim="800000"/>
            <a:headEnd/>
            <a:tailEnd/>
          </a:ln>
        </p:spPr>
      </p:pic>
      <p:pic>
        <p:nvPicPr>
          <p:cNvPr id="6" name="Picture 5"/>
          <p:cNvPicPr>
            <a:picLocks noChangeAspect="1"/>
          </p:cNvPicPr>
          <p:nvPr/>
        </p:nvPicPr>
        <p:blipFill>
          <a:blip r:embed="rId5"/>
          <a:srcRect/>
          <a:stretch>
            <a:fillRect/>
          </a:stretch>
        </p:blipFill>
        <p:spPr bwMode="auto">
          <a:xfrm>
            <a:off x="7539038" y="3372370"/>
            <a:ext cx="1320800" cy="1193800"/>
          </a:xfrm>
          <a:prstGeom prst="rect">
            <a:avLst/>
          </a:prstGeom>
          <a:noFill/>
          <a:ln w="9525">
            <a:noFill/>
            <a:miter lim="800000"/>
            <a:headEnd/>
            <a:tailEnd/>
          </a:ln>
        </p:spPr>
      </p:pic>
      <p:pic>
        <p:nvPicPr>
          <p:cNvPr id="7" name="Picture 6"/>
          <p:cNvPicPr>
            <a:picLocks noChangeAspect="1"/>
          </p:cNvPicPr>
          <p:nvPr/>
        </p:nvPicPr>
        <p:blipFill>
          <a:blip r:embed="rId6"/>
          <a:srcRect b="5948"/>
          <a:stretch>
            <a:fillRect/>
          </a:stretch>
        </p:blipFill>
        <p:spPr bwMode="auto">
          <a:xfrm>
            <a:off x="5300648" y="2352023"/>
            <a:ext cx="1574800" cy="1479550"/>
          </a:xfrm>
          <a:prstGeom prst="rect">
            <a:avLst/>
          </a:prstGeom>
          <a:noFill/>
          <a:ln w="9525">
            <a:noFill/>
            <a:miter lim="800000"/>
            <a:headEnd/>
            <a:tailEnd/>
          </a:ln>
        </p:spPr>
      </p:pic>
      <p:pic>
        <p:nvPicPr>
          <p:cNvPr id="8" name="Picture 7"/>
          <p:cNvPicPr>
            <a:picLocks noChangeAspect="1"/>
          </p:cNvPicPr>
          <p:nvPr/>
        </p:nvPicPr>
        <p:blipFill>
          <a:blip r:embed="rId7"/>
          <a:srcRect/>
          <a:stretch>
            <a:fillRect/>
          </a:stretch>
        </p:blipFill>
        <p:spPr bwMode="auto">
          <a:xfrm>
            <a:off x="7381875" y="1981200"/>
            <a:ext cx="1346200" cy="876300"/>
          </a:xfrm>
          <a:prstGeom prst="rect">
            <a:avLst/>
          </a:prstGeom>
          <a:noFill/>
          <a:ln w="9525">
            <a:noFill/>
            <a:miter lim="800000"/>
            <a:headEnd/>
            <a:tailEnd/>
          </a:ln>
        </p:spPr>
      </p:pic>
    </p:spTree>
    <p:extLst>
      <p:ext uri="{BB962C8B-B14F-4D97-AF65-F5344CB8AC3E}">
        <p14:creationId xmlns:p14="http://schemas.microsoft.com/office/powerpoint/2010/main" val="3797025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Multinationals</a:t>
            </a:r>
            <a:endParaRPr lang="en-GB" dirty="0"/>
          </a:p>
        </p:txBody>
      </p:sp>
      <p:sp>
        <p:nvSpPr>
          <p:cNvPr id="3" name="Content Placeholder 2"/>
          <p:cNvSpPr>
            <a:spLocks noGrp="1"/>
          </p:cNvSpPr>
          <p:nvPr>
            <p:ph idx="1"/>
          </p:nvPr>
        </p:nvSpPr>
        <p:spPr/>
        <p:txBody>
          <a:bodyPr/>
          <a:lstStyle/>
          <a:p>
            <a:r>
              <a:rPr lang="en-GB" dirty="0" smtClean="0"/>
              <a:t>A multinational operates in more than one country. It will normally have a headquarters based in one country known as the ‘home country’.</a:t>
            </a:r>
          </a:p>
          <a:p>
            <a:endParaRPr lang="en-GB" dirty="0" smtClean="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18</a:t>
            </a:fld>
            <a:endParaRPr lang="en-US"/>
          </a:p>
        </p:txBody>
      </p:sp>
      <p:pic>
        <p:nvPicPr>
          <p:cNvPr id="5" name="Picture 4"/>
          <p:cNvPicPr>
            <a:picLocks noChangeAspect="1"/>
          </p:cNvPicPr>
          <p:nvPr/>
        </p:nvPicPr>
        <p:blipFill>
          <a:blip r:embed="rId2"/>
          <a:stretch>
            <a:fillRect/>
          </a:stretch>
        </p:blipFill>
        <p:spPr>
          <a:xfrm>
            <a:off x="6142009" y="3801412"/>
            <a:ext cx="2717830" cy="2705751"/>
          </a:xfrm>
          <a:prstGeom prst="rect">
            <a:avLst/>
          </a:prstGeom>
        </p:spPr>
      </p:pic>
    </p:spTree>
    <p:extLst>
      <p:ext uri="{BB962C8B-B14F-4D97-AF65-F5344CB8AC3E}">
        <p14:creationId xmlns:p14="http://schemas.microsoft.com/office/powerpoint/2010/main" val="26144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b="1" smtClean="0">
                <a:ea typeface="ＭＳ Ｐゴシック"/>
              </a:rPr>
              <a:t>Multinationals: Benefits</a:t>
            </a:r>
          </a:p>
        </p:txBody>
      </p:sp>
      <p:sp>
        <p:nvSpPr>
          <p:cNvPr id="35842" name="Content Placeholder 2"/>
          <p:cNvSpPr>
            <a:spLocks noGrp="1"/>
          </p:cNvSpPr>
          <p:nvPr>
            <p:ph idx="1"/>
          </p:nvPr>
        </p:nvSpPr>
        <p:spPr>
          <a:xfrm>
            <a:off x="498475" y="1409700"/>
            <a:ext cx="7556500" cy="4716463"/>
          </a:xfrm>
        </p:spPr>
        <p:txBody>
          <a:bodyPr/>
          <a:lstStyle/>
          <a:p>
            <a:pPr>
              <a:lnSpc>
                <a:spcPct val="90000"/>
              </a:lnSpc>
            </a:pPr>
            <a:r>
              <a:rPr lang="en-US" dirty="0" smtClean="0">
                <a:ea typeface="ＭＳ Ｐゴシック"/>
              </a:rPr>
              <a:t>Economies of Scale</a:t>
            </a:r>
          </a:p>
          <a:p>
            <a:pPr>
              <a:lnSpc>
                <a:spcPct val="90000"/>
              </a:lnSpc>
            </a:pPr>
            <a:r>
              <a:rPr lang="en-US" dirty="0">
                <a:ea typeface="ＭＳ Ｐゴシック"/>
              </a:rPr>
              <a:t>Legislation (relaxed)</a:t>
            </a:r>
          </a:p>
          <a:p>
            <a:pPr>
              <a:lnSpc>
                <a:spcPct val="90000"/>
              </a:lnSpc>
            </a:pPr>
            <a:r>
              <a:rPr lang="en-US" dirty="0" smtClean="0">
                <a:ea typeface="ＭＳ Ｐゴシック"/>
              </a:rPr>
              <a:t>Taxation or Grant incentives</a:t>
            </a:r>
          </a:p>
          <a:p>
            <a:pPr>
              <a:lnSpc>
                <a:spcPct val="90000"/>
              </a:lnSpc>
            </a:pPr>
            <a:r>
              <a:rPr lang="en-US" dirty="0" smtClean="0">
                <a:ea typeface="ＭＳ Ｐゴシック"/>
              </a:rPr>
              <a:t>Increased sales/less chance of takeover</a:t>
            </a:r>
          </a:p>
          <a:p>
            <a:pPr>
              <a:lnSpc>
                <a:spcPct val="90000"/>
              </a:lnSpc>
            </a:pPr>
            <a:r>
              <a:rPr lang="en-US" dirty="0" smtClean="0">
                <a:ea typeface="ＭＳ Ｐゴシック"/>
              </a:rPr>
              <a:t>Lower wage rates</a:t>
            </a:r>
          </a:p>
          <a:p>
            <a:pPr>
              <a:lnSpc>
                <a:spcPct val="90000"/>
              </a:lnSpc>
            </a:pPr>
            <a:r>
              <a:rPr lang="en-US" dirty="0" smtClean="0">
                <a:ea typeface="ＭＳ Ｐゴシック"/>
              </a:rPr>
              <a:t>Higher skilled workforce</a:t>
            </a:r>
          </a:p>
          <a:p>
            <a:pPr>
              <a:lnSpc>
                <a:spcPct val="90000"/>
              </a:lnSpc>
            </a:pPr>
            <a:r>
              <a:rPr lang="en-US" dirty="0" smtClean="0">
                <a:ea typeface="ＭＳ Ｐゴシック"/>
              </a:rPr>
              <a:t>Can operate competitively (locally)</a:t>
            </a:r>
          </a:p>
          <a:p>
            <a:pPr>
              <a:lnSpc>
                <a:spcPct val="90000"/>
              </a:lnSpc>
            </a:pPr>
            <a:r>
              <a:rPr lang="en-US" dirty="0" smtClean="0">
                <a:ea typeface="ＭＳ Ｐゴシック"/>
              </a:rPr>
              <a:t>Save on costs of transportation</a:t>
            </a:r>
          </a:p>
          <a:p>
            <a:pPr>
              <a:lnSpc>
                <a:spcPct val="90000"/>
              </a:lnSpc>
            </a:pPr>
            <a:r>
              <a:rPr lang="en-US" dirty="0" smtClean="0">
                <a:ea typeface="ＭＳ Ｐゴシック"/>
              </a:rPr>
              <a:t>Avoiding Trade Barriers</a:t>
            </a:r>
          </a:p>
        </p:txBody>
      </p:sp>
      <p:sp>
        <p:nvSpPr>
          <p:cNvPr id="35843" name="Slide Number Placeholder 3"/>
          <p:cNvSpPr>
            <a:spLocks noGrp="1"/>
          </p:cNvSpPr>
          <p:nvPr>
            <p:ph type="sldNum" sz="quarter" idx="12"/>
          </p:nvPr>
        </p:nvSpPr>
        <p:spPr bwMode="auto">
          <a:noFill/>
          <a:ln>
            <a:miter lim="800000"/>
            <a:headEnd/>
            <a:tailEnd/>
          </a:ln>
        </p:spPr>
        <p:txBody>
          <a:bodyPr/>
          <a:lstStyle/>
          <a:p>
            <a:fld id="{F307D3CC-A8F4-4592-B4F7-BDBA14B01BAB}" type="slidenum">
              <a:rPr lang="en-US" smtClean="0">
                <a:latin typeface="Rockwell" pitchFamily="18" charset="0"/>
                <a:ea typeface="ＭＳ Ｐゴシック"/>
                <a:cs typeface="ＭＳ Ｐゴシック"/>
              </a:rPr>
              <a:pPr/>
              <a:t>19</a:t>
            </a:fld>
            <a:endParaRPr lang="en-US" smtClean="0">
              <a:latin typeface="Rockwell" pitchFamily="18" charset="0"/>
              <a:ea typeface="ＭＳ Ｐゴシック"/>
              <a:cs typeface="ＭＳ Ｐゴシック"/>
            </a:endParaRPr>
          </a:p>
        </p:txBody>
      </p:sp>
      <p:pic>
        <p:nvPicPr>
          <p:cNvPr id="35844" name="Picture 4"/>
          <p:cNvPicPr>
            <a:picLocks noChangeAspect="1"/>
          </p:cNvPicPr>
          <p:nvPr/>
        </p:nvPicPr>
        <p:blipFill>
          <a:blip r:embed="rId3"/>
          <a:srcRect/>
          <a:stretch>
            <a:fillRect/>
          </a:stretch>
        </p:blipFill>
        <p:spPr bwMode="auto">
          <a:xfrm>
            <a:off x="5257800" y="3358131"/>
            <a:ext cx="3602038"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Business in Society</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1CAFE2CC-93DA-4D67-964D-CB3F73B066F1}" type="slidenum">
              <a:rPr lang="en-US" smtClean="0"/>
              <a:pPr>
                <a:defRPr/>
              </a:pPr>
              <a:t>2</a:t>
            </a:fld>
            <a:endParaRPr lang="en-US"/>
          </a:p>
        </p:txBody>
      </p:sp>
    </p:spTree>
    <p:extLst>
      <p:ext uri="{BB962C8B-B14F-4D97-AF65-F5344CB8AC3E}">
        <p14:creationId xmlns:p14="http://schemas.microsoft.com/office/powerpoint/2010/main" val="3970311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b="1" smtClean="0">
                <a:ea typeface="ＭＳ Ｐゴシック"/>
              </a:rPr>
              <a:t>Multinationals: Costs</a:t>
            </a:r>
          </a:p>
        </p:txBody>
      </p:sp>
      <p:sp>
        <p:nvSpPr>
          <p:cNvPr id="36866" name="Content Placeholder 2"/>
          <p:cNvSpPr>
            <a:spLocks noGrp="1"/>
          </p:cNvSpPr>
          <p:nvPr>
            <p:ph idx="1"/>
          </p:nvPr>
        </p:nvSpPr>
        <p:spPr>
          <a:xfrm>
            <a:off x="498475" y="1409700"/>
            <a:ext cx="7556500" cy="4716463"/>
          </a:xfrm>
        </p:spPr>
        <p:txBody>
          <a:bodyPr/>
          <a:lstStyle/>
          <a:p>
            <a:pPr>
              <a:lnSpc>
                <a:spcPct val="80000"/>
              </a:lnSpc>
            </a:pPr>
            <a:r>
              <a:rPr lang="en-US" dirty="0" smtClean="0">
                <a:ea typeface="ＭＳ Ｐゴシック"/>
              </a:rPr>
              <a:t>Legislation may be too restrictive</a:t>
            </a:r>
          </a:p>
          <a:p>
            <a:pPr>
              <a:lnSpc>
                <a:spcPct val="80000"/>
              </a:lnSpc>
            </a:pPr>
            <a:r>
              <a:rPr lang="en-US" dirty="0">
                <a:ea typeface="ＭＳ Ｐゴシック"/>
              </a:rPr>
              <a:t>Cultural difficulties</a:t>
            </a:r>
          </a:p>
          <a:p>
            <a:pPr>
              <a:lnSpc>
                <a:spcPct val="80000"/>
              </a:lnSpc>
            </a:pPr>
            <a:r>
              <a:rPr lang="en-US" dirty="0" smtClean="0">
                <a:ea typeface="ＭＳ Ｐゴシック"/>
              </a:rPr>
              <a:t>Lack of technical expertise</a:t>
            </a:r>
          </a:p>
          <a:p>
            <a:pPr>
              <a:lnSpc>
                <a:spcPct val="80000"/>
              </a:lnSpc>
            </a:pPr>
            <a:r>
              <a:rPr lang="en-US" dirty="0" smtClean="0">
                <a:ea typeface="ＭＳ Ｐゴシック"/>
              </a:rPr>
              <a:t>Poor infrastructure</a:t>
            </a:r>
          </a:p>
          <a:p>
            <a:pPr>
              <a:lnSpc>
                <a:spcPct val="80000"/>
              </a:lnSpc>
            </a:pPr>
            <a:r>
              <a:rPr lang="en-US" dirty="0" smtClean="0">
                <a:ea typeface="ＭＳ Ｐゴシック"/>
              </a:rPr>
              <a:t>Political Instability</a:t>
            </a:r>
          </a:p>
          <a:p>
            <a:pPr>
              <a:lnSpc>
                <a:spcPct val="80000"/>
              </a:lnSpc>
            </a:pPr>
            <a:r>
              <a:rPr lang="en-US" dirty="0" smtClean="0">
                <a:ea typeface="ＭＳ Ｐゴシック"/>
              </a:rPr>
              <a:t>Exploitation (e.g. low wages)</a:t>
            </a:r>
          </a:p>
          <a:p>
            <a:pPr>
              <a:lnSpc>
                <a:spcPct val="80000"/>
              </a:lnSpc>
            </a:pPr>
            <a:r>
              <a:rPr lang="en-US" dirty="0" smtClean="0">
                <a:ea typeface="ＭＳ Ｐゴシック"/>
              </a:rPr>
              <a:t>Forcing local businesses out</a:t>
            </a:r>
          </a:p>
        </p:txBody>
      </p:sp>
      <p:sp>
        <p:nvSpPr>
          <p:cNvPr id="36867" name="Slide Number Placeholder 3"/>
          <p:cNvSpPr>
            <a:spLocks noGrp="1"/>
          </p:cNvSpPr>
          <p:nvPr>
            <p:ph type="sldNum" sz="quarter" idx="12"/>
          </p:nvPr>
        </p:nvSpPr>
        <p:spPr bwMode="auto">
          <a:noFill/>
          <a:ln>
            <a:miter lim="800000"/>
            <a:headEnd/>
            <a:tailEnd/>
          </a:ln>
        </p:spPr>
        <p:txBody>
          <a:bodyPr/>
          <a:lstStyle/>
          <a:p>
            <a:fld id="{BCBDFA5D-CE10-40AD-A954-6A431EEACF89}" type="slidenum">
              <a:rPr lang="en-US" smtClean="0">
                <a:solidFill>
                  <a:srgbClr val="FFFFFF"/>
                </a:solidFill>
                <a:latin typeface="Rockwell" pitchFamily="18" charset="0"/>
                <a:ea typeface="ＭＳ Ｐゴシック"/>
                <a:cs typeface="ＭＳ Ｐゴシック"/>
              </a:rPr>
              <a:pPr/>
              <a:t>20</a:t>
            </a:fld>
            <a:endParaRPr lang="en-US" smtClean="0">
              <a:solidFill>
                <a:srgbClr val="FFFFFF"/>
              </a:solidFill>
              <a:latin typeface="Rockwell" pitchFamily="18" charset="0"/>
              <a:ea typeface="ＭＳ Ｐゴシック"/>
              <a:cs typeface="ＭＳ Ｐゴシック"/>
            </a:endParaRPr>
          </a:p>
        </p:txBody>
      </p:sp>
      <p:pic>
        <p:nvPicPr>
          <p:cNvPr id="36868" name="Picture 4"/>
          <p:cNvPicPr>
            <a:picLocks noChangeAspect="1"/>
          </p:cNvPicPr>
          <p:nvPr/>
        </p:nvPicPr>
        <p:blipFill>
          <a:blip r:embed="rId3"/>
          <a:srcRect/>
          <a:stretch>
            <a:fillRect/>
          </a:stretch>
        </p:blipFill>
        <p:spPr bwMode="auto">
          <a:xfrm>
            <a:off x="5197475" y="2466975"/>
            <a:ext cx="2857500"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b="1" smtClean="0">
                <a:ea typeface="ＭＳ Ｐゴシック"/>
              </a:rPr>
              <a:t>The Public Sector</a:t>
            </a:r>
          </a:p>
        </p:txBody>
      </p:sp>
      <p:sp>
        <p:nvSpPr>
          <p:cNvPr id="44034" name="Content Placeholder 2"/>
          <p:cNvSpPr>
            <a:spLocks noGrp="1"/>
          </p:cNvSpPr>
          <p:nvPr>
            <p:ph idx="1"/>
          </p:nvPr>
        </p:nvSpPr>
        <p:spPr/>
        <p:txBody>
          <a:bodyPr/>
          <a:lstStyle/>
          <a:p>
            <a:r>
              <a:rPr lang="en-US" dirty="0" smtClean="0">
                <a:ea typeface="ＭＳ Ｐゴシック"/>
              </a:rPr>
              <a:t>Managed by the government on behalf of the taxpayer who owns them</a:t>
            </a:r>
          </a:p>
          <a:p>
            <a:r>
              <a:rPr lang="en-US" dirty="0" smtClean="0">
                <a:ea typeface="ＭＳ Ｐゴシック"/>
              </a:rPr>
              <a:t>Funded through taxation (income tax, council tax…)</a:t>
            </a:r>
          </a:p>
          <a:p>
            <a:pPr lvl="1"/>
            <a:r>
              <a:rPr lang="en-US" dirty="0" smtClean="0">
                <a:ea typeface="ＭＳ Ｐゴシック"/>
              </a:rPr>
              <a:t>Can you think of other taxes?</a:t>
            </a:r>
          </a:p>
          <a:p>
            <a:r>
              <a:rPr lang="en-US" dirty="0" smtClean="0">
                <a:ea typeface="ＭＳ Ｐゴシック"/>
              </a:rPr>
              <a:t>Aims:</a:t>
            </a:r>
          </a:p>
          <a:p>
            <a:pPr lvl="1"/>
            <a:r>
              <a:rPr lang="en-US" dirty="0" smtClean="0">
                <a:ea typeface="ＭＳ Ｐゴシック"/>
              </a:rPr>
              <a:t>Provide quality services</a:t>
            </a:r>
          </a:p>
          <a:p>
            <a:pPr lvl="1"/>
            <a:r>
              <a:rPr lang="en-US" dirty="0" smtClean="0">
                <a:ea typeface="ＭＳ Ｐゴシック"/>
              </a:rPr>
              <a:t>Improve communities</a:t>
            </a:r>
          </a:p>
          <a:p>
            <a:pPr lvl="1"/>
            <a:r>
              <a:rPr lang="en-US" dirty="0" smtClean="0">
                <a:ea typeface="ＭＳ Ｐゴシック"/>
              </a:rPr>
              <a:t>Act in best interests of society</a:t>
            </a:r>
          </a:p>
        </p:txBody>
      </p:sp>
      <p:sp>
        <p:nvSpPr>
          <p:cNvPr id="44035" name="Slide Number Placeholder 3"/>
          <p:cNvSpPr>
            <a:spLocks noGrp="1"/>
          </p:cNvSpPr>
          <p:nvPr>
            <p:ph type="sldNum" sz="quarter" idx="12"/>
          </p:nvPr>
        </p:nvSpPr>
        <p:spPr bwMode="auto">
          <a:noFill/>
          <a:ln>
            <a:miter lim="800000"/>
            <a:headEnd/>
            <a:tailEnd/>
          </a:ln>
        </p:spPr>
        <p:txBody>
          <a:bodyPr/>
          <a:lstStyle/>
          <a:p>
            <a:fld id="{A3A9697F-0850-4103-9BA8-3EB6FD7AA5F2}" type="slidenum">
              <a:rPr lang="en-US" smtClean="0">
                <a:latin typeface="Rockwell" pitchFamily="18" charset="0"/>
                <a:ea typeface="ＭＳ Ｐゴシック"/>
                <a:cs typeface="ＭＳ Ｐゴシック"/>
              </a:rPr>
              <a:pPr/>
              <a:t>21</a:t>
            </a:fld>
            <a:endParaRPr lang="en-US" smtClean="0">
              <a:latin typeface="Rockwell" pitchFamily="18" charset="0"/>
              <a:ea typeface="ＭＳ Ｐゴシック"/>
              <a:cs typeface="ＭＳ Ｐゴシック"/>
            </a:endParaRPr>
          </a:p>
        </p:txBody>
      </p:sp>
      <p:pic>
        <p:nvPicPr>
          <p:cNvPr id="44036" name="Picture 4"/>
          <p:cNvPicPr>
            <a:picLocks noChangeAspect="1"/>
          </p:cNvPicPr>
          <p:nvPr/>
        </p:nvPicPr>
        <p:blipFill>
          <a:blip r:embed="rId3"/>
          <a:srcRect/>
          <a:stretch>
            <a:fillRect/>
          </a:stretch>
        </p:blipFill>
        <p:spPr bwMode="auto">
          <a:xfrm>
            <a:off x="5430838" y="3429000"/>
            <a:ext cx="3429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dirty="0" smtClean="0">
                <a:ea typeface="ＭＳ Ｐゴシック"/>
              </a:rPr>
              <a:t>Types of Public Sector Organisations</a:t>
            </a:r>
          </a:p>
        </p:txBody>
      </p:sp>
      <p:graphicFrame>
        <p:nvGraphicFramePr>
          <p:cNvPr id="45076" name="Group 20"/>
          <p:cNvGraphicFramePr>
            <a:graphicFrameLocks noGrp="1"/>
          </p:cNvGraphicFramePr>
          <p:nvPr>
            <p:ph idx="1"/>
            <p:extLst>
              <p:ext uri="{D42A27DB-BD31-4B8C-83A1-F6EECF244321}">
                <p14:modId xmlns:p14="http://schemas.microsoft.com/office/powerpoint/2010/main" val="3759996670"/>
              </p:ext>
            </p:extLst>
          </p:nvPr>
        </p:nvGraphicFramePr>
        <p:xfrm>
          <a:off x="498475" y="1981200"/>
          <a:ext cx="7556500" cy="2651760"/>
        </p:xfrm>
        <a:graphic>
          <a:graphicData uri="http://schemas.openxmlformats.org/drawingml/2006/table">
            <a:tbl>
              <a:tblPr/>
              <a:tblGrid>
                <a:gridCol w="2632075"/>
                <a:gridCol w="49244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Rockwell" pitchFamily="18" charset="0"/>
                          <a:ea typeface="ＭＳ Ｐゴシック"/>
                          <a:cs typeface="ＭＳ Ｐゴシック"/>
                        </a:rPr>
                        <a:t>Central Government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Rockwell" pitchFamily="18" charset="0"/>
                          <a:ea typeface="ＭＳ Ｐゴシック"/>
                          <a:cs typeface="ＭＳ Ｐゴシック"/>
                        </a:rPr>
                        <a:t>(UK Govt)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FFFFFF"/>
                          </a:solidFill>
                          <a:effectLst/>
                          <a:latin typeface="Rockwell" pitchFamily="18" charset="0"/>
                          <a:ea typeface="ＭＳ Ｐゴシック"/>
                          <a:cs typeface="ＭＳ Ｐゴシック"/>
                        </a:rPr>
                        <a:t> </a:t>
                      </a:r>
                      <a:r>
                        <a:rPr kumimoji="0" lang="en-US" sz="1800" b="0" i="0" u="none" strike="noStrike" cap="none" normalizeH="0" baseline="0" dirty="0" err="1" smtClean="0">
                          <a:ln>
                            <a:noFill/>
                          </a:ln>
                          <a:solidFill>
                            <a:srgbClr val="FFFFFF"/>
                          </a:solidFill>
                          <a:effectLst/>
                          <a:latin typeface="Rockwell" pitchFamily="18" charset="0"/>
                          <a:ea typeface="ＭＳ Ｐゴシック"/>
                          <a:cs typeface="ＭＳ Ｐゴシック"/>
                        </a:rPr>
                        <a:t>Defence</a:t>
                      </a:r>
                      <a:r>
                        <a:rPr kumimoji="0" lang="en-US" sz="1800" b="0" i="0" u="none" strike="noStrike" cap="none" normalizeH="0" baseline="0" dirty="0" smtClean="0">
                          <a:ln>
                            <a:noFill/>
                          </a:ln>
                          <a:solidFill>
                            <a:srgbClr val="FFFFFF"/>
                          </a:solidFill>
                          <a:effectLst/>
                          <a:latin typeface="Rockwell" pitchFamily="18" charset="0"/>
                          <a:ea typeface="ＭＳ Ｐゴシック"/>
                          <a:cs typeface="ＭＳ Ｐゴシック"/>
                        </a:rPr>
                        <a:t>, Welfare, Taxation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FFFFFF"/>
                          </a:solidFill>
                          <a:effectLst/>
                          <a:latin typeface="Rockwell" pitchFamily="18" charset="0"/>
                          <a:ea typeface="ＭＳ Ｐゴシック"/>
                          <a:cs typeface="ＭＳ Ｐゴシック"/>
                        </a:rPr>
                        <a:t> People are elected to become politicians (MPs)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FFFFFF"/>
                          </a:solidFill>
                          <a:effectLst/>
                          <a:latin typeface="Rockwell" pitchFamily="18" charset="0"/>
                          <a:ea typeface="ＭＳ Ｐゴシック"/>
                          <a:cs typeface="ＭＳ Ｐゴシック"/>
                        </a:rPr>
                        <a:t> Politicians are elected to the House of Commons</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800" b="1" i="0" u="none" strike="noStrike" cap="none" normalizeH="0" baseline="0" dirty="0" smtClean="0">
                        <a:ln>
                          <a:noFill/>
                        </a:ln>
                        <a:solidFill>
                          <a:srgbClr val="FFFFFF"/>
                        </a:solidFill>
                        <a:effectLst/>
                        <a:latin typeface="Rockwell" pitchFamily="18"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Rockwell" pitchFamily="18" charset="0"/>
                          <a:ea typeface="ＭＳ Ｐゴシック"/>
                          <a:cs typeface="ＭＳ Ｐゴシック"/>
                        </a:rPr>
                        <a:t>Central Government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Rockwell" pitchFamily="18" charset="0"/>
                          <a:ea typeface="ＭＳ Ｐゴシック"/>
                          <a:cs typeface="ＭＳ Ｐゴシック"/>
                        </a:rPr>
                        <a:t>(Scottish Govt)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DD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NHS, Education, Transport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Rockwell" pitchFamily="18" charset="0"/>
                          <a:ea typeface="ＭＳ Ｐゴシック"/>
                          <a:cs typeface="ＭＳ Ｐゴシック"/>
                        </a:rPr>
                        <a:t> People are elected to become politicians (MSPs)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DD3"/>
                    </a:solidFill>
                  </a:tcPr>
                </a:tc>
              </a:tr>
            </a:tbl>
          </a:graphicData>
        </a:graphic>
      </p:graphicFrame>
      <p:sp>
        <p:nvSpPr>
          <p:cNvPr id="45072" name="Slide Number Placeholder 3"/>
          <p:cNvSpPr>
            <a:spLocks noGrp="1"/>
          </p:cNvSpPr>
          <p:nvPr>
            <p:ph type="sldNum" sz="quarter" idx="12"/>
          </p:nvPr>
        </p:nvSpPr>
        <p:spPr bwMode="auto">
          <a:noFill/>
          <a:ln>
            <a:miter lim="800000"/>
            <a:headEnd/>
            <a:tailEnd/>
          </a:ln>
        </p:spPr>
        <p:txBody>
          <a:bodyPr/>
          <a:lstStyle/>
          <a:p>
            <a:fld id="{455D57EC-420B-47DF-A955-3764871F7D76}" type="slidenum">
              <a:rPr lang="en-US" smtClean="0">
                <a:latin typeface="Rockwell" pitchFamily="18" charset="0"/>
                <a:ea typeface="ＭＳ Ｐゴシック"/>
                <a:cs typeface="ＭＳ Ｐゴシック"/>
              </a:rPr>
              <a:pPr/>
              <a:t>22</a:t>
            </a:fld>
            <a:endParaRPr lang="en-US" smtClean="0">
              <a:latin typeface="Rockwell" pitchFamily="18" charset="0"/>
              <a:ea typeface="ＭＳ Ｐゴシック"/>
              <a:cs typeface="ＭＳ Ｐゴシック"/>
            </a:endParaRPr>
          </a:p>
        </p:txBody>
      </p:sp>
      <p:pic>
        <p:nvPicPr>
          <p:cNvPr id="205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13400" y="3805873"/>
            <a:ext cx="342582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860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dirty="0" smtClean="0">
                <a:ea typeface="ＭＳ Ｐゴシック"/>
              </a:rPr>
              <a:t>Types of Public Sector Organisations</a:t>
            </a:r>
          </a:p>
        </p:txBody>
      </p:sp>
      <p:graphicFrame>
        <p:nvGraphicFramePr>
          <p:cNvPr id="45076" name="Group 20"/>
          <p:cNvGraphicFramePr>
            <a:graphicFrameLocks noGrp="1"/>
          </p:cNvGraphicFramePr>
          <p:nvPr>
            <p:ph idx="1"/>
            <p:extLst>
              <p:ext uri="{D42A27DB-BD31-4B8C-83A1-F6EECF244321}">
                <p14:modId xmlns:p14="http://schemas.microsoft.com/office/powerpoint/2010/main" val="3150115225"/>
              </p:ext>
            </p:extLst>
          </p:nvPr>
        </p:nvGraphicFramePr>
        <p:xfrm>
          <a:off x="498475" y="1981200"/>
          <a:ext cx="7556500" cy="3474720"/>
        </p:xfrm>
        <a:graphic>
          <a:graphicData uri="http://schemas.openxmlformats.org/drawingml/2006/table">
            <a:tbl>
              <a:tblPr/>
              <a:tblGrid>
                <a:gridCol w="2632075"/>
                <a:gridCol w="49244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Rockwell" pitchFamily="18" charset="0"/>
                          <a:ea typeface="ＭＳ Ｐゴシック"/>
                          <a:cs typeface="ＭＳ Ｐゴシック"/>
                        </a:rPr>
                        <a:t>Local Government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DD3"/>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East Lothian Council gets funding from the Scottish Govt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Schools, roads, council housing and leisure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Elected politicians control and appointed managers to run local government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CDD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Rockwell" pitchFamily="18" charset="0"/>
                          <a:ea typeface="ＭＳ Ｐゴシック"/>
                          <a:cs typeface="ＭＳ Ｐゴシック"/>
                        </a:rPr>
                        <a:t>Public Corporations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8E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BBC, HMRC, Office of Fair Trading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Goods and services provided</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Owned by government – </a:t>
                      </a:r>
                      <a:r>
                        <a:rPr kumimoji="0" lang="en-US" sz="1800" b="0" i="0" u="none" strike="noStrike" cap="none" normalizeH="0" baseline="0" dirty="0" err="1" smtClean="0">
                          <a:ln>
                            <a:noFill/>
                          </a:ln>
                          <a:solidFill>
                            <a:srgbClr val="000000"/>
                          </a:solidFill>
                          <a:effectLst/>
                          <a:latin typeface="Rockwell" pitchFamily="18" charset="0"/>
                          <a:ea typeface="ＭＳ Ｐゴシック"/>
                          <a:cs typeface="ＭＳ Ｐゴシック"/>
                        </a:rPr>
                        <a:t>nationalised</a:t>
                      </a: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industries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Funded by government and taxes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Rockwell" pitchFamily="18" charset="0"/>
                          <a:ea typeface="ＭＳ Ｐゴシック"/>
                          <a:cs typeface="ＭＳ Ｐゴシック"/>
                        </a:rPr>
                        <a:t> Chairperson and Board of Directors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8EA"/>
                    </a:solidFill>
                  </a:tcPr>
                </a:tc>
              </a:tr>
            </a:tbl>
          </a:graphicData>
        </a:graphic>
      </p:graphicFrame>
      <p:sp>
        <p:nvSpPr>
          <p:cNvPr id="45072" name="Slide Number Placeholder 3"/>
          <p:cNvSpPr>
            <a:spLocks noGrp="1"/>
          </p:cNvSpPr>
          <p:nvPr>
            <p:ph type="sldNum" sz="quarter" idx="12"/>
          </p:nvPr>
        </p:nvSpPr>
        <p:spPr bwMode="auto">
          <a:noFill/>
          <a:ln>
            <a:miter lim="800000"/>
            <a:headEnd/>
            <a:tailEnd/>
          </a:ln>
        </p:spPr>
        <p:txBody>
          <a:bodyPr/>
          <a:lstStyle/>
          <a:p>
            <a:fld id="{455D57EC-420B-47DF-A955-3764871F7D76}" type="slidenum">
              <a:rPr lang="en-US" smtClean="0">
                <a:latin typeface="Rockwell" pitchFamily="18" charset="0"/>
                <a:ea typeface="ＭＳ Ｐゴシック"/>
                <a:cs typeface="ＭＳ Ｐゴシック"/>
              </a:rPr>
              <a:pPr/>
              <a:t>23</a:t>
            </a:fld>
            <a:endParaRPr lang="en-US" smtClean="0">
              <a:latin typeface="Rockwell" pitchFamily="18" charset="0"/>
              <a:ea typeface="ＭＳ Ｐゴシック"/>
              <a:cs typeface="ＭＳ Ｐゴシック"/>
            </a:endParaRPr>
          </a:p>
        </p:txBody>
      </p:sp>
      <p:pic>
        <p:nvPicPr>
          <p:cNvPr id="5"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6025" y="4397396"/>
            <a:ext cx="2743200" cy="237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 y="5647858"/>
            <a:ext cx="1104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025" y="5681662"/>
            <a:ext cx="2847902"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274" y="5647858"/>
            <a:ext cx="1914526"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b="1" dirty="0" smtClean="0">
                <a:ea typeface="ＭＳ Ｐゴシック"/>
              </a:rPr>
              <a:t>Privatisation</a:t>
            </a:r>
          </a:p>
        </p:txBody>
      </p:sp>
      <p:sp>
        <p:nvSpPr>
          <p:cNvPr id="46082" name="Content Placeholder 2"/>
          <p:cNvSpPr>
            <a:spLocks noGrp="1"/>
          </p:cNvSpPr>
          <p:nvPr>
            <p:ph idx="1"/>
          </p:nvPr>
        </p:nvSpPr>
        <p:spPr/>
        <p:txBody>
          <a:bodyPr/>
          <a:lstStyle/>
          <a:p>
            <a:r>
              <a:rPr lang="en-US" smtClean="0">
                <a:ea typeface="ＭＳ Ｐゴシック"/>
              </a:rPr>
              <a:t>Governments sold these companies because:</a:t>
            </a:r>
          </a:p>
          <a:p>
            <a:pPr lvl="1"/>
            <a:r>
              <a:rPr lang="en-US" smtClean="0">
                <a:ea typeface="ＭＳ Ｐゴシック"/>
              </a:rPr>
              <a:t>Huge amounts of income for the Treasury</a:t>
            </a:r>
          </a:p>
          <a:p>
            <a:pPr lvl="1"/>
            <a:r>
              <a:rPr lang="en-US" smtClean="0">
                <a:ea typeface="ＭＳ Ｐゴシック"/>
              </a:rPr>
              <a:t>Some public corporations were poorly managed and not profitable</a:t>
            </a:r>
          </a:p>
          <a:p>
            <a:pPr lvl="1"/>
            <a:r>
              <a:rPr lang="en-US" smtClean="0">
                <a:ea typeface="ＭＳ Ｐゴシック"/>
              </a:rPr>
              <a:t>Wanted to increase share ownership and make public interested in the success of companies/the economy</a:t>
            </a:r>
          </a:p>
        </p:txBody>
      </p:sp>
      <p:sp>
        <p:nvSpPr>
          <p:cNvPr id="4" name="Slide Number Placeholder 3"/>
          <p:cNvSpPr>
            <a:spLocks noGrp="1"/>
          </p:cNvSpPr>
          <p:nvPr>
            <p:ph type="sldNum" sz="quarter" idx="12"/>
          </p:nvPr>
        </p:nvSpPr>
        <p:spPr/>
        <p:txBody>
          <a:bodyPr/>
          <a:lstStyle/>
          <a:p>
            <a:pPr>
              <a:defRPr/>
            </a:pPr>
            <a:fld id="{4BD381E0-4B52-477F-94A2-36D9C874A05F}" type="slidenum">
              <a:rPr lang="en-US" smtClean="0"/>
              <a:pPr>
                <a:defRPr/>
              </a:pPr>
              <a:t>24</a:t>
            </a:fld>
            <a:endParaRPr lang="en-US"/>
          </a:p>
        </p:txBody>
      </p:sp>
      <p:pic>
        <p:nvPicPr>
          <p:cNvPr id="46084" name="Picture 4"/>
          <p:cNvPicPr>
            <a:picLocks noChangeAspect="1"/>
          </p:cNvPicPr>
          <p:nvPr/>
        </p:nvPicPr>
        <p:blipFill>
          <a:blip r:embed="rId3"/>
          <a:srcRect/>
          <a:stretch>
            <a:fillRect/>
          </a:stretch>
        </p:blipFill>
        <p:spPr bwMode="auto">
          <a:xfrm>
            <a:off x="5780088" y="3908425"/>
            <a:ext cx="3079750" cy="2949575"/>
          </a:xfrm>
          <a:prstGeom prst="rect">
            <a:avLst/>
          </a:prstGeom>
          <a:noFill/>
          <a:ln w="9525">
            <a:noFill/>
            <a:miter lim="800000"/>
            <a:headEnd/>
            <a:tailEnd/>
          </a:ln>
        </p:spPr>
      </p:pic>
      <p:sp>
        <p:nvSpPr>
          <p:cNvPr id="8" name="Content Placeholder 2"/>
          <p:cNvSpPr txBox="1">
            <a:spLocks/>
          </p:cNvSpPr>
          <p:nvPr/>
        </p:nvSpPr>
        <p:spPr bwMode="auto">
          <a:xfrm>
            <a:off x="498475" y="4438650"/>
            <a:ext cx="5543550" cy="1687513"/>
          </a:xfrm>
          <a:prstGeom prst="rect">
            <a:avLst/>
          </a:prstGeom>
          <a:noFill/>
          <a:ln w="9525">
            <a:noFill/>
            <a:miter lim="800000"/>
            <a:headEnd/>
            <a:tailEnd/>
          </a:ln>
        </p:spPr>
        <p:txBody>
          <a:bodyPr/>
          <a:lstStyle/>
          <a:p>
            <a:pPr marL="228600" indent="-228600" defTabSz="914400" eaLnBrk="0" hangingPunct="0">
              <a:spcBef>
                <a:spcPts val="2000"/>
              </a:spcBef>
              <a:buClr>
                <a:schemeClr val="accent1"/>
              </a:buClr>
              <a:buSzPct val="75000"/>
              <a:buFont typeface="Wingdings" pitchFamily="2" charset="2"/>
              <a:buChar char="n"/>
              <a:defRPr/>
            </a:pPr>
            <a:r>
              <a:rPr lang="en-US" sz="2000" dirty="0">
                <a:solidFill>
                  <a:srgbClr val="595959"/>
                </a:solidFill>
                <a:latin typeface="+mn-lt"/>
                <a:ea typeface="ＭＳ Ｐゴシック" charset="-128"/>
              </a:rPr>
              <a:t>However:</a:t>
            </a:r>
          </a:p>
          <a:p>
            <a:pPr lvl="1" indent="-228600" defTabSz="914400" eaLnBrk="0" hangingPunct="0">
              <a:spcBef>
                <a:spcPts val="600"/>
              </a:spcBef>
              <a:buClr>
                <a:srgbClr val="B870B8"/>
              </a:buClr>
              <a:buSzPct val="75000"/>
              <a:buFont typeface="Wingdings" pitchFamily="2" charset="2"/>
              <a:buChar char="n"/>
              <a:defRPr/>
            </a:pPr>
            <a:r>
              <a:rPr lang="en-US" dirty="0">
                <a:solidFill>
                  <a:srgbClr val="595959"/>
                </a:solidFill>
                <a:latin typeface="+mn-lt"/>
                <a:ea typeface="ＭＳ Ｐゴシック" charset="-128"/>
              </a:rPr>
              <a:t>Public corporations were often sold off too cheaply</a:t>
            </a:r>
          </a:p>
          <a:p>
            <a:pPr lvl="1" indent="-228600" defTabSz="914400" eaLnBrk="0" hangingPunct="0">
              <a:spcBef>
                <a:spcPts val="600"/>
              </a:spcBef>
              <a:buClr>
                <a:srgbClr val="B870B8"/>
              </a:buClr>
              <a:buSzPct val="75000"/>
              <a:buFont typeface="Wingdings" pitchFamily="2" charset="2"/>
              <a:buChar char="n"/>
              <a:defRPr/>
            </a:pPr>
            <a:r>
              <a:rPr lang="en-US" dirty="0">
                <a:solidFill>
                  <a:srgbClr val="595959"/>
                </a:solidFill>
                <a:latin typeface="+mn-lt"/>
                <a:ea typeface="ＭＳ Ｐゴシック" charset="-128"/>
              </a:rPr>
              <a:t>Privatisation has not always led to greater competition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p:cNvPicPr>
          <p:nvPr/>
        </p:nvPicPr>
        <p:blipFill>
          <a:blip r:embed="rId3"/>
          <a:srcRect/>
          <a:stretch>
            <a:fillRect/>
          </a:stretch>
        </p:blipFill>
        <p:spPr bwMode="auto">
          <a:xfrm>
            <a:off x="5702300" y="3827463"/>
            <a:ext cx="3157538" cy="2778125"/>
          </a:xfrm>
          <a:prstGeom prst="rect">
            <a:avLst/>
          </a:prstGeom>
          <a:noFill/>
          <a:ln w="9525">
            <a:noFill/>
            <a:miter lim="800000"/>
            <a:headEnd/>
            <a:tailEnd/>
          </a:ln>
        </p:spPr>
      </p:pic>
      <p:sp>
        <p:nvSpPr>
          <p:cNvPr id="47106" name="Title 1"/>
          <p:cNvSpPr>
            <a:spLocks noGrp="1"/>
          </p:cNvSpPr>
          <p:nvPr>
            <p:ph type="title"/>
          </p:nvPr>
        </p:nvSpPr>
        <p:spPr/>
        <p:txBody>
          <a:bodyPr/>
          <a:lstStyle/>
          <a:p>
            <a:r>
              <a:rPr lang="en-US" b="1" smtClean="0">
                <a:ea typeface="ＭＳ Ｐゴシック"/>
              </a:rPr>
              <a:t>Contracting Out</a:t>
            </a:r>
          </a:p>
        </p:txBody>
      </p:sp>
      <p:sp>
        <p:nvSpPr>
          <p:cNvPr id="47107" name="Content Placeholder 2"/>
          <p:cNvSpPr>
            <a:spLocks noGrp="1"/>
          </p:cNvSpPr>
          <p:nvPr>
            <p:ph idx="1"/>
          </p:nvPr>
        </p:nvSpPr>
        <p:spPr/>
        <p:txBody>
          <a:bodyPr/>
          <a:lstStyle/>
          <a:p>
            <a:r>
              <a:rPr lang="en-US" dirty="0" smtClean="0">
                <a:ea typeface="ＭＳ Ｐゴシック"/>
              </a:rPr>
              <a:t>Examples are refuse collection and school meals</a:t>
            </a:r>
          </a:p>
          <a:p>
            <a:r>
              <a:rPr lang="en-US" dirty="0" smtClean="0">
                <a:ea typeface="ＭＳ Ｐゴシック"/>
              </a:rPr>
              <a:t>Firms are invited to submit bids (competitive tendering) to provide these services</a:t>
            </a:r>
          </a:p>
          <a:p>
            <a:r>
              <a:rPr lang="en-US" dirty="0" smtClean="0">
                <a:ea typeface="ＭＳ Ｐゴシック"/>
              </a:rPr>
              <a:t>Cost effective? Private Sector organisations have an incentive to keep costs low</a:t>
            </a:r>
          </a:p>
          <a:p>
            <a:pPr marL="0" indent="0">
              <a:buNone/>
            </a:pPr>
            <a:endParaRPr lang="en-US" dirty="0" smtClean="0">
              <a:ea typeface="ＭＳ Ｐゴシック"/>
            </a:endParaRPr>
          </a:p>
        </p:txBody>
      </p:sp>
      <p:sp>
        <p:nvSpPr>
          <p:cNvPr id="47108" name="Slide Number Placeholder 3"/>
          <p:cNvSpPr>
            <a:spLocks noGrp="1"/>
          </p:cNvSpPr>
          <p:nvPr>
            <p:ph type="sldNum" sz="quarter" idx="12"/>
          </p:nvPr>
        </p:nvSpPr>
        <p:spPr bwMode="auto">
          <a:noFill/>
          <a:ln>
            <a:miter lim="800000"/>
            <a:headEnd/>
            <a:tailEnd/>
          </a:ln>
        </p:spPr>
        <p:txBody>
          <a:bodyPr/>
          <a:lstStyle/>
          <a:p>
            <a:fld id="{A2F7D7AB-5ACB-4011-83BA-27B63619FAE4}" type="slidenum">
              <a:rPr lang="en-US" smtClean="0">
                <a:latin typeface="Rockwell" pitchFamily="18" charset="0"/>
                <a:ea typeface="ＭＳ Ｐゴシック"/>
                <a:cs typeface="ＭＳ Ｐゴシック"/>
              </a:rPr>
              <a:pPr/>
              <a:t>25</a:t>
            </a:fld>
            <a:endParaRPr lang="en-US" smtClean="0">
              <a:latin typeface="Rockwell"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a:t>
            </a:r>
            <a:endParaRPr lang="en-GB" dirty="0"/>
          </a:p>
        </p:txBody>
      </p:sp>
      <p:sp>
        <p:nvSpPr>
          <p:cNvPr id="3" name="Content Placeholder 2"/>
          <p:cNvSpPr>
            <a:spLocks noGrp="1"/>
          </p:cNvSpPr>
          <p:nvPr>
            <p:ph idx="1"/>
          </p:nvPr>
        </p:nvSpPr>
        <p:spPr>
          <a:xfrm>
            <a:off x="498475" y="1325970"/>
            <a:ext cx="7556500" cy="4144963"/>
          </a:xfrm>
        </p:spPr>
        <p:txBody>
          <a:bodyPr/>
          <a:lstStyle/>
          <a:p>
            <a:r>
              <a:rPr lang="en-GB" dirty="0" smtClean="0"/>
              <a:t>The Public Sector is in the news everyday. Over the last few years there have been huge changes to the public sector and the services it provides. The public sector will also look very different with current plans for the next few years.</a:t>
            </a:r>
            <a:endParaRPr lang="en-GB" dirty="0"/>
          </a:p>
          <a:p>
            <a:pPr marL="0" indent="0">
              <a:buNone/>
            </a:pPr>
            <a:r>
              <a:rPr lang="en-GB" b="1" u="sng" dirty="0" smtClean="0"/>
              <a:t>TASK</a:t>
            </a:r>
          </a:p>
          <a:p>
            <a:pPr lvl="1"/>
            <a:r>
              <a:rPr lang="en-GB" b="1" i="1" dirty="0" smtClean="0"/>
              <a:t>Research a news story that gives and example of changes we have seen over the last few years or will see in the coming years.</a:t>
            </a:r>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26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037" y="5466814"/>
            <a:ext cx="2115875" cy="131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 y="5448869"/>
            <a:ext cx="1706777" cy="135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032" y="4470186"/>
            <a:ext cx="2086104" cy="156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6" y="4248868"/>
            <a:ext cx="2051479" cy="105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9616" y="4584718"/>
            <a:ext cx="1676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9358" y="5529784"/>
            <a:ext cx="1641261" cy="122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9066" y="4126309"/>
            <a:ext cx="1987454" cy="132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333" y="5925454"/>
            <a:ext cx="1395284" cy="6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11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Third Sector</a:t>
            </a:r>
            <a:endParaRPr lang="en-GB" dirty="0"/>
          </a:p>
        </p:txBody>
      </p:sp>
      <p:sp>
        <p:nvSpPr>
          <p:cNvPr id="3" name="Content Placeholder 2"/>
          <p:cNvSpPr>
            <a:spLocks noGrp="1"/>
          </p:cNvSpPr>
          <p:nvPr>
            <p:ph idx="1"/>
          </p:nvPr>
        </p:nvSpPr>
        <p:spPr/>
        <p:txBody>
          <a:bodyPr/>
          <a:lstStyle/>
          <a:p>
            <a:r>
              <a:rPr lang="en-GB" dirty="0" smtClean="0"/>
              <a:t>Non-profit making organisations such as charities and voluntary organisations are set up to support specific causes</a:t>
            </a:r>
          </a:p>
          <a:p>
            <a:endParaRPr lang="en-GB" dirty="0" smtClean="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30117947"/>
              </p:ext>
            </p:extLst>
          </p:nvPr>
        </p:nvGraphicFramePr>
        <p:xfrm>
          <a:off x="304800" y="3101975"/>
          <a:ext cx="8343900" cy="2377440"/>
        </p:xfrm>
        <a:graphic>
          <a:graphicData uri="http://schemas.openxmlformats.org/drawingml/2006/table">
            <a:tbl>
              <a:tblPr firstRow="1" bandRow="1">
                <a:tableStyleId>{5C22544A-7EE6-4342-B048-85BDC9FD1C3A}</a:tableStyleId>
              </a:tblPr>
              <a:tblGrid>
                <a:gridCol w="1685925"/>
                <a:gridCol w="6657975"/>
              </a:tblGrid>
              <a:tr h="370840">
                <a:tc>
                  <a:txBody>
                    <a:bodyPr/>
                    <a:lstStyle/>
                    <a:p>
                      <a:r>
                        <a:rPr lang="en-GB" dirty="0" smtClean="0"/>
                        <a:t>Charities</a:t>
                      </a:r>
                    </a:p>
                    <a:p>
                      <a:endParaRPr lang="en-GB" dirty="0"/>
                    </a:p>
                  </a:txBody>
                  <a:tcPr/>
                </a:tc>
                <a:tc>
                  <a:txBody>
                    <a:bodyPr/>
                    <a:lstStyle/>
                    <a:p>
                      <a:pPr marL="285750" indent="-285750">
                        <a:buFont typeface="Arial" pitchFamily="34" charset="0"/>
                        <a:buChar char="•"/>
                      </a:pPr>
                      <a:r>
                        <a:rPr lang="en-GB" dirty="0" smtClean="0"/>
                        <a:t>Oxfam, Cancer</a:t>
                      </a:r>
                      <a:r>
                        <a:rPr lang="en-GB" baseline="0" dirty="0" smtClean="0"/>
                        <a:t> Research</a:t>
                      </a:r>
                      <a:endParaRPr lang="en-GB" dirty="0" smtClean="0"/>
                    </a:p>
                    <a:p>
                      <a:pPr marL="285750" indent="-285750">
                        <a:buFont typeface="Arial" pitchFamily="34" charset="0"/>
                        <a:buChar char="•"/>
                      </a:pPr>
                      <a:r>
                        <a:rPr lang="en-GB" dirty="0" smtClean="0"/>
                        <a:t>Owned and controlled by a board of trustees</a:t>
                      </a:r>
                    </a:p>
                    <a:p>
                      <a:pPr marL="285750" indent="-285750">
                        <a:buFont typeface="Arial" pitchFamily="34" charset="0"/>
                        <a:buChar char="•"/>
                      </a:pPr>
                      <a:r>
                        <a:rPr lang="en-GB" dirty="0" smtClean="0"/>
                        <a:t>They will fundraise</a:t>
                      </a:r>
                      <a:r>
                        <a:rPr lang="en-GB" baseline="0" dirty="0" smtClean="0"/>
                        <a:t> to raise finance (TV appeals, collections, selling products)</a:t>
                      </a:r>
                      <a:endParaRPr lang="en-GB" dirty="0"/>
                    </a:p>
                  </a:txBody>
                  <a:tcPr/>
                </a:tc>
              </a:tr>
              <a:tr h="370840">
                <a:tc>
                  <a:txBody>
                    <a:bodyPr/>
                    <a:lstStyle/>
                    <a:p>
                      <a:r>
                        <a:rPr lang="en-GB" dirty="0" smtClean="0"/>
                        <a:t>Voluntary</a:t>
                      </a:r>
                      <a:r>
                        <a:rPr lang="en-GB" baseline="0" dirty="0" smtClean="0"/>
                        <a:t> Organisations</a:t>
                      </a:r>
                      <a:endParaRPr lang="en-GB" dirty="0"/>
                    </a:p>
                  </a:txBody>
                  <a:tcPr/>
                </a:tc>
                <a:tc>
                  <a:txBody>
                    <a:bodyPr/>
                    <a:lstStyle/>
                    <a:p>
                      <a:pPr marL="285750" indent="-285750">
                        <a:buFont typeface="Arial" pitchFamily="34" charset="0"/>
                        <a:buChar char="•"/>
                      </a:pPr>
                      <a:r>
                        <a:rPr lang="en-GB" dirty="0" smtClean="0"/>
                        <a:t>Youth</a:t>
                      </a:r>
                      <a:r>
                        <a:rPr lang="en-GB" baseline="0" dirty="0" smtClean="0"/>
                        <a:t> Clubs, Sports Clubs</a:t>
                      </a:r>
                    </a:p>
                    <a:p>
                      <a:pPr marL="285750" indent="-285750">
                        <a:buFont typeface="Arial" pitchFamily="34" charset="0"/>
                        <a:buChar char="•"/>
                      </a:pPr>
                      <a:r>
                        <a:rPr lang="en-GB" baseline="0" dirty="0" smtClean="0"/>
                        <a:t>Provide a service without the profit making motive</a:t>
                      </a:r>
                    </a:p>
                    <a:p>
                      <a:pPr marL="285750" indent="-285750">
                        <a:buFont typeface="Arial" pitchFamily="34" charset="0"/>
                        <a:buChar char="•"/>
                      </a:pPr>
                      <a:r>
                        <a:rPr lang="en-GB" baseline="0" dirty="0" smtClean="0"/>
                        <a:t>Raise funds through donations, memberships, fundraising events</a:t>
                      </a:r>
                      <a:endParaRPr lang="en-GB" dirty="0"/>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5594836"/>
            <a:ext cx="2773363" cy="106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62" y="5594835"/>
            <a:ext cx="842963" cy="118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619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Third Sector</a:t>
            </a:r>
            <a:endParaRPr lang="en-GB" dirty="0"/>
          </a:p>
        </p:txBody>
      </p:sp>
      <p:sp>
        <p:nvSpPr>
          <p:cNvPr id="8" name="Content Placeholder 7"/>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endParaRPr lang="en-GB" dirty="0"/>
          </a:p>
          <a:p>
            <a:pPr lvl="1"/>
            <a:endParaRPr lang="en-GB" dirty="0" smtClean="0">
              <a:hlinkClick r:id="rId2"/>
            </a:endParaRPr>
          </a:p>
          <a:p>
            <a:pPr lvl="1"/>
            <a:r>
              <a:rPr lang="en-GB" dirty="0" smtClean="0">
                <a:hlinkClick r:id="rId2"/>
              </a:rPr>
              <a:t>www.socialenterprisescotland.org.uk</a:t>
            </a:r>
            <a:endParaRPr lang="en-GB" dirty="0" smtClean="0"/>
          </a:p>
          <a:p>
            <a:pPr lvl="1"/>
            <a:r>
              <a:rPr lang="en-GB" dirty="0" smtClean="0">
                <a:hlinkClick r:id="rId3"/>
              </a:rPr>
              <a:t>http://Se100.net/index</a:t>
            </a:r>
            <a:endParaRPr lang="en-GB" dirty="0" smtClean="0"/>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fld id="{C24CEDF5-DAB6-4359-9412-7713FA7956A9}" type="slidenum">
              <a:rPr lang="en-US" smtClean="0"/>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482212652"/>
              </p:ext>
            </p:extLst>
          </p:nvPr>
        </p:nvGraphicFramePr>
        <p:xfrm>
          <a:off x="304800" y="2035175"/>
          <a:ext cx="8343900" cy="2651760"/>
        </p:xfrm>
        <a:graphic>
          <a:graphicData uri="http://schemas.openxmlformats.org/drawingml/2006/table">
            <a:tbl>
              <a:tblPr firstRow="1" bandRow="1">
                <a:tableStyleId>{5C22544A-7EE6-4342-B048-85BDC9FD1C3A}</a:tableStyleId>
              </a:tblPr>
              <a:tblGrid>
                <a:gridCol w="1685925"/>
                <a:gridCol w="6657975"/>
              </a:tblGrid>
              <a:tr h="370840">
                <a:tc>
                  <a:txBody>
                    <a:bodyPr/>
                    <a:lstStyle/>
                    <a:p>
                      <a:r>
                        <a:rPr lang="en-GB" dirty="0" smtClean="0"/>
                        <a:t>Social Enterprises</a:t>
                      </a:r>
                    </a:p>
                    <a:p>
                      <a:endParaRPr lang="en-GB" dirty="0"/>
                    </a:p>
                  </a:txBody>
                  <a:tcPr/>
                </a:tc>
                <a:tc>
                  <a:txBody>
                    <a:bodyPr/>
                    <a:lstStyle/>
                    <a:p>
                      <a:pPr marL="285750" indent="-285750">
                        <a:buFont typeface="Arial" pitchFamily="34" charset="0"/>
                        <a:buChar char="•"/>
                      </a:pPr>
                      <a:r>
                        <a:rPr lang="en-GB" dirty="0" smtClean="0"/>
                        <a:t>Trade in all markets selling goods/services</a:t>
                      </a:r>
                    </a:p>
                    <a:p>
                      <a:pPr marL="285750" indent="-285750">
                        <a:buFont typeface="Arial" pitchFamily="34" charset="0"/>
                        <a:buChar char="•"/>
                      </a:pPr>
                      <a:r>
                        <a:rPr lang="en-GB" dirty="0" smtClean="0"/>
                        <a:t>The</a:t>
                      </a:r>
                      <a:r>
                        <a:rPr lang="en-GB" baseline="0" dirty="0" smtClean="0"/>
                        <a:t>y have a social/environmental aim rather than profit making</a:t>
                      </a:r>
                    </a:p>
                    <a:p>
                      <a:pPr marL="285750" indent="-285750">
                        <a:buFont typeface="Arial" pitchFamily="34" charset="0"/>
                        <a:buChar char="•"/>
                      </a:pPr>
                      <a:r>
                        <a:rPr lang="en-GB" baseline="0" dirty="0" smtClean="0"/>
                        <a:t>Run like a business</a:t>
                      </a:r>
                    </a:p>
                    <a:p>
                      <a:pPr marL="285750" indent="-285750">
                        <a:buFont typeface="Arial" pitchFamily="34" charset="0"/>
                        <a:buChar char="•"/>
                      </a:pPr>
                      <a:r>
                        <a:rPr lang="en-GB" baseline="0" dirty="0" smtClean="0"/>
                        <a:t>All of the profits must be invested in to meeting their social aim.</a:t>
                      </a:r>
                    </a:p>
                    <a:p>
                      <a:pPr marL="285750" indent="-285750">
                        <a:buFont typeface="Arial" pitchFamily="34" charset="0"/>
                        <a:buChar char="•"/>
                      </a:pPr>
                      <a:r>
                        <a:rPr lang="en-GB" baseline="0" dirty="0" smtClean="0"/>
                        <a:t>Less regulated by Govt than charities</a:t>
                      </a:r>
                      <a:endParaRPr lang="en-GB" dirty="0"/>
                    </a:p>
                  </a:txBody>
                  <a:tcPr/>
                </a:tc>
              </a:tr>
              <a:tr h="370840">
                <a:tc>
                  <a:txBody>
                    <a:bodyPr/>
                    <a:lstStyle/>
                    <a:p>
                      <a:r>
                        <a:rPr lang="en-GB" dirty="0" smtClean="0"/>
                        <a:t>Example</a:t>
                      </a:r>
                      <a:endParaRPr lang="en-GB" dirty="0"/>
                    </a:p>
                  </a:txBody>
                  <a:tcPr/>
                </a:tc>
                <a:tc>
                  <a:txBody>
                    <a:bodyPr/>
                    <a:lstStyle/>
                    <a:p>
                      <a:pPr marL="285750" indent="-285750">
                        <a:buFont typeface="Arial" pitchFamily="34" charset="0"/>
                        <a:buChar char="•"/>
                      </a:pPr>
                      <a:r>
                        <a:rPr lang="en-GB" b="1" dirty="0" smtClean="0"/>
                        <a:t>Wooden Spoon Catering </a:t>
                      </a:r>
                      <a:r>
                        <a:rPr lang="en-GB" dirty="0" smtClean="0"/>
                        <a:t>– provide job and education opportunities</a:t>
                      </a:r>
                      <a:r>
                        <a:rPr lang="en-GB" baseline="0" dirty="0" smtClean="0"/>
                        <a:t> for women in vulnerable positions</a:t>
                      </a:r>
                    </a:p>
                  </a:txBody>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370" y="4772025"/>
            <a:ext cx="145142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837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1CAFE2CC-93DA-4D67-964D-CB3F73B066F1}" type="slidenum">
              <a:rPr lang="en-US" smtClean="0"/>
              <a:pPr>
                <a:defRPr/>
              </a:pPr>
              <a:t>29</a:t>
            </a:fld>
            <a:endParaRPr lang="en-US"/>
          </a:p>
        </p:txBody>
      </p:sp>
    </p:spTree>
    <p:extLst>
      <p:ext uri="{BB962C8B-B14F-4D97-AF65-F5344CB8AC3E}">
        <p14:creationId xmlns:p14="http://schemas.microsoft.com/office/powerpoint/2010/main" val="224491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ea typeface="ＭＳ Ｐゴシック"/>
              </a:rPr>
              <a:t>Business Activity</a:t>
            </a:r>
          </a:p>
        </p:txBody>
      </p:sp>
      <p:sp>
        <p:nvSpPr>
          <p:cNvPr id="24578" name="Content Placeholder 2"/>
          <p:cNvSpPr>
            <a:spLocks noGrp="1"/>
          </p:cNvSpPr>
          <p:nvPr>
            <p:ph idx="1"/>
          </p:nvPr>
        </p:nvSpPr>
        <p:spPr/>
        <p:txBody>
          <a:bodyPr/>
          <a:lstStyle/>
          <a:p>
            <a:pPr eaLnBrk="1" hangingPunct="1"/>
            <a:r>
              <a:rPr lang="en-US" smtClean="0">
                <a:ea typeface="ＭＳ Ｐゴシック"/>
              </a:rPr>
              <a:t>Any activity which results in the provision of goods/services which satisfy human wants</a:t>
            </a:r>
          </a:p>
        </p:txBody>
      </p:sp>
      <p:sp>
        <p:nvSpPr>
          <p:cNvPr id="4" name="Hexagon 3"/>
          <p:cNvSpPr/>
          <p:nvPr/>
        </p:nvSpPr>
        <p:spPr>
          <a:xfrm>
            <a:off x="498474" y="3025775"/>
            <a:ext cx="1809750" cy="139700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Rockwell" charset="0"/>
                <a:ea typeface="ＭＳ Ｐゴシック" charset="-128"/>
              </a:defRPr>
            </a:lvl1pPr>
            <a:lvl2pPr marL="37931725" indent="-37474525">
              <a:defRPr>
                <a:solidFill>
                  <a:schemeClr val="tx1"/>
                </a:solidFill>
                <a:latin typeface="Rockwell" charset="0"/>
                <a:ea typeface="ＭＳ Ｐゴシック" charset="-128"/>
              </a:defRPr>
            </a:lvl2pPr>
            <a:lvl3pPr>
              <a:defRPr>
                <a:solidFill>
                  <a:schemeClr val="tx1"/>
                </a:solidFill>
                <a:latin typeface="Rockwell" charset="0"/>
                <a:ea typeface="ＭＳ Ｐゴシック" charset="-128"/>
              </a:defRPr>
            </a:lvl3pPr>
            <a:lvl4pPr>
              <a:defRPr>
                <a:solidFill>
                  <a:schemeClr val="tx1"/>
                </a:solidFill>
                <a:latin typeface="Rockwell" charset="0"/>
                <a:ea typeface="ＭＳ Ｐゴシック" charset="-128"/>
              </a:defRPr>
            </a:lvl4pPr>
            <a:lvl5pPr>
              <a:defRPr>
                <a:solidFill>
                  <a:schemeClr val="tx1"/>
                </a:solidFill>
                <a:latin typeface="Rockwell" charset="0"/>
                <a:ea typeface="ＭＳ Ｐゴシック" charset="-128"/>
              </a:defRPr>
            </a:lvl5pPr>
            <a:lvl6pPr marL="457200" fontAlgn="base">
              <a:spcBef>
                <a:spcPct val="0"/>
              </a:spcBef>
              <a:spcAft>
                <a:spcPct val="0"/>
              </a:spcAft>
              <a:defRPr>
                <a:solidFill>
                  <a:schemeClr val="tx1"/>
                </a:solidFill>
                <a:latin typeface="Rockwell" charset="0"/>
                <a:ea typeface="ＭＳ Ｐゴシック" charset="-128"/>
              </a:defRPr>
            </a:lvl6pPr>
            <a:lvl7pPr marL="914400" fontAlgn="base">
              <a:spcBef>
                <a:spcPct val="0"/>
              </a:spcBef>
              <a:spcAft>
                <a:spcPct val="0"/>
              </a:spcAft>
              <a:defRPr>
                <a:solidFill>
                  <a:schemeClr val="tx1"/>
                </a:solidFill>
                <a:latin typeface="Rockwell" charset="0"/>
                <a:ea typeface="ＭＳ Ｐゴシック" charset="-128"/>
              </a:defRPr>
            </a:lvl7pPr>
            <a:lvl8pPr marL="1371600" fontAlgn="base">
              <a:spcBef>
                <a:spcPct val="0"/>
              </a:spcBef>
              <a:spcAft>
                <a:spcPct val="0"/>
              </a:spcAft>
              <a:defRPr>
                <a:solidFill>
                  <a:schemeClr val="tx1"/>
                </a:solidFill>
                <a:latin typeface="Rockwell" charset="0"/>
                <a:ea typeface="ＭＳ Ｐゴシック" charset="-128"/>
              </a:defRPr>
            </a:lvl8pPr>
            <a:lvl9pPr marL="1828800" fontAlgn="base">
              <a:spcBef>
                <a:spcPct val="0"/>
              </a:spcBef>
              <a:spcAft>
                <a:spcPct val="0"/>
              </a:spcAft>
              <a:defRPr>
                <a:solidFill>
                  <a:schemeClr val="tx1"/>
                </a:solidFill>
                <a:latin typeface="Rockwell" charset="0"/>
                <a:ea typeface="ＭＳ Ｐゴシック" charset="-128"/>
              </a:defRPr>
            </a:lvl9pPr>
          </a:lstStyle>
          <a:p>
            <a:pPr algn="ctr">
              <a:defRPr/>
            </a:pPr>
            <a:r>
              <a:rPr lang="en-US" dirty="0" smtClean="0">
                <a:solidFill>
                  <a:srgbClr val="FFFFFF"/>
                </a:solidFill>
              </a:rPr>
              <a:t>Wants</a:t>
            </a:r>
          </a:p>
        </p:txBody>
      </p:sp>
      <p:sp>
        <p:nvSpPr>
          <p:cNvPr id="5" name="Hexagon 4"/>
          <p:cNvSpPr/>
          <p:nvPr/>
        </p:nvSpPr>
        <p:spPr>
          <a:xfrm>
            <a:off x="2670174" y="3025775"/>
            <a:ext cx="1809750" cy="1397000"/>
          </a:xfrm>
          <a:prstGeom prst="hexagon">
            <a:avLst/>
          </a:prstGeom>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Rockwell" charset="0"/>
                <a:ea typeface="ＭＳ Ｐゴシック" charset="-128"/>
              </a:defRPr>
            </a:lvl1pPr>
            <a:lvl2pPr marL="37931725" indent="-37474525">
              <a:defRPr>
                <a:solidFill>
                  <a:schemeClr val="tx1"/>
                </a:solidFill>
                <a:latin typeface="Rockwell" charset="0"/>
                <a:ea typeface="ＭＳ Ｐゴシック" charset="-128"/>
              </a:defRPr>
            </a:lvl2pPr>
            <a:lvl3pPr>
              <a:defRPr>
                <a:solidFill>
                  <a:schemeClr val="tx1"/>
                </a:solidFill>
                <a:latin typeface="Rockwell" charset="0"/>
                <a:ea typeface="ＭＳ Ｐゴシック" charset="-128"/>
              </a:defRPr>
            </a:lvl3pPr>
            <a:lvl4pPr>
              <a:defRPr>
                <a:solidFill>
                  <a:schemeClr val="tx1"/>
                </a:solidFill>
                <a:latin typeface="Rockwell" charset="0"/>
                <a:ea typeface="ＭＳ Ｐゴシック" charset="-128"/>
              </a:defRPr>
            </a:lvl4pPr>
            <a:lvl5pPr>
              <a:defRPr>
                <a:solidFill>
                  <a:schemeClr val="tx1"/>
                </a:solidFill>
                <a:latin typeface="Rockwell" charset="0"/>
                <a:ea typeface="ＭＳ Ｐゴシック" charset="-128"/>
              </a:defRPr>
            </a:lvl5pPr>
            <a:lvl6pPr marL="457200" fontAlgn="base">
              <a:spcBef>
                <a:spcPct val="0"/>
              </a:spcBef>
              <a:spcAft>
                <a:spcPct val="0"/>
              </a:spcAft>
              <a:defRPr>
                <a:solidFill>
                  <a:schemeClr val="tx1"/>
                </a:solidFill>
                <a:latin typeface="Rockwell" charset="0"/>
                <a:ea typeface="ＭＳ Ｐゴシック" charset="-128"/>
              </a:defRPr>
            </a:lvl6pPr>
            <a:lvl7pPr marL="914400" fontAlgn="base">
              <a:spcBef>
                <a:spcPct val="0"/>
              </a:spcBef>
              <a:spcAft>
                <a:spcPct val="0"/>
              </a:spcAft>
              <a:defRPr>
                <a:solidFill>
                  <a:schemeClr val="tx1"/>
                </a:solidFill>
                <a:latin typeface="Rockwell" charset="0"/>
                <a:ea typeface="ＭＳ Ｐゴシック" charset="-128"/>
              </a:defRPr>
            </a:lvl7pPr>
            <a:lvl8pPr marL="1371600" fontAlgn="base">
              <a:spcBef>
                <a:spcPct val="0"/>
              </a:spcBef>
              <a:spcAft>
                <a:spcPct val="0"/>
              </a:spcAft>
              <a:defRPr>
                <a:solidFill>
                  <a:schemeClr val="tx1"/>
                </a:solidFill>
                <a:latin typeface="Rockwell" charset="0"/>
                <a:ea typeface="ＭＳ Ｐゴシック" charset="-128"/>
              </a:defRPr>
            </a:lvl8pPr>
            <a:lvl9pPr marL="1828800" fontAlgn="base">
              <a:spcBef>
                <a:spcPct val="0"/>
              </a:spcBef>
              <a:spcAft>
                <a:spcPct val="0"/>
              </a:spcAft>
              <a:defRPr>
                <a:solidFill>
                  <a:schemeClr val="tx1"/>
                </a:solidFill>
                <a:latin typeface="Rockwell" charset="0"/>
                <a:ea typeface="ＭＳ Ｐゴシック" charset="-128"/>
              </a:defRPr>
            </a:lvl9pPr>
          </a:lstStyle>
          <a:p>
            <a:pPr algn="ctr">
              <a:defRPr/>
            </a:pPr>
            <a:r>
              <a:rPr lang="en-US" smtClean="0">
                <a:solidFill>
                  <a:srgbClr val="FFFFFF"/>
                </a:solidFill>
              </a:rPr>
              <a:t>Needs</a:t>
            </a:r>
          </a:p>
        </p:txBody>
      </p:sp>
      <p:sp>
        <p:nvSpPr>
          <p:cNvPr id="6" name="Punched Tape 5"/>
          <p:cNvSpPr/>
          <p:nvPr/>
        </p:nvSpPr>
        <p:spPr>
          <a:xfrm>
            <a:off x="498475" y="4921250"/>
            <a:ext cx="2533650" cy="1204913"/>
          </a:xfrm>
          <a:prstGeom prst="flowChartPunchedTap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a:solidFill>
                  <a:srgbClr val="000000"/>
                </a:solidFill>
                <a:ea typeface="ＭＳ Ｐゴシック" charset="-128"/>
              </a:rPr>
              <a:t>Durable</a:t>
            </a:r>
          </a:p>
        </p:txBody>
      </p:sp>
      <p:sp>
        <p:nvSpPr>
          <p:cNvPr id="7" name="Punched Tape 6"/>
          <p:cNvSpPr/>
          <p:nvPr/>
        </p:nvSpPr>
        <p:spPr>
          <a:xfrm>
            <a:off x="3213100" y="4873625"/>
            <a:ext cx="2533650" cy="1204913"/>
          </a:xfrm>
          <a:prstGeom prst="flowChartPunchedTap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a:solidFill>
                  <a:srgbClr val="000000"/>
                </a:solidFill>
                <a:ea typeface="ＭＳ Ｐゴシック" charset="-128"/>
              </a:rPr>
              <a:t>Non-Durable</a:t>
            </a:r>
          </a:p>
        </p:txBody>
      </p:sp>
      <p:sp>
        <p:nvSpPr>
          <p:cNvPr id="8" name="Oval 7"/>
          <p:cNvSpPr/>
          <p:nvPr/>
        </p:nvSpPr>
        <p:spPr>
          <a:xfrm>
            <a:off x="6715125" y="4422774"/>
            <a:ext cx="1962151" cy="1962151"/>
          </a:xfrm>
          <a:prstGeom prst="ellipse">
            <a:avLst/>
          </a:prstGeom>
          <a:effectLst>
            <a:glow rad="228600">
              <a:schemeClr val="accent1">
                <a:alpha val="75000"/>
              </a:schemeClr>
            </a:glow>
          </a:effectLst>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Rockwell" charset="0"/>
                <a:ea typeface="ＭＳ Ｐゴシック" charset="-128"/>
              </a:defRPr>
            </a:lvl1pPr>
            <a:lvl2pPr marL="37931725" indent="-37474525">
              <a:defRPr>
                <a:solidFill>
                  <a:schemeClr val="tx1"/>
                </a:solidFill>
                <a:latin typeface="Rockwell" charset="0"/>
                <a:ea typeface="ＭＳ Ｐゴシック" charset="-128"/>
              </a:defRPr>
            </a:lvl2pPr>
            <a:lvl3pPr>
              <a:defRPr>
                <a:solidFill>
                  <a:schemeClr val="tx1"/>
                </a:solidFill>
                <a:latin typeface="Rockwell" charset="0"/>
                <a:ea typeface="ＭＳ Ｐゴシック" charset="-128"/>
              </a:defRPr>
            </a:lvl3pPr>
            <a:lvl4pPr>
              <a:defRPr>
                <a:solidFill>
                  <a:schemeClr val="tx1"/>
                </a:solidFill>
                <a:latin typeface="Rockwell" charset="0"/>
                <a:ea typeface="ＭＳ Ｐゴシック" charset="-128"/>
              </a:defRPr>
            </a:lvl4pPr>
            <a:lvl5pPr>
              <a:defRPr>
                <a:solidFill>
                  <a:schemeClr val="tx1"/>
                </a:solidFill>
                <a:latin typeface="Rockwell" charset="0"/>
                <a:ea typeface="ＭＳ Ｐゴシック" charset="-128"/>
              </a:defRPr>
            </a:lvl5pPr>
            <a:lvl6pPr marL="457200" fontAlgn="base">
              <a:spcBef>
                <a:spcPct val="0"/>
              </a:spcBef>
              <a:spcAft>
                <a:spcPct val="0"/>
              </a:spcAft>
              <a:defRPr>
                <a:solidFill>
                  <a:schemeClr val="tx1"/>
                </a:solidFill>
                <a:latin typeface="Rockwell" charset="0"/>
                <a:ea typeface="ＭＳ Ｐゴシック" charset="-128"/>
              </a:defRPr>
            </a:lvl6pPr>
            <a:lvl7pPr marL="914400" fontAlgn="base">
              <a:spcBef>
                <a:spcPct val="0"/>
              </a:spcBef>
              <a:spcAft>
                <a:spcPct val="0"/>
              </a:spcAft>
              <a:defRPr>
                <a:solidFill>
                  <a:schemeClr val="tx1"/>
                </a:solidFill>
                <a:latin typeface="Rockwell" charset="0"/>
                <a:ea typeface="ＭＳ Ｐゴシック" charset="-128"/>
              </a:defRPr>
            </a:lvl7pPr>
            <a:lvl8pPr marL="1371600" fontAlgn="base">
              <a:spcBef>
                <a:spcPct val="0"/>
              </a:spcBef>
              <a:spcAft>
                <a:spcPct val="0"/>
              </a:spcAft>
              <a:defRPr>
                <a:solidFill>
                  <a:schemeClr val="tx1"/>
                </a:solidFill>
                <a:latin typeface="Rockwell" charset="0"/>
                <a:ea typeface="ＭＳ Ｐゴシック" charset="-128"/>
              </a:defRPr>
            </a:lvl8pPr>
            <a:lvl9pPr marL="1828800" fontAlgn="base">
              <a:spcBef>
                <a:spcPct val="0"/>
              </a:spcBef>
              <a:spcAft>
                <a:spcPct val="0"/>
              </a:spcAft>
              <a:defRPr>
                <a:solidFill>
                  <a:schemeClr val="tx1"/>
                </a:solidFill>
                <a:latin typeface="Rockwell" charset="0"/>
                <a:ea typeface="ＭＳ Ｐゴシック" charset="-128"/>
              </a:defRPr>
            </a:lvl9pPr>
          </a:lstStyle>
          <a:p>
            <a:pPr algn="ctr">
              <a:defRPr/>
            </a:pPr>
            <a:r>
              <a:rPr lang="en-US" dirty="0" smtClean="0">
                <a:solidFill>
                  <a:schemeClr val="bg1"/>
                </a:solidFill>
              </a:rPr>
              <a:t>Consumer Goods</a:t>
            </a:r>
          </a:p>
        </p:txBody>
      </p:sp>
      <p:sp>
        <p:nvSpPr>
          <p:cNvPr id="9" name="Oval 8"/>
          <p:cNvSpPr/>
          <p:nvPr/>
        </p:nvSpPr>
        <p:spPr>
          <a:xfrm>
            <a:off x="6043612" y="3025775"/>
            <a:ext cx="1343026" cy="1343026"/>
          </a:xfrm>
          <a:prstGeom prst="ellipse">
            <a:avLst/>
          </a:prstGeom>
          <a:effectLst>
            <a:glow rad="228600">
              <a:schemeClr val="accent1">
                <a:alpha val="75000"/>
              </a:schemeClr>
            </a:glow>
          </a:effectLst>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Rockwell" charset="0"/>
                <a:ea typeface="ＭＳ Ｐゴシック" charset="-128"/>
              </a:defRPr>
            </a:lvl1pPr>
            <a:lvl2pPr marL="37931725" indent="-37474525">
              <a:defRPr>
                <a:solidFill>
                  <a:schemeClr val="tx1"/>
                </a:solidFill>
                <a:latin typeface="Rockwell" charset="0"/>
                <a:ea typeface="ＭＳ Ｐゴシック" charset="-128"/>
              </a:defRPr>
            </a:lvl2pPr>
            <a:lvl3pPr>
              <a:defRPr>
                <a:solidFill>
                  <a:schemeClr val="tx1"/>
                </a:solidFill>
                <a:latin typeface="Rockwell" charset="0"/>
                <a:ea typeface="ＭＳ Ｐゴシック" charset="-128"/>
              </a:defRPr>
            </a:lvl3pPr>
            <a:lvl4pPr>
              <a:defRPr>
                <a:solidFill>
                  <a:schemeClr val="tx1"/>
                </a:solidFill>
                <a:latin typeface="Rockwell" charset="0"/>
                <a:ea typeface="ＭＳ Ｐゴシック" charset="-128"/>
              </a:defRPr>
            </a:lvl4pPr>
            <a:lvl5pPr>
              <a:defRPr>
                <a:solidFill>
                  <a:schemeClr val="tx1"/>
                </a:solidFill>
                <a:latin typeface="Rockwell" charset="0"/>
                <a:ea typeface="ＭＳ Ｐゴシック" charset="-128"/>
              </a:defRPr>
            </a:lvl5pPr>
            <a:lvl6pPr marL="457200" fontAlgn="base">
              <a:spcBef>
                <a:spcPct val="0"/>
              </a:spcBef>
              <a:spcAft>
                <a:spcPct val="0"/>
              </a:spcAft>
              <a:defRPr>
                <a:solidFill>
                  <a:schemeClr val="tx1"/>
                </a:solidFill>
                <a:latin typeface="Rockwell" charset="0"/>
                <a:ea typeface="ＭＳ Ｐゴシック" charset="-128"/>
              </a:defRPr>
            </a:lvl6pPr>
            <a:lvl7pPr marL="914400" fontAlgn="base">
              <a:spcBef>
                <a:spcPct val="0"/>
              </a:spcBef>
              <a:spcAft>
                <a:spcPct val="0"/>
              </a:spcAft>
              <a:defRPr>
                <a:solidFill>
                  <a:schemeClr val="tx1"/>
                </a:solidFill>
                <a:latin typeface="Rockwell" charset="0"/>
                <a:ea typeface="ＭＳ Ｐゴシック" charset="-128"/>
              </a:defRPr>
            </a:lvl7pPr>
            <a:lvl8pPr marL="1371600" fontAlgn="base">
              <a:spcBef>
                <a:spcPct val="0"/>
              </a:spcBef>
              <a:spcAft>
                <a:spcPct val="0"/>
              </a:spcAft>
              <a:defRPr>
                <a:solidFill>
                  <a:schemeClr val="tx1"/>
                </a:solidFill>
                <a:latin typeface="Rockwell" charset="0"/>
                <a:ea typeface="ＭＳ Ｐゴシック" charset="-128"/>
              </a:defRPr>
            </a:lvl8pPr>
            <a:lvl9pPr marL="1828800" fontAlgn="base">
              <a:spcBef>
                <a:spcPct val="0"/>
              </a:spcBef>
              <a:spcAft>
                <a:spcPct val="0"/>
              </a:spcAft>
              <a:defRPr>
                <a:solidFill>
                  <a:schemeClr val="tx1"/>
                </a:solidFill>
                <a:latin typeface="Rockwell" charset="0"/>
                <a:ea typeface="ＭＳ Ｐゴシック" charset="-128"/>
              </a:defRPr>
            </a:lvl9pPr>
          </a:lstStyle>
          <a:p>
            <a:pPr algn="ctr">
              <a:defRPr/>
            </a:pPr>
            <a:r>
              <a:rPr lang="en-US" dirty="0" smtClean="0">
                <a:solidFill>
                  <a:schemeClr val="bg1"/>
                </a:solidFill>
              </a:rPr>
              <a:t>Capital</a:t>
            </a:r>
          </a:p>
          <a:p>
            <a:pPr algn="ctr">
              <a:defRPr/>
            </a:pPr>
            <a:r>
              <a:rPr lang="en-US" dirty="0" smtClean="0">
                <a:solidFill>
                  <a:schemeClr val="bg1"/>
                </a:solidFill>
              </a:rPr>
              <a:t>Goods</a:t>
            </a:r>
          </a:p>
        </p:txBody>
      </p:sp>
      <p:sp>
        <p:nvSpPr>
          <p:cNvPr id="11" name="Rectangle 10"/>
          <p:cNvSpPr/>
          <p:nvPr/>
        </p:nvSpPr>
        <p:spPr>
          <a:xfrm>
            <a:off x="4683124" y="484094"/>
            <a:ext cx="2936875" cy="1116106"/>
          </a:xfrm>
          <a:prstGeom prst="rect">
            <a:avLst/>
          </a:prstGeom>
          <a:solidFill>
            <a:schemeClr val="accent5">
              <a:lumMod val="60000"/>
              <a:lumOff val="40000"/>
            </a:schemeClr>
          </a:solidFill>
          <a:effectLst>
            <a:glow rad="63500">
              <a:schemeClr val="accent2">
                <a:alpha val="75000"/>
              </a:schemeClr>
            </a:glow>
            <a:innerShdw blurRad="50800" dist="25400" dir="13500000">
              <a:srgbClr val="FFFFFF">
                <a:alpha val="75000"/>
              </a:srgbClr>
            </a:innerShdw>
            <a:outerShdw blurRad="63500" dist="25400" dir="5400000" rotWithShape="0">
              <a:srgbClr val="808080">
                <a:alpha val="7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Rockwell" charset="0"/>
                <a:ea typeface="ＭＳ Ｐゴシック" charset="-128"/>
              </a:defRPr>
            </a:lvl1pPr>
            <a:lvl2pPr marL="37931725" indent="-37474525">
              <a:defRPr>
                <a:solidFill>
                  <a:schemeClr val="tx1"/>
                </a:solidFill>
                <a:latin typeface="Rockwell" charset="0"/>
                <a:ea typeface="ＭＳ Ｐゴシック" charset="-128"/>
              </a:defRPr>
            </a:lvl2pPr>
            <a:lvl3pPr>
              <a:defRPr>
                <a:solidFill>
                  <a:schemeClr val="tx1"/>
                </a:solidFill>
                <a:latin typeface="Rockwell" charset="0"/>
                <a:ea typeface="ＭＳ Ｐゴシック" charset="-128"/>
              </a:defRPr>
            </a:lvl3pPr>
            <a:lvl4pPr>
              <a:defRPr>
                <a:solidFill>
                  <a:schemeClr val="tx1"/>
                </a:solidFill>
                <a:latin typeface="Rockwell" charset="0"/>
                <a:ea typeface="ＭＳ Ｐゴシック" charset="-128"/>
              </a:defRPr>
            </a:lvl4pPr>
            <a:lvl5pPr>
              <a:defRPr>
                <a:solidFill>
                  <a:schemeClr val="tx1"/>
                </a:solidFill>
                <a:latin typeface="Rockwell" charset="0"/>
                <a:ea typeface="ＭＳ Ｐゴシック" charset="-128"/>
              </a:defRPr>
            </a:lvl5pPr>
            <a:lvl6pPr marL="457200" fontAlgn="base">
              <a:spcBef>
                <a:spcPct val="0"/>
              </a:spcBef>
              <a:spcAft>
                <a:spcPct val="0"/>
              </a:spcAft>
              <a:defRPr>
                <a:solidFill>
                  <a:schemeClr val="tx1"/>
                </a:solidFill>
                <a:latin typeface="Rockwell" charset="0"/>
                <a:ea typeface="ＭＳ Ｐゴシック" charset="-128"/>
              </a:defRPr>
            </a:lvl6pPr>
            <a:lvl7pPr marL="914400" fontAlgn="base">
              <a:spcBef>
                <a:spcPct val="0"/>
              </a:spcBef>
              <a:spcAft>
                <a:spcPct val="0"/>
              </a:spcAft>
              <a:defRPr>
                <a:solidFill>
                  <a:schemeClr val="tx1"/>
                </a:solidFill>
                <a:latin typeface="Rockwell" charset="0"/>
                <a:ea typeface="ＭＳ Ｐゴシック" charset="-128"/>
              </a:defRPr>
            </a:lvl7pPr>
            <a:lvl8pPr marL="1371600" fontAlgn="base">
              <a:spcBef>
                <a:spcPct val="0"/>
              </a:spcBef>
              <a:spcAft>
                <a:spcPct val="0"/>
              </a:spcAft>
              <a:defRPr>
                <a:solidFill>
                  <a:schemeClr val="tx1"/>
                </a:solidFill>
                <a:latin typeface="Rockwell" charset="0"/>
                <a:ea typeface="ＭＳ Ｐゴシック" charset="-128"/>
              </a:defRPr>
            </a:lvl8pPr>
            <a:lvl9pPr marL="1828800" fontAlgn="base">
              <a:spcBef>
                <a:spcPct val="0"/>
              </a:spcBef>
              <a:spcAft>
                <a:spcPct val="0"/>
              </a:spcAft>
              <a:defRPr>
                <a:solidFill>
                  <a:schemeClr val="tx1"/>
                </a:solidFill>
                <a:latin typeface="Rockwell" charset="0"/>
                <a:ea typeface="ＭＳ Ｐゴシック" charset="-128"/>
              </a:defRPr>
            </a:lvl9pPr>
          </a:lstStyle>
          <a:p>
            <a:pPr algn="ctr">
              <a:defRPr/>
            </a:pPr>
            <a:r>
              <a:rPr lang="en-US" sz="2400" dirty="0" smtClean="0">
                <a:solidFill>
                  <a:schemeClr val="accent2">
                    <a:lumMod val="50000"/>
                    <a:lumOff val="50000"/>
                  </a:schemeClr>
                </a:solidFill>
              </a:rPr>
              <a:t>Goods &amp; Services</a:t>
            </a:r>
          </a:p>
        </p:txBody>
      </p:sp>
      <p:sp>
        <p:nvSpPr>
          <p:cNvPr id="24596" name="Slide Number Placeholder 1"/>
          <p:cNvSpPr>
            <a:spLocks noGrp="1"/>
          </p:cNvSpPr>
          <p:nvPr>
            <p:ph type="sldNum" sz="quarter" idx="12"/>
          </p:nvPr>
        </p:nvSpPr>
        <p:spPr bwMode="auto">
          <a:noFill/>
          <a:ln>
            <a:miter lim="800000"/>
            <a:headEnd/>
            <a:tailEnd/>
          </a:ln>
        </p:spPr>
        <p:txBody>
          <a:bodyPr/>
          <a:lstStyle/>
          <a:p>
            <a:fld id="{60140E98-7310-4567-A75E-88F4A0C8A667}" type="slidenum">
              <a:rPr lang="en-US" smtClean="0">
                <a:latin typeface="Rockwell" pitchFamily="18" charset="0"/>
                <a:ea typeface="ＭＳ Ｐゴシック"/>
                <a:cs typeface="ＭＳ Ｐゴシック"/>
              </a:rPr>
              <a:pPr/>
              <a:t>3</a:t>
            </a:fld>
            <a:endParaRPr lang="en-US" smtClean="0">
              <a:latin typeface="Rockwell"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p:cNvPicPr>
          <p:nvPr/>
        </p:nvPicPr>
        <p:blipFill>
          <a:blip r:embed="rId3"/>
          <a:srcRect/>
          <a:stretch>
            <a:fillRect/>
          </a:stretch>
        </p:blipFill>
        <p:spPr bwMode="auto">
          <a:xfrm>
            <a:off x="6564313" y="4149725"/>
            <a:ext cx="2579687" cy="2708275"/>
          </a:xfrm>
          <a:prstGeom prst="rect">
            <a:avLst/>
          </a:prstGeom>
          <a:noFill/>
          <a:ln w="9525">
            <a:noFill/>
            <a:miter lim="800000"/>
            <a:headEnd/>
            <a:tailEnd/>
          </a:ln>
        </p:spPr>
      </p:pic>
      <p:sp>
        <p:nvSpPr>
          <p:cNvPr id="51202" name="Title 1"/>
          <p:cNvSpPr>
            <a:spLocks noGrp="1"/>
          </p:cNvSpPr>
          <p:nvPr>
            <p:ph type="title"/>
          </p:nvPr>
        </p:nvSpPr>
        <p:spPr/>
        <p:txBody>
          <a:bodyPr/>
          <a:lstStyle/>
          <a:p>
            <a:r>
              <a:rPr lang="en-US" b="1" smtClean="0">
                <a:ea typeface="ＭＳ Ｐゴシック"/>
              </a:rPr>
              <a:t>Objectives</a:t>
            </a:r>
          </a:p>
        </p:txBody>
      </p:sp>
      <p:sp>
        <p:nvSpPr>
          <p:cNvPr id="51203" name="Content Placeholder 2"/>
          <p:cNvSpPr>
            <a:spLocks noGrp="1"/>
          </p:cNvSpPr>
          <p:nvPr>
            <p:ph idx="1"/>
          </p:nvPr>
        </p:nvSpPr>
        <p:spPr/>
        <p:txBody>
          <a:bodyPr/>
          <a:lstStyle/>
          <a:p>
            <a:r>
              <a:rPr lang="en-US" dirty="0" smtClean="0">
                <a:ea typeface="ＭＳ Ｐゴシック"/>
              </a:rPr>
              <a:t>Targets or goals</a:t>
            </a:r>
          </a:p>
          <a:p>
            <a:r>
              <a:rPr lang="en-US" dirty="0" smtClean="0">
                <a:ea typeface="ＭＳ Ｐゴシック"/>
              </a:rPr>
              <a:t>Required so that a measurement of success can be made</a:t>
            </a:r>
          </a:p>
          <a:p>
            <a:r>
              <a:rPr lang="en-US" dirty="0" smtClean="0">
                <a:ea typeface="ＭＳ Ｐゴシック"/>
              </a:rPr>
              <a:t>Make decision to achieve goals </a:t>
            </a:r>
            <a:r>
              <a:rPr lang="en-US" dirty="0" err="1" smtClean="0">
                <a:ea typeface="ＭＳ Ｐゴシック"/>
              </a:rPr>
              <a:t>eg</a:t>
            </a:r>
            <a:r>
              <a:rPr lang="en-US" dirty="0" smtClean="0">
                <a:ea typeface="ＭＳ Ｐゴシック"/>
              </a:rPr>
              <a:t>:</a:t>
            </a:r>
          </a:p>
          <a:p>
            <a:pPr>
              <a:buFont typeface="Wingdings" pitchFamily="2" charset="2"/>
              <a:buNone/>
            </a:pPr>
            <a:r>
              <a:rPr lang="en-US" dirty="0" smtClean="0">
                <a:ea typeface="ＭＳ Ｐゴシック"/>
              </a:rPr>
              <a:t>	</a:t>
            </a:r>
            <a:r>
              <a:rPr lang="en-US" i="1" dirty="0" smtClean="0">
                <a:ea typeface="ＭＳ Ｐゴシック"/>
              </a:rPr>
              <a:t>objective = expand overseas</a:t>
            </a:r>
          </a:p>
          <a:p>
            <a:pPr>
              <a:buFont typeface="Wingdings" pitchFamily="2" charset="2"/>
              <a:buNone/>
            </a:pPr>
            <a:r>
              <a:rPr lang="en-US" i="1" dirty="0" smtClean="0">
                <a:ea typeface="ＭＳ Ｐゴシック"/>
              </a:rPr>
              <a:t>	action = find location; recruit staff; market products</a:t>
            </a:r>
          </a:p>
        </p:txBody>
      </p:sp>
      <p:sp>
        <p:nvSpPr>
          <p:cNvPr id="51204" name="Slide Number Placeholder 3"/>
          <p:cNvSpPr>
            <a:spLocks noGrp="1"/>
          </p:cNvSpPr>
          <p:nvPr>
            <p:ph type="sldNum" sz="quarter" idx="12"/>
          </p:nvPr>
        </p:nvSpPr>
        <p:spPr bwMode="auto">
          <a:noFill/>
          <a:ln>
            <a:miter lim="800000"/>
            <a:headEnd/>
            <a:tailEnd/>
          </a:ln>
        </p:spPr>
        <p:txBody>
          <a:bodyPr/>
          <a:lstStyle/>
          <a:p>
            <a:fld id="{3E2E8FAC-B11C-447F-8C71-A5A555E2DA8C}" type="slidenum">
              <a:rPr lang="en-US" smtClean="0">
                <a:latin typeface="Rockwell" pitchFamily="18" charset="0"/>
                <a:ea typeface="ＭＳ Ｐゴシック"/>
                <a:cs typeface="ＭＳ Ｐゴシック"/>
              </a:rPr>
              <a:pPr/>
              <a:t>30</a:t>
            </a:fld>
            <a:endParaRPr lang="en-US" smtClean="0">
              <a:latin typeface="Rockwell" pitchFamily="18" charset="0"/>
              <a:ea typeface="ＭＳ Ｐゴシック"/>
              <a:cs typeface="ＭＳ Ｐゴシック"/>
            </a:endParaRPr>
          </a:p>
        </p:txBody>
      </p:sp>
      <p:sp>
        <p:nvSpPr>
          <p:cNvPr id="6" name="8-Point Star 5"/>
          <p:cNvSpPr/>
          <p:nvPr/>
        </p:nvSpPr>
        <p:spPr>
          <a:xfrm>
            <a:off x="826909" y="5305551"/>
            <a:ext cx="5360149" cy="1402982"/>
          </a:xfrm>
          <a:prstGeom prst="star8">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Remember objectives can change over time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 mission statement</a:t>
            </a:r>
            <a:endParaRPr lang="en-GB" dirty="0"/>
          </a:p>
        </p:txBody>
      </p:sp>
      <p:sp>
        <p:nvSpPr>
          <p:cNvPr id="3" name="Content Placeholder 2"/>
          <p:cNvSpPr>
            <a:spLocks noGrp="1"/>
          </p:cNvSpPr>
          <p:nvPr>
            <p:ph idx="1"/>
          </p:nvPr>
        </p:nvSpPr>
        <p:spPr/>
        <p:txBody>
          <a:bodyPr/>
          <a:lstStyle/>
          <a:p>
            <a:r>
              <a:rPr lang="en-GB" dirty="0" smtClean="0"/>
              <a:t>Sets out the vision and aims of an organisation.</a:t>
            </a:r>
          </a:p>
          <a:p>
            <a:r>
              <a:rPr lang="en-GB" dirty="0" smtClean="0"/>
              <a:t>Allows different stakeholders to see the aims of the business:</a:t>
            </a:r>
          </a:p>
          <a:p>
            <a:pPr marL="0" indent="0">
              <a:buNone/>
            </a:pPr>
            <a:endParaRPr lang="en-GB" dirty="0" smtClean="0"/>
          </a:p>
          <a:p>
            <a:pPr lvl="1"/>
            <a:r>
              <a:rPr lang="en-GB" dirty="0" smtClean="0"/>
              <a:t>Employees can see the company’s plans, how it affects their job.</a:t>
            </a:r>
          </a:p>
          <a:p>
            <a:pPr lvl="1"/>
            <a:r>
              <a:rPr lang="en-GB" dirty="0" smtClean="0"/>
              <a:t>Customers can see future plans for the business.</a:t>
            </a:r>
          </a:p>
          <a:p>
            <a:pPr lvl="1"/>
            <a:r>
              <a:rPr lang="en-GB" dirty="0" smtClean="0"/>
              <a:t>It can raise the profile and reputation of </a:t>
            </a:r>
            <a:r>
              <a:rPr lang="en-GB" smtClean="0"/>
              <a:t>the organisation.</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31</a:t>
            </a:fld>
            <a:endParaRPr lang="en-US"/>
          </a:p>
        </p:txBody>
      </p:sp>
    </p:spTree>
    <p:extLst>
      <p:ext uri="{BB962C8B-B14F-4D97-AF65-F5344CB8AC3E}">
        <p14:creationId xmlns:p14="http://schemas.microsoft.com/office/powerpoint/2010/main" val="615127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7287013"/>
              </p:ext>
            </p:extLst>
          </p:nvPr>
        </p:nvGraphicFramePr>
        <p:xfrm>
          <a:off x="498475" y="1981200"/>
          <a:ext cx="7556499" cy="3205480"/>
        </p:xfrm>
        <a:graphic>
          <a:graphicData uri="http://schemas.openxmlformats.org/drawingml/2006/table">
            <a:tbl>
              <a:tblPr firstRow="1" bandRow="1">
                <a:tableStyleId>{5C22544A-7EE6-4342-B048-85BDC9FD1C3A}</a:tableStyleId>
              </a:tblPr>
              <a:tblGrid>
                <a:gridCol w="2518833"/>
                <a:gridCol w="2518833"/>
                <a:gridCol w="2518833"/>
              </a:tblGrid>
              <a:tr h="370840">
                <a:tc>
                  <a:txBody>
                    <a:bodyPr/>
                    <a:lstStyle/>
                    <a:p>
                      <a:r>
                        <a:rPr lang="en-GB" dirty="0" smtClean="0"/>
                        <a:t>Objective</a:t>
                      </a:r>
                      <a:endParaRPr lang="en-GB" dirty="0"/>
                    </a:p>
                  </a:txBody>
                  <a:tcPr/>
                </a:tc>
                <a:tc>
                  <a:txBody>
                    <a:bodyPr/>
                    <a:lstStyle/>
                    <a:p>
                      <a:r>
                        <a:rPr lang="en-GB" dirty="0" smtClean="0"/>
                        <a:t>Description</a:t>
                      </a:r>
                      <a:endParaRPr lang="en-GB" dirty="0"/>
                    </a:p>
                  </a:txBody>
                  <a:tcPr/>
                </a:tc>
                <a:tc>
                  <a:txBody>
                    <a:bodyPr/>
                    <a:lstStyle/>
                    <a:p>
                      <a:r>
                        <a:rPr lang="en-GB" dirty="0" smtClean="0"/>
                        <a:t>Justification</a:t>
                      </a:r>
                      <a:endParaRPr lang="en-GB" dirty="0"/>
                    </a:p>
                  </a:txBody>
                  <a:tcPr/>
                </a:tc>
              </a:tr>
              <a:tr h="370840">
                <a:tc>
                  <a:txBody>
                    <a:bodyPr/>
                    <a:lstStyle/>
                    <a:p>
                      <a:r>
                        <a:rPr lang="en-GB" b="1" dirty="0" smtClean="0"/>
                        <a:t>Survival</a:t>
                      </a:r>
                      <a:endParaRPr lang="en-GB" b="1" dirty="0"/>
                    </a:p>
                  </a:txBody>
                  <a:tcPr/>
                </a:tc>
                <a:tc>
                  <a:txBody>
                    <a:bodyPr/>
                    <a:lstStyle/>
                    <a:p>
                      <a:r>
                        <a:rPr lang="en-GB" dirty="0" smtClean="0"/>
                        <a:t>To continue trading</a:t>
                      </a:r>
                      <a:endParaRPr lang="en-GB" dirty="0"/>
                    </a:p>
                  </a:txBody>
                  <a:tcPr/>
                </a:tc>
                <a:tc>
                  <a:txBody>
                    <a:bodyPr/>
                    <a:lstStyle/>
                    <a:p>
                      <a:r>
                        <a:rPr lang="en-GB" dirty="0" smtClean="0"/>
                        <a:t>Need to survive or the business would</a:t>
                      </a:r>
                      <a:r>
                        <a:rPr lang="en-GB" baseline="0" dirty="0" smtClean="0"/>
                        <a:t> not exist</a:t>
                      </a:r>
                      <a:endParaRPr lang="en-GB" dirty="0"/>
                    </a:p>
                  </a:txBody>
                  <a:tcPr/>
                </a:tc>
              </a:tr>
              <a:tr h="370840">
                <a:tc>
                  <a:txBody>
                    <a:bodyPr/>
                    <a:lstStyle/>
                    <a:p>
                      <a:r>
                        <a:rPr lang="en-GB" b="1" dirty="0" smtClean="0"/>
                        <a:t>Maximise Profit</a:t>
                      </a:r>
                      <a:endParaRPr lang="en-GB" b="1" dirty="0"/>
                    </a:p>
                  </a:txBody>
                  <a:tcPr/>
                </a:tc>
                <a:tc>
                  <a:txBody>
                    <a:bodyPr/>
                    <a:lstStyle/>
                    <a:p>
                      <a:r>
                        <a:rPr lang="en-GB" dirty="0" smtClean="0"/>
                        <a:t>To have a higher income than costs</a:t>
                      </a:r>
                      <a:endParaRPr lang="en-GB" dirty="0"/>
                    </a:p>
                  </a:txBody>
                  <a:tcPr/>
                </a:tc>
                <a:tc>
                  <a:txBody>
                    <a:bodyPr/>
                    <a:lstStyle/>
                    <a:p>
                      <a:r>
                        <a:rPr lang="en-GB" dirty="0" smtClean="0"/>
                        <a:t>Allows</a:t>
                      </a:r>
                      <a:r>
                        <a:rPr lang="en-GB" baseline="0" dirty="0" smtClean="0"/>
                        <a:t> the business to improve/expand</a:t>
                      </a:r>
                      <a:endParaRPr lang="en-GB" dirty="0"/>
                    </a:p>
                  </a:txBody>
                  <a:tcPr/>
                </a:tc>
              </a:tr>
              <a:tr h="370840">
                <a:tc>
                  <a:txBody>
                    <a:bodyPr/>
                    <a:lstStyle/>
                    <a:p>
                      <a:r>
                        <a:rPr lang="en-GB" b="1" dirty="0" smtClean="0"/>
                        <a:t>Customer Satisfaction</a:t>
                      </a:r>
                      <a:endParaRPr lang="en-GB" b="1" dirty="0"/>
                    </a:p>
                  </a:txBody>
                  <a:tcPr/>
                </a:tc>
                <a:tc>
                  <a:txBody>
                    <a:bodyPr/>
                    <a:lstStyle/>
                    <a:p>
                      <a:r>
                        <a:rPr lang="en-GB" dirty="0" smtClean="0"/>
                        <a:t>Make customers happy</a:t>
                      </a:r>
                      <a:endParaRPr lang="en-GB" dirty="0"/>
                    </a:p>
                  </a:txBody>
                  <a:tcPr/>
                </a:tc>
                <a:tc>
                  <a:txBody>
                    <a:bodyPr/>
                    <a:lstStyle/>
                    <a:p>
                      <a:r>
                        <a:rPr lang="en-GB" baseline="0" dirty="0" smtClean="0"/>
                        <a:t>Customer loyalty, new customers</a:t>
                      </a:r>
                      <a:endParaRPr lang="en-GB" dirty="0"/>
                    </a:p>
                  </a:txBody>
                  <a:tcPr/>
                </a:tc>
              </a:tr>
              <a:tr h="370840">
                <a:tc>
                  <a:txBody>
                    <a:bodyPr/>
                    <a:lstStyle/>
                    <a:p>
                      <a:r>
                        <a:rPr lang="en-GB" b="1" dirty="0" smtClean="0"/>
                        <a:t>Market Leader</a:t>
                      </a:r>
                      <a:endParaRPr lang="en-GB" b="1" dirty="0"/>
                    </a:p>
                  </a:txBody>
                  <a:tcPr/>
                </a:tc>
                <a:tc>
                  <a:txBody>
                    <a:bodyPr/>
                    <a:lstStyle/>
                    <a:p>
                      <a:r>
                        <a:rPr lang="en-GB" dirty="0" smtClean="0"/>
                        <a:t>Biggest business in a market</a:t>
                      </a:r>
                      <a:endParaRPr lang="en-GB" dirty="0"/>
                    </a:p>
                  </a:txBody>
                  <a:tcPr/>
                </a:tc>
                <a:tc>
                  <a:txBody>
                    <a:bodyPr/>
                    <a:lstStyle/>
                    <a:p>
                      <a:r>
                        <a:rPr lang="en-GB" dirty="0" smtClean="0"/>
                        <a:t>More customers than </a:t>
                      </a:r>
                      <a:r>
                        <a:rPr lang="en-GB" baseline="0" dirty="0" smtClean="0"/>
                        <a:t>competitors</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32</a:t>
            </a:fld>
            <a:endParaRPr lang="en-US"/>
          </a:p>
        </p:txBody>
      </p:sp>
    </p:spTree>
    <p:extLst>
      <p:ext uri="{BB962C8B-B14F-4D97-AF65-F5344CB8AC3E}">
        <p14:creationId xmlns:p14="http://schemas.microsoft.com/office/powerpoint/2010/main" val="962323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465090"/>
              </p:ext>
            </p:extLst>
          </p:nvPr>
        </p:nvGraphicFramePr>
        <p:xfrm>
          <a:off x="498475" y="1981200"/>
          <a:ext cx="7768070" cy="4028440"/>
        </p:xfrm>
        <a:graphic>
          <a:graphicData uri="http://schemas.openxmlformats.org/drawingml/2006/table">
            <a:tbl>
              <a:tblPr firstRow="1" bandRow="1">
                <a:tableStyleId>{5C22544A-7EE6-4342-B048-85BDC9FD1C3A}</a:tableStyleId>
              </a:tblPr>
              <a:tblGrid>
                <a:gridCol w="2115416"/>
                <a:gridCol w="2922250"/>
                <a:gridCol w="2730404"/>
              </a:tblGrid>
              <a:tr h="370840">
                <a:tc>
                  <a:txBody>
                    <a:bodyPr/>
                    <a:lstStyle/>
                    <a:p>
                      <a:r>
                        <a:rPr lang="en-GB" dirty="0" smtClean="0"/>
                        <a:t>Objective</a:t>
                      </a:r>
                      <a:endParaRPr lang="en-GB" dirty="0"/>
                    </a:p>
                  </a:txBody>
                  <a:tcPr/>
                </a:tc>
                <a:tc>
                  <a:txBody>
                    <a:bodyPr/>
                    <a:lstStyle/>
                    <a:p>
                      <a:r>
                        <a:rPr lang="en-GB" dirty="0" smtClean="0"/>
                        <a:t>Description</a:t>
                      </a:r>
                      <a:endParaRPr lang="en-GB" dirty="0"/>
                    </a:p>
                  </a:txBody>
                  <a:tcPr/>
                </a:tc>
                <a:tc>
                  <a:txBody>
                    <a:bodyPr/>
                    <a:lstStyle/>
                    <a:p>
                      <a:r>
                        <a:rPr lang="en-GB" dirty="0" smtClean="0"/>
                        <a:t>Justification</a:t>
                      </a:r>
                      <a:endParaRPr lang="en-GB" dirty="0"/>
                    </a:p>
                  </a:txBody>
                  <a:tcPr/>
                </a:tc>
              </a:tr>
              <a:tr h="370840">
                <a:tc>
                  <a:txBody>
                    <a:bodyPr/>
                    <a:lstStyle/>
                    <a:p>
                      <a:r>
                        <a:rPr lang="en-GB" b="1" dirty="0" smtClean="0"/>
                        <a:t>Social Responsibility</a:t>
                      </a:r>
                      <a:endParaRPr lang="en-GB" b="1" dirty="0"/>
                    </a:p>
                  </a:txBody>
                  <a:tcPr/>
                </a:tc>
                <a:tc>
                  <a:txBody>
                    <a:bodyPr/>
                    <a:lstStyle/>
                    <a:p>
                      <a:r>
                        <a:rPr lang="en-GB" dirty="0" smtClean="0"/>
                        <a:t>Behaving in an ethical</a:t>
                      </a:r>
                      <a:r>
                        <a:rPr lang="en-GB" baseline="0" dirty="0" smtClean="0"/>
                        <a:t> and responsible way (marketing &amp; operations unit)</a:t>
                      </a:r>
                      <a:endParaRPr lang="en-GB" dirty="0"/>
                    </a:p>
                  </a:txBody>
                  <a:tcPr/>
                </a:tc>
                <a:tc>
                  <a:txBody>
                    <a:bodyPr/>
                    <a:lstStyle/>
                    <a:p>
                      <a:r>
                        <a:rPr lang="en-GB" dirty="0" smtClean="0"/>
                        <a:t>Improves the </a:t>
                      </a:r>
                      <a:r>
                        <a:rPr lang="en-GB" dirty="0" smtClean="0"/>
                        <a:t>organisation’s</a:t>
                      </a:r>
                      <a:r>
                        <a:rPr lang="en-GB" baseline="0" dirty="0" smtClean="0"/>
                        <a:t> </a:t>
                      </a:r>
                      <a:r>
                        <a:rPr lang="en-GB" baseline="0" dirty="0" smtClean="0"/>
                        <a:t>reputation</a:t>
                      </a:r>
                      <a:endParaRPr lang="en-GB" dirty="0"/>
                    </a:p>
                  </a:txBody>
                  <a:tcPr/>
                </a:tc>
              </a:tr>
              <a:tr h="370840">
                <a:tc>
                  <a:txBody>
                    <a:bodyPr/>
                    <a:lstStyle/>
                    <a:p>
                      <a:r>
                        <a:rPr lang="en-GB" b="1" dirty="0" smtClean="0"/>
                        <a:t>Satisficing</a:t>
                      </a:r>
                      <a:endParaRPr lang="en-GB" b="1" dirty="0"/>
                    </a:p>
                  </a:txBody>
                  <a:tcPr/>
                </a:tc>
                <a:tc>
                  <a:txBody>
                    <a:bodyPr/>
                    <a:lstStyle/>
                    <a:p>
                      <a:r>
                        <a:rPr lang="en-GB" dirty="0" smtClean="0"/>
                        <a:t>Ensuring that your</a:t>
                      </a:r>
                      <a:r>
                        <a:rPr lang="en-GB" baseline="0" dirty="0" smtClean="0"/>
                        <a:t> business operates to a satisfactory position</a:t>
                      </a:r>
                      <a:endParaRPr lang="en-GB" dirty="0"/>
                    </a:p>
                  </a:txBody>
                  <a:tcPr/>
                </a:tc>
                <a:tc>
                  <a:txBody>
                    <a:bodyPr/>
                    <a:lstStyle/>
                    <a:p>
                      <a:r>
                        <a:rPr lang="en-GB" dirty="0" smtClean="0"/>
                        <a:t>Not always possible to</a:t>
                      </a:r>
                      <a:r>
                        <a:rPr lang="en-GB" baseline="0" dirty="0" smtClean="0"/>
                        <a:t> reach perfection (limited resources etc.)</a:t>
                      </a:r>
                      <a:endParaRPr lang="en-GB" dirty="0" smtClean="0"/>
                    </a:p>
                  </a:txBody>
                  <a:tcPr/>
                </a:tc>
              </a:tr>
              <a:tr h="370840">
                <a:tc>
                  <a:txBody>
                    <a:bodyPr/>
                    <a:lstStyle/>
                    <a:p>
                      <a:r>
                        <a:rPr lang="en-GB" b="1" dirty="0" smtClean="0"/>
                        <a:t>Managerial Objectives</a:t>
                      </a:r>
                      <a:endParaRPr lang="en-GB" b="1" dirty="0"/>
                    </a:p>
                  </a:txBody>
                  <a:tcPr/>
                </a:tc>
                <a:tc>
                  <a:txBody>
                    <a:bodyPr/>
                    <a:lstStyle/>
                    <a:p>
                      <a:r>
                        <a:rPr lang="en-GB" dirty="0" smtClean="0"/>
                        <a:t>Their own internal</a:t>
                      </a:r>
                      <a:r>
                        <a:rPr lang="en-GB" baseline="0" dirty="0" smtClean="0"/>
                        <a:t> objectives e.g. bonuses</a:t>
                      </a:r>
                      <a:endParaRPr lang="en-GB" dirty="0"/>
                    </a:p>
                  </a:txBody>
                  <a:tcPr/>
                </a:tc>
                <a:tc>
                  <a:txBody>
                    <a:bodyPr/>
                    <a:lstStyle/>
                    <a:p>
                      <a:r>
                        <a:rPr lang="en-GB" dirty="0" smtClean="0"/>
                        <a:t>Motivational</a:t>
                      </a:r>
                      <a:r>
                        <a:rPr lang="en-GB" baseline="0" dirty="0" smtClean="0"/>
                        <a:t> for the manager to do well</a:t>
                      </a:r>
                      <a:endParaRPr lang="en-GB" dirty="0"/>
                    </a:p>
                  </a:txBody>
                  <a:tcPr/>
                </a:tc>
              </a:tr>
              <a:tr h="370840">
                <a:tc>
                  <a:txBody>
                    <a:bodyPr/>
                    <a:lstStyle/>
                    <a:p>
                      <a:r>
                        <a:rPr lang="en-GB" b="1" dirty="0" smtClean="0"/>
                        <a:t>Growth</a:t>
                      </a:r>
                      <a:endParaRPr lang="en-GB" b="1" dirty="0"/>
                    </a:p>
                  </a:txBody>
                  <a:tcPr/>
                </a:tc>
                <a:tc>
                  <a:txBody>
                    <a:bodyPr/>
                    <a:lstStyle/>
                    <a:p>
                      <a:r>
                        <a:rPr lang="en-GB" dirty="0" smtClean="0"/>
                        <a:t>Making the</a:t>
                      </a:r>
                      <a:r>
                        <a:rPr lang="en-GB" baseline="0" dirty="0" smtClean="0"/>
                        <a:t> organisation increase in size</a:t>
                      </a:r>
                      <a:endParaRPr lang="en-GB" dirty="0"/>
                    </a:p>
                  </a:txBody>
                  <a:tcPr/>
                </a:tc>
                <a:tc>
                  <a:txBody>
                    <a:bodyPr/>
                    <a:lstStyle/>
                    <a:p>
                      <a:r>
                        <a:rPr lang="en-GB" dirty="0" smtClean="0"/>
                        <a:t>Increases</a:t>
                      </a:r>
                      <a:r>
                        <a:rPr lang="en-GB" baseline="0" dirty="0" smtClean="0"/>
                        <a:t> sales/profits/reputation/economies of scale</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33</a:t>
            </a:fld>
            <a:endParaRPr lang="en-US"/>
          </a:p>
        </p:txBody>
      </p:sp>
    </p:spTree>
    <p:extLst>
      <p:ext uri="{BB962C8B-B14F-4D97-AF65-F5344CB8AC3E}">
        <p14:creationId xmlns:p14="http://schemas.microsoft.com/office/powerpoint/2010/main" val="3790800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b="1" dirty="0" smtClean="0">
                <a:ea typeface="ＭＳ Ｐゴシック"/>
              </a:rPr>
              <a:t>Methods of Growth – </a:t>
            </a:r>
            <a:br>
              <a:rPr lang="en-US" b="1" dirty="0" smtClean="0">
                <a:ea typeface="ＭＳ Ｐゴシック"/>
              </a:rPr>
            </a:br>
            <a:r>
              <a:rPr lang="en-US" sz="3200" dirty="0" smtClean="0">
                <a:ea typeface="ＭＳ Ｐゴシック"/>
              </a:rPr>
              <a:t>Internal(Organic)</a:t>
            </a:r>
          </a:p>
        </p:txBody>
      </p:sp>
      <p:sp>
        <p:nvSpPr>
          <p:cNvPr id="60418" name="Content Placeholder 2"/>
          <p:cNvSpPr>
            <a:spLocks noGrp="1"/>
          </p:cNvSpPr>
          <p:nvPr>
            <p:ph idx="1"/>
          </p:nvPr>
        </p:nvSpPr>
        <p:spPr/>
        <p:txBody>
          <a:bodyPr/>
          <a:lstStyle/>
          <a:p>
            <a:r>
              <a:rPr lang="en-US" smtClean="0">
                <a:ea typeface="ＭＳ Ｐゴシック"/>
              </a:rPr>
              <a:t>Increasing number of stores</a:t>
            </a:r>
          </a:p>
          <a:p>
            <a:r>
              <a:rPr lang="en-US" smtClean="0">
                <a:ea typeface="ＭＳ Ｐゴシック"/>
              </a:rPr>
              <a:t>Selling new products</a:t>
            </a:r>
          </a:p>
          <a:p>
            <a:r>
              <a:rPr lang="en-US" smtClean="0">
                <a:ea typeface="ＭＳ Ｐゴシック"/>
              </a:rPr>
              <a:t>Entering new markets</a:t>
            </a:r>
          </a:p>
          <a:p>
            <a:r>
              <a:rPr lang="en-US" smtClean="0">
                <a:ea typeface="ＭＳ Ｐゴシック"/>
              </a:rPr>
              <a:t>Employing more staff (demand)</a:t>
            </a:r>
          </a:p>
        </p:txBody>
      </p:sp>
      <p:sp>
        <p:nvSpPr>
          <p:cNvPr id="4" name="Slide Number Placeholder 3"/>
          <p:cNvSpPr>
            <a:spLocks noGrp="1"/>
          </p:cNvSpPr>
          <p:nvPr>
            <p:ph type="sldNum" sz="quarter" idx="12"/>
          </p:nvPr>
        </p:nvSpPr>
        <p:spPr/>
        <p:txBody>
          <a:bodyPr/>
          <a:lstStyle/>
          <a:p>
            <a:pPr>
              <a:defRPr/>
            </a:pPr>
            <a:fld id="{1033F186-9C6B-4DAD-9E92-D0465171CAE0}" type="slidenum">
              <a:rPr lang="en-US" smtClean="0"/>
              <a:pPr>
                <a:defRPr/>
              </a:pPr>
              <a:t>34</a:t>
            </a:fld>
            <a:endParaRPr lang="en-US"/>
          </a:p>
        </p:txBody>
      </p:sp>
      <p:pic>
        <p:nvPicPr>
          <p:cNvPr id="60420" name="Picture 4"/>
          <p:cNvPicPr>
            <a:picLocks noChangeAspect="1"/>
          </p:cNvPicPr>
          <p:nvPr/>
        </p:nvPicPr>
        <p:blipFill>
          <a:blip r:embed="rId3"/>
          <a:srcRect/>
          <a:stretch>
            <a:fillRect/>
          </a:stretch>
        </p:blipFill>
        <p:spPr bwMode="auto">
          <a:xfrm>
            <a:off x="5603875" y="3729038"/>
            <a:ext cx="3286125" cy="290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b="1" dirty="0">
                <a:ea typeface="ＭＳ Ｐゴシック"/>
              </a:rPr>
              <a:t>Methods of Growth – </a:t>
            </a:r>
            <a:r>
              <a:rPr lang="en-US" b="1" dirty="0" smtClean="0">
                <a:ea typeface="ＭＳ Ｐゴシック"/>
              </a:rPr>
              <a:t/>
            </a:r>
            <a:br>
              <a:rPr lang="en-US" b="1" dirty="0" smtClean="0">
                <a:ea typeface="ＭＳ Ｐゴシック"/>
              </a:rPr>
            </a:br>
            <a:r>
              <a:rPr lang="en-US" sz="3200" dirty="0" smtClean="0">
                <a:ea typeface="ＭＳ Ｐゴシック"/>
              </a:rPr>
              <a:t>External</a:t>
            </a:r>
          </a:p>
        </p:txBody>
      </p:sp>
      <p:sp>
        <p:nvSpPr>
          <p:cNvPr id="61442" name="Content Placeholder 2"/>
          <p:cNvSpPr>
            <a:spLocks noGrp="1"/>
          </p:cNvSpPr>
          <p:nvPr>
            <p:ph idx="1"/>
          </p:nvPr>
        </p:nvSpPr>
        <p:spPr>
          <a:xfrm>
            <a:off x="498474" y="1981200"/>
            <a:ext cx="8026689" cy="4144963"/>
          </a:xfrm>
        </p:spPr>
        <p:txBody>
          <a:bodyPr/>
          <a:lstStyle/>
          <a:p>
            <a:r>
              <a:rPr lang="en-US" dirty="0" smtClean="0">
                <a:ea typeface="ＭＳ Ｐゴシック"/>
              </a:rPr>
              <a:t>When two businesses come together to form one business:</a:t>
            </a:r>
          </a:p>
          <a:p>
            <a:endParaRPr lang="en-US" dirty="0" smtClean="0">
              <a:ea typeface="ＭＳ Ｐゴシック"/>
            </a:endParaRPr>
          </a:p>
          <a:p>
            <a:r>
              <a:rPr lang="en-US" b="1" dirty="0" smtClean="0">
                <a:ea typeface="ＭＳ Ｐゴシック"/>
              </a:rPr>
              <a:t>Merger – </a:t>
            </a:r>
            <a:r>
              <a:rPr lang="en-US" sz="1800" dirty="0" smtClean="0">
                <a:ea typeface="ＭＳ Ｐゴシック"/>
              </a:rPr>
              <a:t>The companies agree to join and share resources</a:t>
            </a:r>
          </a:p>
          <a:p>
            <a:endParaRPr lang="en-US" dirty="0" smtClean="0">
              <a:ea typeface="ＭＳ Ｐゴシック"/>
            </a:endParaRPr>
          </a:p>
          <a:p>
            <a:endParaRPr lang="en-US" dirty="0" smtClean="0">
              <a:ea typeface="ＭＳ Ｐゴシック"/>
            </a:endParaRPr>
          </a:p>
          <a:p>
            <a:r>
              <a:rPr lang="en-US" b="1" dirty="0" smtClean="0">
                <a:ea typeface="ＭＳ Ｐゴシック"/>
              </a:rPr>
              <a:t>Takeover – </a:t>
            </a:r>
            <a:r>
              <a:rPr lang="en-US" sz="1600" dirty="0" smtClean="0">
                <a:ea typeface="ＭＳ Ｐゴシック"/>
              </a:rPr>
              <a:t>This can be friendly or hostile, one company subsumes the other</a:t>
            </a:r>
            <a:endParaRPr lang="en-US" sz="1800" dirty="0" smtClean="0">
              <a:ea typeface="ＭＳ Ｐゴシック"/>
            </a:endParaRPr>
          </a:p>
          <a:p>
            <a:endParaRPr lang="en-US" dirty="0" smtClean="0">
              <a:ea typeface="ＭＳ Ｐゴシック"/>
            </a:endParaRPr>
          </a:p>
        </p:txBody>
      </p:sp>
      <p:sp>
        <p:nvSpPr>
          <p:cNvPr id="4" name="Slide Number Placeholder 3"/>
          <p:cNvSpPr>
            <a:spLocks noGrp="1"/>
          </p:cNvSpPr>
          <p:nvPr>
            <p:ph type="sldNum" sz="quarter" idx="12"/>
          </p:nvPr>
        </p:nvSpPr>
        <p:spPr/>
        <p:txBody>
          <a:bodyPr/>
          <a:lstStyle/>
          <a:p>
            <a:pPr>
              <a:defRPr/>
            </a:pPr>
            <a:fld id="{6D35000B-2ED9-4C17-BFB0-3BF3C12522F7}" type="slidenum">
              <a:rPr lang="en-US" smtClean="0"/>
              <a:pPr>
                <a:defRPr/>
              </a:pPr>
              <a:t>35</a:t>
            </a:fld>
            <a:endParaRPr lang="en-US"/>
          </a:p>
        </p:txBody>
      </p:sp>
      <p:pic>
        <p:nvPicPr>
          <p:cNvPr id="61444" name="Picture 4"/>
          <p:cNvPicPr>
            <a:picLocks noChangeAspect="1"/>
          </p:cNvPicPr>
          <p:nvPr/>
        </p:nvPicPr>
        <p:blipFill>
          <a:blip r:embed="rId3"/>
          <a:srcRect/>
          <a:stretch>
            <a:fillRect/>
          </a:stretch>
        </p:blipFill>
        <p:spPr bwMode="auto">
          <a:xfrm>
            <a:off x="725488" y="3656013"/>
            <a:ext cx="1343025" cy="804862"/>
          </a:xfrm>
          <a:prstGeom prst="rect">
            <a:avLst/>
          </a:prstGeom>
          <a:noFill/>
          <a:ln w="9525">
            <a:noFill/>
            <a:miter lim="800000"/>
            <a:headEnd/>
            <a:tailEnd/>
          </a:ln>
        </p:spPr>
      </p:pic>
      <p:pic>
        <p:nvPicPr>
          <p:cNvPr id="61445" name="Picture 5"/>
          <p:cNvPicPr>
            <a:picLocks noChangeAspect="1"/>
          </p:cNvPicPr>
          <p:nvPr/>
        </p:nvPicPr>
        <p:blipFill>
          <a:blip r:embed="rId4"/>
          <a:srcRect/>
          <a:stretch>
            <a:fillRect/>
          </a:stretch>
        </p:blipFill>
        <p:spPr bwMode="auto">
          <a:xfrm>
            <a:off x="2765425" y="3505200"/>
            <a:ext cx="2092325" cy="804863"/>
          </a:xfrm>
          <a:prstGeom prst="rect">
            <a:avLst/>
          </a:prstGeom>
          <a:noFill/>
          <a:ln w="9525">
            <a:noFill/>
            <a:miter lim="800000"/>
            <a:headEnd/>
            <a:tailEnd/>
          </a:ln>
        </p:spPr>
      </p:pic>
      <p:pic>
        <p:nvPicPr>
          <p:cNvPr id="61446" name="Picture 6"/>
          <p:cNvPicPr>
            <a:picLocks noChangeAspect="1"/>
          </p:cNvPicPr>
          <p:nvPr/>
        </p:nvPicPr>
        <p:blipFill>
          <a:blip r:embed="rId5"/>
          <a:srcRect/>
          <a:stretch>
            <a:fillRect/>
          </a:stretch>
        </p:blipFill>
        <p:spPr bwMode="auto">
          <a:xfrm>
            <a:off x="2227263" y="3808413"/>
            <a:ext cx="538162" cy="446087"/>
          </a:xfrm>
          <a:prstGeom prst="rect">
            <a:avLst/>
          </a:prstGeom>
          <a:noFill/>
          <a:ln w="9525">
            <a:noFill/>
            <a:miter lim="800000"/>
            <a:headEnd/>
            <a:tailEnd/>
          </a:ln>
        </p:spPr>
      </p:pic>
      <p:pic>
        <p:nvPicPr>
          <p:cNvPr id="61447" name="Picture 7"/>
          <p:cNvPicPr>
            <a:picLocks noChangeAspect="1"/>
          </p:cNvPicPr>
          <p:nvPr/>
        </p:nvPicPr>
        <p:blipFill>
          <a:blip r:embed="rId6"/>
          <a:srcRect l="10878" t="47160" r="18826" b="22415"/>
          <a:stretch>
            <a:fillRect/>
          </a:stretch>
        </p:blipFill>
        <p:spPr bwMode="auto">
          <a:xfrm>
            <a:off x="4992688" y="3808413"/>
            <a:ext cx="819150" cy="501650"/>
          </a:xfrm>
          <a:prstGeom prst="rect">
            <a:avLst/>
          </a:prstGeom>
          <a:noFill/>
          <a:ln w="9525">
            <a:noFill/>
            <a:miter lim="800000"/>
            <a:headEnd/>
            <a:tailEnd/>
          </a:ln>
        </p:spPr>
      </p:pic>
      <p:pic>
        <p:nvPicPr>
          <p:cNvPr id="61448" name="Picture 8"/>
          <p:cNvPicPr>
            <a:picLocks noChangeAspect="1"/>
          </p:cNvPicPr>
          <p:nvPr/>
        </p:nvPicPr>
        <p:blipFill>
          <a:blip r:embed="rId7"/>
          <a:srcRect/>
          <a:stretch>
            <a:fillRect/>
          </a:stretch>
        </p:blipFill>
        <p:spPr bwMode="auto">
          <a:xfrm>
            <a:off x="6003925" y="3505200"/>
            <a:ext cx="2051050" cy="992188"/>
          </a:xfrm>
          <a:prstGeom prst="rect">
            <a:avLst/>
          </a:prstGeom>
          <a:noFill/>
          <a:ln w="9525">
            <a:noFill/>
            <a:miter lim="800000"/>
            <a:headEnd/>
            <a:tailEnd/>
          </a:ln>
        </p:spPr>
      </p:pic>
      <p:pic>
        <p:nvPicPr>
          <p:cNvPr id="61449" name="Picture 9"/>
          <p:cNvPicPr>
            <a:picLocks noChangeAspect="1"/>
          </p:cNvPicPr>
          <p:nvPr/>
        </p:nvPicPr>
        <p:blipFill>
          <a:blip r:embed="rId8"/>
          <a:srcRect t="13477" b="48535"/>
          <a:stretch>
            <a:fillRect/>
          </a:stretch>
        </p:blipFill>
        <p:spPr bwMode="auto">
          <a:xfrm>
            <a:off x="498475" y="5391150"/>
            <a:ext cx="2752725" cy="523875"/>
          </a:xfrm>
          <a:prstGeom prst="rect">
            <a:avLst/>
          </a:prstGeom>
          <a:noFill/>
          <a:ln w="9525">
            <a:noFill/>
            <a:miter lim="800000"/>
            <a:headEnd/>
            <a:tailEnd/>
          </a:ln>
        </p:spPr>
      </p:pic>
      <p:pic>
        <p:nvPicPr>
          <p:cNvPr id="61450" name="Picture 10"/>
          <p:cNvPicPr>
            <a:picLocks noChangeAspect="1"/>
          </p:cNvPicPr>
          <p:nvPr/>
        </p:nvPicPr>
        <p:blipFill>
          <a:blip r:embed="rId9"/>
          <a:srcRect t="25897" b="23541"/>
          <a:stretch>
            <a:fillRect/>
          </a:stretch>
        </p:blipFill>
        <p:spPr bwMode="auto">
          <a:xfrm>
            <a:off x="3848100" y="5154613"/>
            <a:ext cx="2019300" cy="760412"/>
          </a:xfrm>
          <a:prstGeom prst="rect">
            <a:avLst/>
          </a:prstGeom>
          <a:noFill/>
          <a:ln w="9525">
            <a:noFill/>
            <a:miter lim="800000"/>
            <a:headEnd/>
            <a:tailEnd/>
          </a:ln>
        </p:spPr>
      </p:pic>
      <p:pic>
        <p:nvPicPr>
          <p:cNvPr id="61451" name="Picture 11"/>
          <p:cNvPicPr>
            <a:picLocks noChangeAspect="1"/>
          </p:cNvPicPr>
          <p:nvPr/>
        </p:nvPicPr>
        <p:blipFill>
          <a:blip r:embed="rId5"/>
          <a:srcRect/>
          <a:stretch>
            <a:fillRect/>
          </a:stretch>
        </p:blipFill>
        <p:spPr bwMode="auto">
          <a:xfrm>
            <a:off x="3251200" y="5391150"/>
            <a:ext cx="539750" cy="446088"/>
          </a:xfrm>
          <a:prstGeom prst="rect">
            <a:avLst/>
          </a:prstGeom>
          <a:noFill/>
          <a:ln w="9525">
            <a:noFill/>
            <a:miter lim="800000"/>
            <a:headEnd/>
            <a:tailEnd/>
          </a:ln>
        </p:spPr>
      </p:pic>
      <p:pic>
        <p:nvPicPr>
          <p:cNvPr id="61452" name="Picture 12"/>
          <p:cNvPicPr>
            <a:picLocks noChangeAspect="1"/>
          </p:cNvPicPr>
          <p:nvPr/>
        </p:nvPicPr>
        <p:blipFill>
          <a:blip r:embed="rId6"/>
          <a:srcRect l="10878" t="47160" r="18826" b="22415"/>
          <a:stretch>
            <a:fillRect/>
          </a:stretch>
        </p:blipFill>
        <p:spPr bwMode="auto">
          <a:xfrm>
            <a:off x="6003925" y="5335588"/>
            <a:ext cx="819150" cy="501650"/>
          </a:xfrm>
          <a:prstGeom prst="rect">
            <a:avLst/>
          </a:prstGeom>
          <a:noFill/>
          <a:ln w="9525">
            <a:noFill/>
            <a:miter lim="800000"/>
            <a:headEnd/>
            <a:tailEnd/>
          </a:ln>
        </p:spPr>
      </p:pic>
      <p:pic>
        <p:nvPicPr>
          <p:cNvPr id="61453" name="Picture 13"/>
          <p:cNvPicPr>
            <a:picLocks noChangeAspect="1"/>
          </p:cNvPicPr>
          <p:nvPr/>
        </p:nvPicPr>
        <p:blipFill>
          <a:blip r:embed="rId10"/>
          <a:srcRect t="16518" b="21425"/>
          <a:stretch>
            <a:fillRect/>
          </a:stretch>
        </p:blipFill>
        <p:spPr bwMode="auto">
          <a:xfrm>
            <a:off x="6959600" y="5154613"/>
            <a:ext cx="1900238" cy="84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b="1" dirty="0">
                <a:ea typeface="ＭＳ Ｐゴシック"/>
              </a:rPr>
              <a:t>Methods of </a:t>
            </a:r>
            <a:r>
              <a:rPr lang="en-US" b="1" dirty="0" smtClean="0">
                <a:ea typeface="ＭＳ Ｐゴシック"/>
              </a:rPr>
              <a:t>Growth</a:t>
            </a:r>
            <a:br>
              <a:rPr lang="en-US" b="1" dirty="0" smtClean="0">
                <a:ea typeface="ＭＳ Ｐゴシック"/>
              </a:rPr>
            </a:br>
            <a:r>
              <a:rPr lang="en-US" sz="3200" dirty="0" smtClean="0">
                <a:ea typeface="ＭＳ Ｐゴシック"/>
              </a:rPr>
              <a:t>External - Integration</a:t>
            </a:r>
            <a:endParaRPr lang="en-US" dirty="0" smtClean="0">
              <a:ea typeface="ＭＳ Ｐゴシック"/>
            </a:endParaRPr>
          </a:p>
        </p:txBody>
      </p:sp>
      <p:sp>
        <p:nvSpPr>
          <p:cNvPr id="63490" name="Content Placeholder 2"/>
          <p:cNvSpPr>
            <a:spLocks noGrp="1"/>
          </p:cNvSpPr>
          <p:nvPr>
            <p:ph idx="1"/>
          </p:nvPr>
        </p:nvSpPr>
        <p:spPr/>
        <p:txBody>
          <a:bodyPr/>
          <a:lstStyle/>
          <a:p>
            <a:pPr marL="0" indent="0">
              <a:buNone/>
            </a:pPr>
            <a:r>
              <a:rPr lang="en-US" sz="2400" b="1" dirty="0" smtClean="0">
                <a:ea typeface="ＭＳ Ｐゴシック"/>
              </a:rPr>
              <a:t>Horizontal Integration</a:t>
            </a:r>
          </a:p>
          <a:p>
            <a:r>
              <a:rPr lang="en-US" dirty="0" smtClean="0">
                <a:ea typeface="ＭＳ Ｐゴシック"/>
              </a:rPr>
              <a:t>Combining two firms at the same stage of production:</a:t>
            </a:r>
          </a:p>
          <a:p>
            <a:pPr lvl="1"/>
            <a:r>
              <a:rPr lang="en-US" dirty="0" smtClean="0">
                <a:ea typeface="ＭＳ Ｐゴシック"/>
              </a:rPr>
              <a:t>Eliminate competition</a:t>
            </a:r>
          </a:p>
          <a:p>
            <a:pPr lvl="1"/>
            <a:r>
              <a:rPr lang="en-US" dirty="0" smtClean="0">
                <a:ea typeface="ＭＳ Ｐゴシック"/>
              </a:rPr>
              <a:t>Increase market share</a:t>
            </a:r>
          </a:p>
          <a:p>
            <a:pPr lvl="1"/>
            <a:r>
              <a:rPr lang="en-US" dirty="0" smtClean="0">
                <a:ea typeface="ＭＳ Ｐゴシック"/>
              </a:rPr>
              <a:t>Achieve economies of scale</a:t>
            </a:r>
          </a:p>
          <a:p>
            <a:pPr lvl="1"/>
            <a:r>
              <a:rPr lang="en-US" dirty="0" smtClean="0">
                <a:ea typeface="ＭＳ Ｐゴシック"/>
              </a:rPr>
              <a:t>Acquire the assets of the other firm</a:t>
            </a:r>
          </a:p>
          <a:p>
            <a:pPr lvl="1"/>
            <a:r>
              <a:rPr lang="en-US" dirty="0" smtClean="0">
                <a:ea typeface="ＭＳ Ｐゴシック"/>
              </a:rPr>
              <a:t>More secure from hostile takeover bids</a:t>
            </a:r>
          </a:p>
        </p:txBody>
      </p:sp>
      <p:sp>
        <p:nvSpPr>
          <p:cNvPr id="4" name="Slide Number Placeholder 3"/>
          <p:cNvSpPr>
            <a:spLocks noGrp="1"/>
          </p:cNvSpPr>
          <p:nvPr>
            <p:ph type="sldNum" sz="quarter" idx="12"/>
          </p:nvPr>
        </p:nvSpPr>
        <p:spPr/>
        <p:txBody>
          <a:bodyPr/>
          <a:lstStyle/>
          <a:p>
            <a:pPr>
              <a:defRPr/>
            </a:pPr>
            <a:fld id="{EB67C625-B9AD-4BE6-A5F5-98AF47373B31}" type="slidenum">
              <a:rPr lang="en-US" smtClean="0"/>
              <a:pPr>
                <a:defRPr/>
              </a:pPr>
              <a:t>36</a:t>
            </a:fld>
            <a:endParaRPr lang="en-US"/>
          </a:p>
        </p:txBody>
      </p:sp>
      <p:sp>
        <p:nvSpPr>
          <p:cNvPr id="5" name="Left-Right Arrow 4"/>
          <p:cNvSpPr/>
          <p:nvPr/>
        </p:nvSpPr>
        <p:spPr>
          <a:xfrm>
            <a:off x="1270043" y="1569170"/>
            <a:ext cx="5765000" cy="454606"/>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3495" name="Picture 5"/>
          <p:cNvPicPr>
            <a:picLocks noChangeAspect="1"/>
          </p:cNvPicPr>
          <p:nvPr/>
        </p:nvPicPr>
        <p:blipFill>
          <a:blip r:embed="rId3"/>
          <a:srcRect/>
          <a:stretch>
            <a:fillRect/>
          </a:stretch>
        </p:blipFill>
        <p:spPr bwMode="auto">
          <a:xfrm>
            <a:off x="2495550" y="4694238"/>
            <a:ext cx="1320800" cy="1431925"/>
          </a:xfrm>
          <a:prstGeom prst="rect">
            <a:avLst/>
          </a:prstGeom>
          <a:noFill/>
          <a:ln w="9525">
            <a:noFill/>
            <a:miter lim="800000"/>
            <a:headEnd/>
            <a:tailEnd/>
          </a:ln>
        </p:spPr>
      </p:pic>
      <p:sp>
        <p:nvSpPr>
          <p:cNvPr id="7" name="Left-Right Arrow 6"/>
          <p:cNvSpPr/>
          <p:nvPr/>
        </p:nvSpPr>
        <p:spPr>
          <a:xfrm>
            <a:off x="3996899" y="5164271"/>
            <a:ext cx="2108957" cy="454606"/>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3499" name="Picture 7"/>
          <p:cNvPicPr>
            <a:picLocks noChangeAspect="1"/>
          </p:cNvPicPr>
          <p:nvPr/>
        </p:nvPicPr>
        <p:blipFill>
          <a:blip r:embed="rId3"/>
          <a:srcRect/>
          <a:stretch>
            <a:fillRect/>
          </a:stretch>
        </p:blipFill>
        <p:spPr bwMode="auto">
          <a:xfrm>
            <a:off x="6375400" y="4694238"/>
            <a:ext cx="1319213" cy="143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b="1" dirty="0">
                <a:ea typeface="ＭＳ Ｐゴシック"/>
              </a:rPr>
              <a:t>Methods of Growth</a:t>
            </a:r>
            <a:br>
              <a:rPr lang="en-US" b="1" dirty="0">
                <a:ea typeface="ＭＳ Ｐゴシック"/>
              </a:rPr>
            </a:br>
            <a:r>
              <a:rPr lang="en-US" dirty="0">
                <a:ea typeface="ＭＳ Ｐゴシック"/>
              </a:rPr>
              <a:t>External - Integration</a:t>
            </a:r>
            <a:endParaRPr lang="en-US" b="1" dirty="0" smtClean="0">
              <a:ea typeface="ＭＳ Ｐゴシック"/>
            </a:endParaRPr>
          </a:p>
        </p:txBody>
      </p:sp>
      <p:sp>
        <p:nvSpPr>
          <p:cNvPr id="64514" name="Content Placeholder 2"/>
          <p:cNvSpPr>
            <a:spLocks noGrp="1"/>
          </p:cNvSpPr>
          <p:nvPr>
            <p:ph idx="1"/>
          </p:nvPr>
        </p:nvSpPr>
        <p:spPr/>
        <p:txBody>
          <a:bodyPr/>
          <a:lstStyle/>
          <a:p>
            <a:pPr marL="0" indent="0">
              <a:buNone/>
            </a:pPr>
            <a:r>
              <a:rPr lang="en-US" sz="2400" b="1" dirty="0" smtClean="0">
                <a:ea typeface="ＭＳ Ｐゴシック"/>
              </a:rPr>
              <a:t>Backwards Vertical: </a:t>
            </a:r>
            <a:r>
              <a:rPr lang="en-US" dirty="0" smtClean="0">
                <a:ea typeface="ＭＳ Ｐゴシック"/>
              </a:rPr>
              <a:t>take over a firm at an earlier stage</a:t>
            </a:r>
          </a:p>
          <a:p>
            <a:pPr lvl="1"/>
            <a:r>
              <a:rPr lang="en-US" dirty="0" err="1" smtClean="0">
                <a:ea typeface="ＭＳ Ｐゴシック"/>
              </a:rPr>
              <a:t>eg</a:t>
            </a:r>
            <a:r>
              <a:rPr lang="en-US" dirty="0" smtClean="0">
                <a:ea typeface="ＭＳ Ｐゴシック"/>
              </a:rPr>
              <a:t> jam manufacturer taking over a farm</a:t>
            </a:r>
          </a:p>
          <a:p>
            <a:pPr lvl="1"/>
            <a:r>
              <a:rPr lang="en-US" dirty="0" smtClean="0">
                <a:ea typeface="ＭＳ Ｐゴシック"/>
              </a:rPr>
              <a:t>Availability and quality of products ensured</a:t>
            </a:r>
          </a:p>
          <a:p>
            <a:pPr marL="0" indent="0">
              <a:buNone/>
            </a:pPr>
            <a:r>
              <a:rPr lang="en-US" sz="2400" b="1" dirty="0" smtClean="0">
                <a:ea typeface="ＭＳ Ｐゴシック"/>
              </a:rPr>
              <a:t>Forwards Vertical</a:t>
            </a:r>
            <a:r>
              <a:rPr lang="en-US" dirty="0" smtClean="0">
                <a:ea typeface="ＭＳ Ｐゴシック"/>
              </a:rPr>
              <a:t>: take over a firm at a later stage</a:t>
            </a:r>
          </a:p>
          <a:p>
            <a:pPr lvl="1"/>
            <a:r>
              <a:rPr lang="en-US" dirty="0" err="1" smtClean="0">
                <a:ea typeface="ＭＳ Ｐゴシック"/>
              </a:rPr>
              <a:t>eg</a:t>
            </a:r>
            <a:r>
              <a:rPr lang="en-US" dirty="0" smtClean="0">
                <a:ea typeface="ＭＳ Ｐゴシック"/>
              </a:rPr>
              <a:t> cheese manufacturer taking over a local delicatessens</a:t>
            </a:r>
          </a:p>
          <a:p>
            <a:pPr lvl="1"/>
            <a:r>
              <a:rPr lang="en-US" dirty="0" smtClean="0">
                <a:ea typeface="ＭＳ Ｐゴシック"/>
              </a:rPr>
              <a:t>Control of distribution outlets gained </a:t>
            </a:r>
          </a:p>
        </p:txBody>
      </p:sp>
      <p:sp>
        <p:nvSpPr>
          <p:cNvPr id="4" name="Slide Number Placeholder 3"/>
          <p:cNvSpPr>
            <a:spLocks noGrp="1"/>
          </p:cNvSpPr>
          <p:nvPr>
            <p:ph type="sldNum" sz="quarter" idx="12"/>
          </p:nvPr>
        </p:nvSpPr>
        <p:spPr/>
        <p:txBody>
          <a:bodyPr/>
          <a:lstStyle/>
          <a:p>
            <a:pPr>
              <a:defRPr/>
            </a:pPr>
            <a:fld id="{57B30F5D-1346-425E-A8DF-051E555ACB5E}" type="slidenum">
              <a:rPr lang="en-US" smtClean="0"/>
              <a:pPr>
                <a:defRPr/>
              </a:pPr>
              <a:t>37</a:t>
            </a:fld>
            <a:endParaRPr lang="en-US"/>
          </a:p>
        </p:txBody>
      </p:sp>
      <p:sp>
        <p:nvSpPr>
          <p:cNvPr id="5" name="Left-Right Arrow 4"/>
          <p:cNvSpPr/>
          <p:nvPr/>
        </p:nvSpPr>
        <p:spPr>
          <a:xfrm rot="5400000" flipH="1">
            <a:off x="-2611328" y="3474139"/>
            <a:ext cx="5765000" cy="454606"/>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Double Wave 5"/>
          <p:cNvSpPr/>
          <p:nvPr/>
        </p:nvSpPr>
        <p:spPr>
          <a:xfrm>
            <a:off x="846695" y="4843871"/>
            <a:ext cx="8297305" cy="1481801"/>
          </a:xfrm>
          <a:prstGeom prst="doubleWav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Eliminates middleman and his profit</a:t>
            </a:r>
          </a:p>
          <a:p>
            <a:pPr algn="ctr">
              <a:defRPr/>
            </a:pPr>
            <a:r>
              <a:rPr lang="en-US" dirty="0"/>
              <a:t>Gives the firm greater economies of scale</a:t>
            </a:r>
          </a:p>
          <a:p>
            <a:pPr algn="ctr">
              <a:defRPr/>
            </a:pPr>
            <a:r>
              <a:rPr lang="en-US" dirty="0"/>
              <a:t>Allows the firm to link processes more easily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b="1" dirty="0">
                <a:ea typeface="ＭＳ Ｐゴシック"/>
              </a:rPr>
              <a:t>Methods of Growth</a:t>
            </a:r>
            <a:br>
              <a:rPr lang="en-US" b="1" dirty="0">
                <a:ea typeface="ＭＳ Ｐゴシック"/>
              </a:rPr>
            </a:br>
            <a:r>
              <a:rPr lang="en-US" dirty="0">
                <a:ea typeface="ＭＳ Ｐゴシック"/>
              </a:rPr>
              <a:t>External - Integration</a:t>
            </a:r>
            <a:endParaRPr lang="en-US" b="1" dirty="0" smtClean="0">
              <a:ea typeface="ＭＳ Ｐゴシック"/>
            </a:endParaRPr>
          </a:p>
        </p:txBody>
      </p:sp>
      <p:sp>
        <p:nvSpPr>
          <p:cNvPr id="65538" name="Content Placeholder 2"/>
          <p:cNvSpPr>
            <a:spLocks noGrp="1"/>
          </p:cNvSpPr>
          <p:nvPr>
            <p:ph idx="1"/>
          </p:nvPr>
        </p:nvSpPr>
        <p:spPr/>
        <p:txBody>
          <a:bodyPr/>
          <a:lstStyle/>
          <a:p>
            <a:r>
              <a:rPr lang="en-US" sz="2400" b="1" dirty="0" smtClean="0">
                <a:ea typeface="ＭＳ Ｐゴシック"/>
              </a:rPr>
              <a:t>Diversification (Conglomerate)</a:t>
            </a:r>
            <a:r>
              <a:rPr lang="en-US" dirty="0" smtClean="0">
                <a:ea typeface="ＭＳ Ｐゴシック"/>
              </a:rPr>
              <a:t>:</a:t>
            </a:r>
          </a:p>
          <a:p>
            <a:pPr lvl="1"/>
            <a:r>
              <a:rPr lang="en-US" dirty="0" smtClean="0">
                <a:ea typeface="ＭＳ Ｐゴシック"/>
              </a:rPr>
              <a:t>Two firms producing completely different goods from each other joining together</a:t>
            </a:r>
          </a:p>
          <a:p>
            <a:pPr lvl="1"/>
            <a:r>
              <a:rPr lang="en-US" dirty="0" smtClean="0">
                <a:ea typeface="ＭＳ Ｐゴシック"/>
              </a:rPr>
              <a:t>Diversification results with reduced risk </a:t>
            </a:r>
            <a:r>
              <a:rPr lang="en-US" dirty="0" err="1" smtClean="0">
                <a:ea typeface="ＭＳ Ｐゴシック"/>
              </a:rPr>
              <a:t>eg</a:t>
            </a:r>
            <a:r>
              <a:rPr lang="en-US" dirty="0" smtClean="0">
                <a:ea typeface="ＭＳ Ｐゴシック"/>
              </a:rPr>
              <a:t> one firm/product failing; seasonal changes; acquire assets of other company</a:t>
            </a:r>
            <a:endParaRPr lang="en-US" dirty="0">
              <a:ea typeface="ＭＳ Ｐゴシック"/>
            </a:endParaRPr>
          </a:p>
          <a:p>
            <a:r>
              <a:rPr lang="en-US" sz="2400" b="1" dirty="0" smtClean="0">
                <a:ea typeface="ＭＳ Ｐゴシック"/>
              </a:rPr>
              <a:t>Management buy-out/buy- in:</a:t>
            </a:r>
          </a:p>
          <a:p>
            <a:pPr lvl="1"/>
            <a:r>
              <a:rPr lang="en-US" dirty="0">
                <a:ea typeface="ＭＳ Ｐゴシック"/>
              </a:rPr>
              <a:t>A team of managers get together and buy an existing company from its </a:t>
            </a:r>
            <a:r>
              <a:rPr lang="en-US" dirty="0" smtClean="0">
                <a:ea typeface="ＭＳ Ｐゴシック"/>
              </a:rPr>
              <a:t>owners. Large </a:t>
            </a:r>
            <a:r>
              <a:rPr lang="en-US" dirty="0">
                <a:ea typeface="ＭＳ Ｐゴシック"/>
              </a:rPr>
              <a:t>bank loans will be involved</a:t>
            </a:r>
          </a:p>
          <a:p>
            <a:pPr lvl="1"/>
            <a:r>
              <a:rPr lang="en-US" dirty="0" smtClean="0">
                <a:ea typeface="ＭＳ Ｐゴシック"/>
              </a:rPr>
              <a:t>Buy-out</a:t>
            </a:r>
            <a:r>
              <a:rPr lang="en-US" dirty="0">
                <a:ea typeface="ＭＳ Ｐゴシック"/>
              </a:rPr>
              <a:t>: managers come from within</a:t>
            </a:r>
          </a:p>
          <a:p>
            <a:pPr lvl="1"/>
            <a:r>
              <a:rPr lang="en-US" dirty="0">
                <a:ea typeface="ＭＳ Ｐゴシック"/>
              </a:rPr>
              <a:t>Buy-in: managers come from outside</a:t>
            </a:r>
          </a:p>
          <a:p>
            <a:pPr lvl="1"/>
            <a:endParaRPr lang="en-US" dirty="0" smtClean="0">
              <a:ea typeface="ＭＳ Ｐゴシック"/>
            </a:endParaRPr>
          </a:p>
        </p:txBody>
      </p:sp>
      <p:sp>
        <p:nvSpPr>
          <p:cNvPr id="4" name="Slide Number Placeholder 3"/>
          <p:cNvSpPr>
            <a:spLocks noGrp="1"/>
          </p:cNvSpPr>
          <p:nvPr>
            <p:ph type="sldNum" sz="quarter" idx="12"/>
          </p:nvPr>
        </p:nvSpPr>
        <p:spPr/>
        <p:txBody>
          <a:bodyPr/>
          <a:lstStyle/>
          <a:p>
            <a:pPr>
              <a:defRPr/>
            </a:pPr>
            <a:fld id="{1135A2C5-D439-4A03-BF6D-B97856E1F29E}"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Create a full integration diagram for one of the following organisations:</a:t>
            </a:r>
          </a:p>
          <a:p>
            <a:pPr lvl="1"/>
            <a:r>
              <a:rPr lang="en-GB" dirty="0" smtClean="0"/>
              <a:t>It should show horizontal, backwards, forwards &amp; diversification</a:t>
            </a:r>
          </a:p>
          <a:p>
            <a:pPr lvl="1"/>
            <a:r>
              <a:rPr lang="en-GB" dirty="0" smtClean="0"/>
              <a:t>Include clear reasons why you would integrate each way</a:t>
            </a:r>
          </a:p>
          <a:p>
            <a:pPr lvl="1"/>
            <a:r>
              <a:rPr lang="en-GB" dirty="0" smtClean="0"/>
              <a:t>Include a justification for the businesses you will integrate with</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39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2" y="4052152"/>
            <a:ext cx="1731325" cy="122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787" y="5405884"/>
            <a:ext cx="1914585" cy="108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814" y="4027960"/>
            <a:ext cx="1339811" cy="133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055" y="5356121"/>
            <a:ext cx="1298998" cy="118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3870712"/>
            <a:ext cx="1406985" cy="140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7088" y="4811999"/>
            <a:ext cx="2342750" cy="54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6660" y="5487689"/>
            <a:ext cx="1863606" cy="105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1003" y="4236543"/>
            <a:ext cx="967944" cy="856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79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b="1" dirty="0" smtClean="0">
                <a:ea typeface="ＭＳ Ｐゴシック"/>
              </a:rPr>
              <a:t>Sectors of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6592273"/>
              </p:ext>
            </p:extLst>
          </p:nvPr>
        </p:nvGraphicFramePr>
        <p:xfrm>
          <a:off x="498475" y="1981200"/>
          <a:ext cx="7556499" cy="3479800"/>
        </p:xfrm>
        <a:graphic>
          <a:graphicData uri="http://schemas.openxmlformats.org/drawingml/2006/table">
            <a:tbl>
              <a:tblPr firstRow="1" bandRow="1">
                <a:tableStyleId>{5C22544A-7EE6-4342-B048-85BDC9FD1C3A}</a:tableStyleId>
              </a:tblPr>
              <a:tblGrid>
                <a:gridCol w="1563789"/>
                <a:gridCol w="3473877"/>
                <a:gridCol w="2518833"/>
              </a:tblGrid>
              <a:tr h="370840">
                <a:tc>
                  <a:txBody>
                    <a:bodyPr/>
                    <a:lstStyle/>
                    <a:p>
                      <a:r>
                        <a:rPr lang="en-GB" dirty="0" smtClean="0"/>
                        <a:t>Sector</a:t>
                      </a:r>
                      <a:endParaRPr lang="en-GB" dirty="0"/>
                    </a:p>
                  </a:txBody>
                  <a:tcPr/>
                </a:tc>
                <a:tc>
                  <a:txBody>
                    <a:bodyPr/>
                    <a:lstStyle/>
                    <a:p>
                      <a:r>
                        <a:rPr lang="en-GB" dirty="0" smtClean="0"/>
                        <a:t>Description</a:t>
                      </a:r>
                      <a:endParaRPr lang="en-GB" dirty="0"/>
                    </a:p>
                  </a:txBody>
                  <a:tcPr/>
                </a:tc>
                <a:tc>
                  <a:txBody>
                    <a:bodyPr/>
                    <a:lstStyle/>
                    <a:p>
                      <a:r>
                        <a:rPr lang="en-GB" dirty="0" smtClean="0"/>
                        <a:t>Example</a:t>
                      </a:r>
                      <a:endParaRPr lang="en-GB" dirty="0"/>
                    </a:p>
                  </a:txBody>
                  <a:tcPr/>
                </a:tc>
              </a:tr>
              <a:tr h="370840">
                <a:tc>
                  <a:txBody>
                    <a:bodyPr/>
                    <a:lstStyle/>
                    <a:p>
                      <a:r>
                        <a:rPr lang="en-GB" dirty="0" smtClean="0"/>
                        <a:t>Primary</a:t>
                      </a:r>
                      <a:endParaRPr lang="en-GB" dirty="0"/>
                    </a:p>
                  </a:txBody>
                  <a:tcPr/>
                </a:tc>
                <a:tc>
                  <a:txBody>
                    <a:bodyPr/>
                    <a:lstStyle/>
                    <a:p>
                      <a:r>
                        <a:rPr lang="en-GB" dirty="0" smtClean="0"/>
                        <a:t>Extracting and</a:t>
                      </a:r>
                      <a:r>
                        <a:rPr lang="en-GB" baseline="0" dirty="0" smtClean="0"/>
                        <a:t> exploitation of natural resources (raw </a:t>
                      </a:r>
                      <a:r>
                        <a:rPr lang="en-GB" dirty="0" smtClean="0"/>
                        <a:t>materials)</a:t>
                      </a:r>
                      <a:endParaRPr lang="en-GB" dirty="0"/>
                    </a:p>
                  </a:txBody>
                  <a:tcPr/>
                </a:tc>
                <a:tc>
                  <a:txBody>
                    <a:bodyPr/>
                    <a:lstStyle/>
                    <a:p>
                      <a:r>
                        <a:rPr lang="en-GB" dirty="0" smtClean="0"/>
                        <a:t>Fishing, farming, oil drilling</a:t>
                      </a:r>
                    </a:p>
                    <a:p>
                      <a:endParaRPr lang="en-GB" dirty="0"/>
                    </a:p>
                  </a:txBody>
                  <a:tcPr/>
                </a:tc>
              </a:tr>
              <a:tr h="370840">
                <a:tc>
                  <a:txBody>
                    <a:bodyPr/>
                    <a:lstStyle/>
                    <a:p>
                      <a:r>
                        <a:rPr lang="en-GB" dirty="0" smtClean="0"/>
                        <a:t>Secondary</a:t>
                      </a:r>
                      <a:endParaRPr lang="en-GB" dirty="0"/>
                    </a:p>
                  </a:txBody>
                  <a:tcPr/>
                </a:tc>
                <a:tc>
                  <a:txBody>
                    <a:bodyPr/>
                    <a:lstStyle/>
                    <a:p>
                      <a:r>
                        <a:rPr lang="en-GB" dirty="0" smtClean="0"/>
                        <a:t>Take the raw materials and </a:t>
                      </a:r>
                      <a:r>
                        <a:rPr lang="en-GB" b="1" dirty="0" smtClean="0"/>
                        <a:t>manufacture</a:t>
                      </a:r>
                      <a:r>
                        <a:rPr lang="en-GB" dirty="0" smtClean="0"/>
                        <a:t> them in to goods</a:t>
                      </a:r>
                      <a:endParaRPr lang="en-GB" dirty="0"/>
                    </a:p>
                  </a:txBody>
                  <a:tcPr/>
                </a:tc>
                <a:tc>
                  <a:txBody>
                    <a:bodyPr/>
                    <a:lstStyle/>
                    <a:p>
                      <a:r>
                        <a:rPr lang="en-GB" dirty="0" smtClean="0"/>
                        <a:t>Cars, computers,</a:t>
                      </a:r>
                      <a:r>
                        <a:rPr lang="en-GB" baseline="0" dirty="0" smtClean="0"/>
                        <a:t> </a:t>
                      </a:r>
                      <a:r>
                        <a:rPr lang="en-GB" dirty="0" smtClean="0"/>
                        <a:t>cakes</a:t>
                      </a:r>
                    </a:p>
                    <a:p>
                      <a:endParaRPr lang="en-GB" dirty="0"/>
                    </a:p>
                  </a:txBody>
                  <a:tcPr/>
                </a:tc>
              </a:tr>
              <a:tr h="370840">
                <a:tc>
                  <a:txBody>
                    <a:bodyPr/>
                    <a:lstStyle/>
                    <a:p>
                      <a:r>
                        <a:rPr lang="en-GB" dirty="0" smtClean="0"/>
                        <a:t>Tertiary</a:t>
                      </a:r>
                      <a:endParaRPr lang="en-GB" dirty="0"/>
                    </a:p>
                  </a:txBody>
                  <a:tcPr/>
                </a:tc>
                <a:tc>
                  <a:txBody>
                    <a:bodyPr/>
                    <a:lstStyle/>
                    <a:p>
                      <a:r>
                        <a:rPr lang="en-GB" dirty="0" smtClean="0"/>
                        <a:t>Provide a service to the consumer</a:t>
                      </a:r>
                      <a:endParaRPr lang="en-GB" dirty="0"/>
                    </a:p>
                  </a:txBody>
                  <a:tcPr/>
                </a:tc>
                <a:tc>
                  <a:txBody>
                    <a:bodyPr/>
                    <a:lstStyle/>
                    <a:p>
                      <a:r>
                        <a:rPr lang="en-GB" dirty="0" smtClean="0"/>
                        <a:t>Education,</a:t>
                      </a:r>
                      <a:r>
                        <a:rPr lang="en-GB" baseline="0" dirty="0" smtClean="0"/>
                        <a:t> banking, tourism</a:t>
                      </a:r>
                      <a:endParaRPr lang="en-GB" dirty="0"/>
                    </a:p>
                  </a:txBody>
                  <a:tcPr/>
                </a:tc>
              </a:tr>
              <a:tr h="370840">
                <a:tc>
                  <a:txBody>
                    <a:bodyPr/>
                    <a:lstStyle/>
                    <a:p>
                      <a:r>
                        <a:rPr lang="en-GB" dirty="0" smtClean="0"/>
                        <a:t>Quaternary</a:t>
                      </a:r>
                      <a:endParaRPr lang="en-GB" dirty="0"/>
                    </a:p>
                  </a:txBody>
                  <a:tcPr/>
                </a:tc>
                <a:tc>
                  <a:txBody>
                    <a:bodyPr/>
                    <a:lstStyle/>
                    <a:p>
                      <a:r>
                        <a:rPr lang="en-GB" dirty="0" smtClean="0"/>
                        <a:t>Provide</a:t>
                      </a:r>
                      <a:r>
                        <a:rPr lang="en-GB" baseline="0" dirty="0" smtClean="0"/>
                        <a:t> information services and often involve innovation</a:t>
                      </a:r>
                      <a:endParaRPr lang="en-GB" dirty="0"/>
                    </a:p>
                  </a:txBody>
                  <a:tcPr/>
                </a:tc>
                <a:tc>
                  <a:txBody>
                    <a:bodyPr/>
                    <a:lstStyle/>
                    <a:p>
                      <a:r>
                        <a:rPr lang="en-GB" dirty="0" smtClean="0"/>
                        <a:t>ICT, consultancy, R&amp;D</a:t>
                      </a:r>
                      <a:endParaRPr lang="en-GB" dirty="0"/>
                    </a:p>
                  </a:txBody>
                  <a:tcPr/>
                </a:tc>
              </a:tr>
            </a:tbl>
          </a:graphicData>
        </a:graphic>
      </p:graphicFrame>
      <p:sp>
        <p:nvSpPr>
          <p:cNvPr id="29720" name="Slide Number Placeholder 3"/>
          <p:cNvSpPr>
            <a:spLocks noGrp="1"/>
          </p:cNvSpPr>
          <p:nvPr>
            <p:ph type="sldNum" sz="quarter" idx="12"/>
          </p:nvPr>
        </p:nvSpPr>
        <p:spPr bwMode="auto">
          <a:noFill/>
          <a:ln>
            <a:miter lim="800000"/>
            <a:headEnd/>
            <a:tailEnd/>
          </a:ln>
        </p:spPr>
        <p:txBody>
          <a:bodyPr/>
          <a:lstStyle/>
          <a:p>
            <a:fld id="{2A49617C-73DD-4FC9-99AA-7DE963A485F6}" type="slidenum">
              <a:rPr lang="en-US" smtClean="0">
                <a:latin typeface="Rockwell" pitchFamily="18" charset="0"/>
                <a:ea typeface="ＭＳ Ｐゴシック"/>
                <a:cs typeface="ＭＳ Ｐゴシック"/>
              </a:rPr>
              <a:pPr/>
              <a:t>4</a:t>
            </a:fld>
            <a:endParaRPr lang="en-US" smtClean="0">
              <a:latin typeface="Rockwell" pitchFamily="18"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b="1" dirty="0">
                <a:ea typeface="ＭＳ Ｐゴシック"/>
              </a:rPr>
              <a:t>Methods of Growth</a:t>
            </a:r>
            <a:br>
              <a:rPr lang="en-US" b="1" dirty="0">
                <a:ea typeface="ＭＳ Ｐゴシック"/>
              </a:rPr>
            </a:br>
            <a:r>
              <a:rPr lang="en-US" sz="3200" dirty="0" smtClean="0">
                <a:ea typeface="ＭＳ Ｐゴシック"/>
              </a:rPr>
              <a:t>Reducing in size</a:t>
            </a:r>
            <a:endParaRPr lang="en-US" sz="3200" b="1" dirty="0" smtClean="0">
              <a:ea typeface="ＭＳ Ｐゴシック"/>
            </a:endParaRPr>
          </a:p>
        </p:txBody>
      </p:sp>
      <p:sp>
        <p:nvSpPr>
          <p:cNvPr id="65538" name="Content Placeholder 2"/>
          <p:cNvSpPr>
            <a:spLocks noGrp="1"/>
          </p:cNvSpPr>
          <p:nvPr>
            <p:ph idx="1"/>
          </p:nvPr>
        </p:nvSpPr>
        <p:spPr/>
        <p:txBody>
          <a:bodyPr/>
          <a:lstStyle/>
          <a:p>
            <a:r>
              <a:rPr lang="en-US" sz="2400" b="1" dirty="0" smtClean="0">
                <a:ea typeface="ＭＳ Ｐゴシック"/>
              </a:rPr>
              <a:t>De-merger</a:t>
            </a:r>
            <a:r>
              <a:rPr lang="en-US" dirty="0" smtClean="0">
                <a:ea typeface="ＭＳ Ｐゴシック"/>
              </a:rPr>
              <a:t>:</a:t>
            </a:r>
          </a:p>
          <a:p>
            <a:pPr lvl="1"/>
            <a:r>
              <a:rPr lang="en-US" dirty="0" smtClean="0">
                <a:ea typeface="ＭＳ Ｐゴシック"/>
              </a:rPr>
              <a:t>Splitting up the conglomerate so that its subsidiaries become companies themselves</a:t>
            </a:r>
          </a:p>
          <a:p>
            <a:r>
              <a:rPr lang="en-US" sz="2400" b="1" dirty="0" smtClean="0">
                <a:ea typeface="ＭＳ Ｐゴシック"/>
              </a:rPr>
              <a:t>Divestment</a:t>
            </a:r>
            <a:r>
              <a:rPr lang="en-US" dirty="0" smtClean="0">
                <a:ea typeface="ＭＳ Ｐゴシック"/>
              </a:rPr>
              <a:t>:</a:t>
            </a:r>
          </a:p>
          <a:p>
            <a:pPr lvl="1"/>
            <a:r>
              <a:rPr lang="en-US" dirty="0" smtClean="0">
                <a:ea typeface="ＭＳ Ｐゴシック"/>
              </a:rPr>
              <a:t>Business sells some of its assets or part of its company</a:t>
            </a:r>
          </a:p>
          <a:p>
            <a:pPr lvl="1"/>
            <a:r>
              <a:rPr lang="en-US" dirty="0" smtClean="0">
                <a:ea typeface="ＭＳ Ｐゴシック"/>
              </a:rPr>
              <a:t>The part sold might not be performing well</a:t>
            </a:r>
          </a:p>
          <a:p>
            <a:pPr lvl="1"/>
            <a:r>
              <a:rPr lang="en-US" dirty="0" smtClean="0">
                <a:ea typeface="ＭＳ Ｐゴシック"/>
              </a:rPr>
              <a:t>Can raise finance to focus on core activity expansion</a:t>
            </a:r>
          </a:p>
        </p:txBody>
      </p:sp>
      <p:sp>
        <p:nvSpPr>
          <p:cNvPr id="4" name="Slide Number Placeholder 3"/>
          <p:cNvSpPr>
            <a:spLocks noGrp="1"/>
          </p:cNvSpPr>
          <p:nvPr>
            <p:ph type="sldNum" sz="quarter" idx="12"/>
          </p:nvPr>
        </p:nvSpPr>
        <p:spPr/>
        <p:txBody>
          <a:bodyPr/>
          <a:lstStyle/>
          <a:p>
            <a:pPr>
              <a:defRPr/>
            </a:pPr>
            <a:fld id="{1135A2C5-D439-4A03-BF6D-B97856E1F29E}" type="slidenum">
              <a:rPr lang="en-US" smtClean="0"/>
              <a:pPr>
                <a:defRPr/>
              </a:pPr>
              <a:t>40</a:t>
            </a:fld>
            <a:endParaRPr lang="en-US"/>
          </a:p>
        </p:txBody>
      </p:sp>
    </p:spTree>
    <p:extLst>
      <p:ext uri="{BB962C8B-B14F-4D97-AF65-F5344CB8AC3E}">
        <p14:creationId xmlns:p14="http://schemas.microsoft.com/office/powerpoint/2010/main" val="4031617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Structure</a:t>
            </a:r>
            <a:endParaRPr lang="en-GB" dirty="0"/>
          </a:p>
        </p:txBody>
      </p:sp>
      <p:sp>
        <p:nvSpPr>
          <p:cNvPr id="3" name="Content Placeholder 2"/>
          <p:cNvSpPr>
            <a:spLocks noGrp="1"/>
          </p:cNvSpPr>
          <p:nvPr>
            <p:ph idx="1"/>
          </p:nvPr>
        </p:nvSpPr>
        <p:spPr/>
        <p:txBody>
          <a:bodyPr/>
          <a:lstStyle/>
          <a:p>
            <a:r>
              <a:rPr lang="en-GB" dirty="0" smtClean="0"/>
              <a:t>Organisations are set up to suit the type of activity that they carry out.</a:t>
            </a:r>
          </a:p>
          <a:p>
            <a:r>
              <a:rPr lang="en-GB" dirty="0" smtClean="0"/>
              <a:t>Organisations can be set up their structure in a number of ways. Organisation structures include:</a:t>
            </a:r>
          </a:p>
          <a:p>
            <a:pPr lvl="1"/>
            <a:r>
              <a:rPr lang="en-GB" dirty="0" smtClean="0"/>
              <a:t>Tall</a:t>
            </a:r>
          </a:p>
          <a:p>
            <a:pPr lvl="1"/>
            <a:r>
              <a:rPr lang="en-GB" dirty="0" smtClean="0"/>
              <a:t>Flat</a:t>
            </a:r>
          </a:p>
          <a:p>
            <a:pPr lvl="1"/>
            <a:r>
              <a:rPr lang="en-GB" dirty="0" smtClean="0"/>
              <a:t>Matrix</a:t>
            </a:r>
          </a:p>
          <a:p>
            <a:pPr lvl="1"/>
            <a:r>
              <a:rPr lang="en-GB" dirty="0" smtClean="0"/>
              <a:t>Entrepreneurial</a:t>
            </a:r>
          </a:p>
          <a:p>
            <a:pPr lvl="1"/>
            <a:r>
              <a:rPr lang="en-GB" dirty="0" smtClean="0"/>
              <a:t>Centralised/Decentralised</a:t>
            </a:r>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41</a:t>
            </a:fld>
            <a:endParaRPr lang="en-US"/>
          </a:p>
        </p:txBody>
      </p:sp>
    </p:spTree>
    <p:extLst>
      <p:ext uri="{BB962C8B-B14F-4D97-AF65-F5344CB8AC3E}">
        <p14:creationId xmlns:p14="http://schemas.microsoft.com/office/powerpoint/2010/main" val="3984945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1704951"/>
              </p:ext>
            </p:extLst>
          </p:nvPr>
        </p:nvGraphicFramePr>
        <p:xfrm>
          <a:off x="129310" y="1981200"/>
          <a:ext cx="8626763" cy="2748280"/>
        </p:xfrm>
        <a:graphic>
          <a:graphicData uri="http://schemas.openxmlformats.org/drawingml/2006/table">
            <a:tbl>
              <a:tblPr firstRow="1" bandRow="1">
                <a:tableStyleId>{5C22544A-7EE6-4342-B048-85BDC9FD1C3A}</a:tableStyleId>
              </a:tblPr>
              <a:tblGrid>
                <a:gridCol w="1260405"/>
                <a:gridCol w="1565921"/>
                <a:gridCol w="2687782"/>
                <a:gridCol w="3112655"/>
              </a:tblGrid>
              <a:tr h="370840">
                <a:tc>
                  <a:txBody>
                    <a:bodyPr/>
                    <a:lstStyle/>
                    <a:p>
                      <a:r>
                        <a:rPr lang="en-GB" dirty="0" smtClean="0"/>
                        <a:t>Structure</a:t>
                      </a:r>
                      <a:endParaRPr lang="en-GB" dirty="0"/>
                    </a:p>
                  </a:txBody>
                  <a:tcPr/>
                </a:tc>
                <a:tc>
                  <a:txBody>
                    <a:bodyPr/>
                    <a:lstStyle/>
                    <a:p>
                      <a:r>
                        <a:rPr lang="en-GB" dirty="0" smtClean="0"/>
                        <a:t>Description</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dirty="0" smtClean="0"/>
                        <a:t>Tall</a:t>
                      </a:r>
                      <a:endParaRPr lang="en-GB" dirty="0"/>
                    </a:p>
                  </a:txBody>
                  <a:tcPr/>
                </a:tc>
                <a:tc>
                  <a:txBody>
                    <a:bodyPr/>
                    <a:lstStyle/>
                    <a:p>
                      <a:r>
                        <a:rPr lang="en-GB" dirty="0" smtClean="0"/>
                        <a:t>Many layers of management</a:t>
                      </a:r>
                      <a:endParaRPr lang="en-GB" dirty="0"/>
                    </a:p>
                  </a:txBody>
                  <a:tcPr/>
                </a:tc>
                <a:tc>
                  <a:txBody>
                    <a:bodyPr/>
                    <a:lstStyle/>
                    <a:p>
                      <a:pPr marL="285750" indent="-285750">
                        <a:buFont typeface="Arial" pitchFamily="34" charset="0"/>
                        <a:buChar char="•"/>
                      </a:pPr>
                      <a:r>
                        <a:rPr lang="en-GB" dirty="0" smtClean="0"/>
                        <a:t>Clear lines</a:t>
                      </a:r>
                      <a:r>
                        <a:rPr lang="en-GB" baseline="0" dirty="0" smtClean="0"/>
                        <a:t> of control</a:t>
                      </a:r>
                    </a:p>
                    <a:p>
                      <a:pPr marL="285750" indent="-285750">
                        <a:buFont typeface="Arial" pitchFamily="34" charset="0"/>
                        <a:buChar char="•"/>
                      </a:pPr>
                      <a:r>
                        <a:rPr lang="en-GB" dirty="0" smtClean="0"/>
                        <a:t>Promotion opportunities</a:t>
                      </a:r>
                      <a:endParaRPr lang="en-GB" dirty="0"/>
                    </a:p>
                  </a:txBody>
                  <a:tcPr/>
                </a:tc>
                <a:tc>
                  <a:txBody>
                    <a:bodyPr/>
                    <a:lstStyle/>
                    <a:p>
                      <a:pPr marL="285750" indent="-285750">
                        <a:buFont typeface="Arial" pitchFamily="34" charset="0"/>
                        <a:buChar char="•"/>
                      </a:pPr>
                      <a:r>
                        <a:rPr lang="en-GB" dirty="0" smtClean="0"/>
                        <a:t>Communication issues</a:t>
                      </a:r>
                    </a:p>
                    <a:p>
                      <a:pPr marL="285750" indent="-285750">
                        <a:buFont typeface="Arial" pitchFamily="34" charset="0"/>
                        <a:buChar char="•"/>
                      </a:pPr>
                      <a:r>
                        <a:rPr lang="en-GB" dirty="0" smtClean="0"/>
                        <a:t>Increased</a:t>
                      </a:r>
                      <a:r>
                        <a:rPr lang="en-GB" baseline="0" dirty="0" smtClean="0"/>
                        <a:t> management costs</a:t>
                      </a:r>
                    </a:p>
                    <a:p>
                      <a:pPr marL="285750" indent="-285750">
                        <a:buFont typeface="Arial" pitchFamily="34" charset="0"/>
                        <a:buChar char="•"/>
                      </a:pPr>
                      <a:endParaRPr lang="en-GB" dirty="0"/>
                    </a:p>
                  </a:txBody>
                  <a:tcPr/>
                </a:tc>
              </a:tr>
              <a:tr h="370840">
                <a:tc>
                  <a:txBody>
                    <a:bodyPr/>
                    <a:lstStyle/>
                    <a:p>
                      <a:r>
                        <a:rPr lang="en-GB" dirty="0" smtClean="0"/>
                        <a:t>Flat</a:t>
                      </a:r>
                      <a:endParaRPr lang="en-GB" dirty="0"/>
                    </a:p>
                  </a:txBody>
                  <a:tcPr/>
                </a:tc>
                <a:tc>
                  <a:txBody>
                    <a:bodyPr/>
                    <a:lstStyle/>
                    <a:p>
                      <a:r>
                        <a:rPr lang="en-GB" dirty="0" smtClean="0"/>
                        <a:t>Fewer</a:t>
                      </a:r>
                      <a:r>
                        <a:rPr lang="en-GB" baseline="0" dirty="0" smtClean="0"/>
                        <a:t> levels of management</a:t>
                      </a:r>
                      <a:endParaRPr lang="en-GB" dirty="0"/>
                    </a:p>
                  </a:txBody>
                  <a:tcPr/>
                </a:tc>
                <a:tc>
                  <a:txBody>
                    <a:bodyPr/>
                    <a:lstStyle/>
                    <a:p>
                      <a:pPr marL="285750" indent="-285750">
                        <a:buFont typeface="Arial" pitchFamily="34" charset="0"/>
                        <a:buChar char="•"/>
                      </a:pPr>
                      <a:r>
                        <a:rPr lang="en-GB" dirty="0" smtClean="0"/>
                        <a:t>Quicker decision making</a:t>
                      </a:r>
                    </a:p>
                    <a:p>
                      <a:pPr marL="285750" indent="-285750">
                        <a:buFont typeface="Arial" pitchFamily="34" charset="0"/>
                        <a:buChar char="•"/>
                      </a:pPr>
                      <a:r>
                        <a:rPr lang="en-GB" dirty="0" smtClean="0"/>
                        <a:t>Staff are empowered</a:t>
                      </a:r>
                      <a:endParaRPr lang="en-GB" dirty="0"/>
                    </a:p>
                  </a:txBody>
                  <a:tcPr/>
                </a:tc>
                <a:tc>
                  <a:txBody>
                    <a:bodyPr/>
                    <a:lstStyle/>
                    <a:p>
                      <a:pPr marL="285750" indent="-285750">
                        <a:buFont typeface="Arial" pitchFamily="34" charset="0"/>
                        <a:buChar char="•"/>
                      </a:pPr>
                      <a:r>
                        <a:rPr lang="en-GB" dirty="0" smtClean="0"/>
                        <a:t>Increased workload</a:t>
                      </a:r>
                      <a:r>
                        <a:rPr lang="en-GB" baseline="0" dirty="0" smtClean="0"/>
                        <a:t> for some staff</a:t>
                      </a:r>
                    </a:p>
                    <a:p>
                      <a:pPr marL="285750" indent="-285750">
                        <a:buFont typeface="Arial" pitchFamily="34" charset="0"/>
                        <a:buChar char="•"/>
                      </a:pPr>
                      <a:r>
                        <a:rPr lang="en-GB" dirty="0" smtClean="0"/>
                        <a:t>Wide span of control makes</a:t>
                      </a:r>
                      <a:r>
                        <a:rPr lang="en-GB" baseline="0" dirty="0" smtClean="0"/>
                        <a:t> it hard to manage</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42</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55" b="50000"/>
          <a:stretch/>
        </p:blipFill>
        <p:spPr bwMode="auto">
          <a:xfrm>
            <a:off x="245156" y="4037157"/>
            <a:ext cx="10805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848" b="9091"/>
          <a:stretch/>
        </p:blipFill>
        <p:spPr bwMode="auto">
          <a:xfrm>
            <a:off x="766618" y="2382679"/>
            <a:ext cx="517237" cy="83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39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7116442"/>
              </p:ext>
            </p:extLst>
          </p:nvPr>
        </p:nvGraphicFramePr>
        <p:xfrm>
          <a:off x="129310" y="1981200"/>
          <a:ext cx="8885381" cy="3571240"/>
        </p:xfrm>
        <a:graphic>
          <a:graphicData uri="http://schemas.openxmlformats.org/drawingml/2006/table">
            <a:tbl>
              <a:tblPr firstRow="1" bandRow="1">
                <a:tableStyleId>{5C22544A-7EE6-4342-B048-85BDC9FD1C3A}</a:tableStyleId>
              </a:tblPr>
              <a:tblGrid>
                <a:gridCol w="1298190"/>
                <a:gridCol w="1612865"/>
                <a:gridCol w="2768358"/>
                <a:gridCol w="3205968"/>
              </a:tblGrid>
              <a:tr h="370840">
                <a:tc>
                  <a:txBody>
                    <a:bodyPr/>
                    <a:lstStyle/>
                    <a:p>
                      <a:r>
                        <a:rPr lang="en-GB" dirty="0" smtClean="0"/>
                        <a:t>Structure</a:t>
                      </a:r>
                      <a:endParaRPr lang="en-GB" dirty="0"/>
                    </a:p>
                  </a:txBody>
                  <a:tcPr/>
                </a:tc>
                <a:tc>
                  <a:txBody>
                    <a:bodyPr/>
                    <a:lstStyle/>
                    <a:p>
                      <a:r>
                        <a:rPr lang="en-GB" dirty="0" smtClean="0"/>
                        <a:t>Description</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dirty="0" smtClean="0"/>
                        <a:t>Matrix (project)</a:t>
                      </a:r>
                      <a:endParaRPr lang="en-GB" dirty="0"/>
                    </a:p>
                  </a:txBody>
                  <a:tcPr/>
                </a:tc>
                <a:tc>
                  <a:txBody>
                    <a:bodyPr/>
                    <a:lstStyle/>
                    <a:p>
                      <a:r>
                        <a:rPr lang="en-GB" dirty="0" smtClean="0"/>
                        <a:t>Used for completing a specific</a:t>
                      </a:r>
                      <a:r>
                        <a:rPr lang="en-GB" baseline="0" dirty="0" smtClean="0"/>
                        <a:t> task.</a:t>
                      </a:r>
                    </a:p>
                    <a:p>
                      <a:r>
                        <a:rPr lang="en-GB" baseline="0" dirty="0" smtClean="0"/>
                        <a:t>Involves various departments</a:t>
                      </a:r>
                      <a:endParaRPr lang="en-GB" dirty="0"/>
                    </a:p>
                  </a:txBody>
                  <a:tcPr/>
                </a:tc>
                <a:tc>
                  <a:txBody>
                    <a:bodyPr/>
                    <a:lstStyle/>
                    <a:p>
                      <a:pPr marL="285750" indent="-285750">
                        <a:buFont typeface="Arial" pitchFamily="34" charset="0"/>
                        <a:buChar char="•"/>
                      </a:pPr>
                      <a:r>
                        <a:rPr lang="en-GB" dirty="0" smtClean="0"/>
                        <a:t>Motivating</a:t>
                      </a:r>
                      <a:r>
                        <a:rPr lang="en-GB" baseline="0" dirty="0" smtClean="0"/>
                        <a:t> for employees</a:t>
                      </a:r>
                    </a:p>
                    <a:p>
                      <a:pPr marL="285750" indent="-285750">
                        <a:buFont typeface="Arial" pitchFamily="34" charset="0"/>
                        <a:buChar char="•"/>
                      </a:pPr>
                      <a:r>
                        <a:rPr lang="en-GB" baseline="0" dirty="0" smtClean="0"/>
                        <a:t>Wide range of skills used</a:t>
                      </a:r>
                    </a:p>
                    <a:p>
                      <a:pPr marL="285750" indent="-285750">
                        <a:buFont typeface="Arial" pitchFamily="34" charset="0"/>
                        <a:buChar char="•"/>
                      </a:pPr>
                      <a:r>
                        <a:rPr lang="en-GB" baseline="0" dirty="0" smtClean="0"/>
                        <a:t>Helps solve a problem</a:t>
                      </a:r>
                      <a:endParaRPr lang="en-GB" dirty="0"/>
                    </a:p>
                  </a:txBody>
                  <a:tcPr/>
                </a:tc>
                <a:tc>
                  <a:txBody>
                    <a:bodyPr/>
                    <a:lstStyle/>
                    <a:p>
                      <a:pPr marL="285750" indent="-285750">
                        <a:buFont typeface="Arial" pitchFamily="34" charset="0"/>
                        <a:buChar char="•"/>
                      </a:pPr>
                      <a:r>
                        <a:rPr lang="en-GB" dirty="0" smtClean="0"/>
                        <a:t>Costly</a:t>
                      </a:r>
                      <a:r>
                        <a:rPr lang="en-GB" baseline="0" dirty="0" smtClean="0"/>
                        <a:t> to implement as runs next to normal structure</a:t>
                      </a:r>
                    </a:p>
                    <a:p>
                      <a:pPr marL="285750" indent="-285750">
                        <a:buFont typeface="Arial" pitchFamily="34" charset="0"/>
                        <a:buChar char="•"/>
                      </a:pPr>
                      <a:r>
                        <a:rPr lang="en-GB" baseline="0" dirty="0" smtClean="0"/>
                        <a:t>Two managers can be confusing</a:t>
                      </a:r>
                      <a:endParaRPr lang="en-GB" dirty="0"/>
                    </a:p>
                  </a:txBody>
                  <a:tcPr/>
                </a:tc>
              </a:tr>
              <a:tr h="370840">
                <a:tc>
                  <a:txBody>
                    <a:bodyPr/>
                    <a:lstStyle/>
                    <a:p>
                      <a:r>
                        <a:rPr lang="en-GB" sz="1200" b="0" dirty="0" smtClean="0"/>
                        <a:t>Entrepreneurial </a:t>
                      </a:r>
                      <a:endParaRPr lang="en-GB" sz="1200" b="0" dirty="0"/>
                    </a:p>
                  </a:txBody>
                  <a:tcPr/>
                </a:tc>
                <a:tc>
                  <a:txBody>
                    <a:bodyPr/>
                    <a:lstStyle/>
                    <a:p>
                      <a:r>
                        <a:rPr lang="en-GB" dirty="0" smtClean="0"/>
                        <a:t>Found in</a:t>
                      </a:r>
                      <a:r>
                        <a:rPr lang="en-GB" baseline="0" dirty="0" smtClean="0"/>
                        <a:t> smaller org’s.</a:t>
                      </a:r>
                    </a:p>
                    <a:p>
                      <a:r>
                        <a:rPr lang="en-GB" baseline="0" dirty="0" smtClean="0"/>
                        <a:t>Decisions mostly made by owner</a:t>
                      </a:r>
                      <a:endParaRPr lang="en-GB" dirty="0"/>
                    </a:p>
                  </a:txBody>
                  <a:tcPr/>
                </a:tc>
                <a:tc>
                  <a:txBody>
                    <a:bodyPr/>
                    <a:lstStyle/>
                    <a:p>
                      <a:pPr marL="285750" indent="-285750">
                        <a:buFont typeface="Arial" pitchFamily="34" charset="0"/>
                        <a:buChar char="•"/>
                      </a:pPr>
                      <a:r>
                        <a:rPr lang="en-GB" dirty="0" smtClean="0"/>
                        <a:t>Decisions are</a:t>
                      </a:r>
                      <a:r>
                        <a:rPr lang="en-GB" baseline="0" dirty="0" smtClean="0"/>
                        <a:t> made quickly</a:t>
                      </a:r>
                    </a:p>
                    <a:p>
                      <a:pPr marL="285750" indent="-285750">
                        <a:buFont typeface="Arial" pitchFamily="34" charset="0"/>
                        <a:buChar char="•"/>
                      </a:pPr>
                      <a:r>
                        <a:rPr lang="en-GB" baseline="0" dirty="0" smtClean="0"/>
                        <a:t>Clear direction for the company</a:t>
                      </a:r>
                      <a:endParaRPr lang="en-GB" dirty="0"/>
                    </a:p>
                  </a:txBody>
                  <a:tcPr/>
                </a:tc>
                <a:tc>
                  <a:txBody>
                    <a:bodyPr/>
                    <a:lstStyle/>
                    <a:p>
                      <a:pPr marL="285750" indent="-285750">
                        <a:buFont typeface="Arial" pitchFamily="34" charset="0"/>
                        <a:buChar char="•"/>
                      </a:pPr>
                      <a:r>
                        <a:rPr lang="en-GB" dirty="0" smtClean="0"/>
                        <a:t>Demotivating for employees</a:t>
                      </a:r>
                    </a:p>
                    <a:p>
                      <a:pPr marL="285750" indent="-285750">
                        <a:buFont typeface="Arial" pitchFamily="34" charset="0"/>
                        <a:buChar char="•"/>
                      </a:pPr>
                      <a:r>
                        <a:rPr lang="en-GB" dirty="0" smtClean="0"/>
                        <a:t>Limite</a:t>
                      </a:r>
                      <a:r>
                        <a:rPr lang="en-GB" baseline="0" dirty="0" smtClean="0"/>
                        <a:t>d number of ideas</a:t>
                      </a:r>
                    </a:p>
                    <a:p>
                      <a:pPr marL="285750" indent="-285750">
                        <a:buFont typeface="Arial" pitchFamily="34" charset="0"/>
                        <a:buChar char="•"/>
                      </a:pPr>
                      <a:r>
                        <a:rPr lang="en-GB" baseline="0" dirty="0" smtClean="0"/>
                        <a:t>Not suitable for large org’s</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12976"/>
            <a:ext cx="12255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1" y="4576706"/>
            <a:ext cx="1154692" cy="8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355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7930177"/>
              </p:ext>
            </p:extLst>
          </p:nvPr>
        </p:nvGraphicFramePr>
        <p:xfrm>
          <a:off x="129310" y="1632527"/>
          <a:ext cx="8885381" cy="3845560"/>
        </p:xfrm>
        <a:graphic>
          <a:graphicData uri="http://schemas.openxmlformats.org/drawingml/2006/table">
            <a:tbl>
              <a:tblPr firstRow="1" bandRow="1">
                <a:tableStyleId>{5C22544A-7EE6-4342-B048-85BDC9FD1C3A}</a:tableStyleId>
              </a:tblPr>
              <a:tblGrid>
                <a:gridCol w="1298190"/>
                <a:gridCol w="1648209"/>
                <a:gridCol w="2733014"/>
                <a:gridCol w="3205968"/>
              </a:tblGrid>
              <a:tr h="370840">
                <a:tc>
                  <a:txBody>
                    <a:bodyPr/>
                    <a:lstStyle/>
                    <a:p>
                      <a:r>
                        <a:rPr lang="en-GB" dirty="0" smtClean="0"/>
                        <a:t>Structure</a:t>
                      </a:r>
                      <a:endParaRPr lang="en-GB" dirty="0"/>
                    </a:p>
                  </a:txBody>
                  <a:tcPr/>
                </a:tc>
                <a:tc>
                  <a:txBody>
                    <a:bodyPr/>
                    <a:lstStyle/>
                    <a:p>
                      <a:r>
                        <a:rPr lang="en-GB" dirty="0" smtClean="0"/>
                        <a:t>Description</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r>
                        <a:rPr lang="en-GB" sz="1600" dirty="0" smtClean="0"/>
                        <a:t>Centralised</a:t>
                      </a:r>
                      <a:endParaRPr lang="en-GB" sz="1600" dirty="0"/>
                    </a:p>
                  </a:txBody>
                  <a:tcPr/>
                </a:tc>
                <a:tc>
                  <a:txBody>
                    <a:bodyPr/>
                    <a:lstStyle/>
                    <a:p>
                      <a:r>
                        <a:rPr lang="en-GB" dirty="0" smtClean="0"/>
                        <a:t>Decision</a:t>
                      </a:r>
                      <a:r>
                        <a:rPr lang="en-GB" baseline="0" dirty="0" smtClean="0"/>
                        <a:t>s are made by senior managers at Headquarters</a:t>
                      </a:r>
                      <a:endParaRPr lang="en-GB" dirty="0"/>
                    </a:p>
                  </a:txBody>
                  <a:tcPr/>
                </a:tc>
                <a:tc>
                  <a:txBody>
                    <a:bodyPr/>
                    <a:lstStyle/>
                    <a:p>
                      <a:pPr marL="285750" indent="-285750">
                        <a:buFont typeface="Arial" pitchFamily="34" charset="0"/>
                        <a:buChar char="•"/>
                      </a:pPr>
                      <a:r>
                        <a:rPr lang="en-GB" dirty="0" smtClean="0"/>
                        <a:t>Clear</a:t>
                      </a:r>
                      <a:r>
                        <a:rPr lang="en-GB" baseline="0" dirty="0" smtClean="0"/>
                        <a:t> and consistent direction for the org</a:t>
                      </a:r>
                    </a:p>
                    <a:p>
                      <a:pPr marL="285750" indent="-285750">
                        <a:buFont typeface="Arial" pitchFamily="34" charset="0"/>
                        <a:buChar char="•"/>
                      </a:pPr>
                      <a:r>
                        <a:rPr lang="en-GB" dirty="0" smtClean="0"/>
                        <a:t>Skilled</a:t>
                      </a:r>
                      <a:r>
                        <a:rPr lang="en-GB" baseline="0" dirty="0" smtClean="0"/>
                        <a:t> staff in charge of decisions made</a:t>
                      </a:r>
                      <a:endParaRPr lang="en-GB" dirty="0"/>
                    </a:p>
                  </a:txBody>
                  <a:tcPr/>
                </a:tc>
                <a:tc>
                  <a:txBody>
                    <a:bodyPr/>
                    <a:lstStyle/>
                    <a:p>
                      <a:pPr marL="285750" indent="-285750">
                        <a:buFont typeface="Arial" pitchFamily="34" charset="0"/>
                        <a:buChar char="•"/>
                      </a:pPr>
                      <a:r>
                        <a:rPr lang="en-GB" dirty="0" smtClean="0"/>
                        <a:t>Demotivating for branch staff</a:t>
                      </a:r>
                    </a:p>
                    <a:p>
                      <a:pPr marL="285750" indent="-285750">
                        <a:buFont typeface="Arial" pitchFamily="34" charset="0"/>
                        <a:buChar char="•"/>
                      </a:pPr>
                      <a:r>
                        <a:rPr lang="en-GB" dirty="0" smtClean="0"/>
                        <a:t>Communication</a:t>
                      </a:r>
                      <a:r>
                        <a:rPr lang="en-GB" baseline="0" dirty="0" smtClean="0"/>
                        <a:t> issues</a:t>
                      </a:r>
                    </a:p>
                    <a:p>
                      <a:pPr marL="285750" indent="-285750">
                        <a:buFont typeface="Arial" pitchFamily="34" charset="0"/>
                        <a:buChar char="•"/>
                      </a:pPr>
                      <a:endParaRPr lang="en-GB" dirty="0"/>
                    </a:p>
                  </a:txBody>
                  <a:tcPr/>
                </a:tc>
              </a:tr>
              <a:tr h="370840">
                <a:tc>
                  <a:txBody>
                    <a:bodyPr/>
                    <a:lstStyle/>
                    <a:p>
                      <a:r>
                        <a:rPr lang="en-GB" sz="1200" b="0" dirty="0" smtClean="0"/>
                        <a:t>Decentralised</a:t>
                      </a:r>
                      <a:endParaRPr lang="en-GB" sz="1200" b="0" dirty="0"/>
                    </a:p>
                  </a:txBody>
                  <a:tcPr/>
                </a:tc>
                <a:tc>
                  <a:txBody>
                    <a:bodyPr/>
                    <a:lstStyle/>
                    <a:p>
                      <a:r>
                        <a:rPr lang="en-GB" dirty="0" smtClean="0"/>
                        <a:t>Decisions are delegated to departments/branches</a:t>
                      </a:r>
                      <a:endParaRPr lang="en-GB" dirty="0"/>
                    </a:p>
                  </a:txBody>
                  <a:tcPr/>
                </a:tc>
                <a:tc>
                  <a:txBody>
                    <a:bodyPr/>
                    <a:lstStyle/>
                    <a:p>
                      <a:pPr marL="285750" indent="-285750">
                        <a:buFont typeface="Arial" pitchFamily="34" charset="0"/>
                        <a:buChar char="•"/>
                      </a:pPr>
                      <a:r>
                        <a:rPr lang="en-GB" dirty="0" smtClean="0"/>
                        <a:t>SMT have more time for other issues</a:t>
                      </a:r>
                    </a:p>
                    <a:p>
                      <a:pPr marL="285750" indent="-285750">
                        <a:buFont typeface="Arial" pitchFamily="34" charset="0"/>
                        <a:buChar char="•"/>
                      </a:pPr>
                      <a:r>
                        <a:rPr lang="en-GB" dirty="0" smtClean="0"/>
                        <a:t>Prepares junior managers for promotion</a:t>
                      </a:r>
                    </a:p>
                    <a:p>
                      <a:pPr marL="285750" indent="-285750">
                        <a:buFont typeface="Arial" pitchFamily="34" charset="0"/>
                        <a:buChar char="•"/>
                      </a:pPr>
                      <a:r>
                        <a:rPr lang="en-GB" dirty="0" smtClean="0"/>
                        <a:t>Decisions can be made quickly</a:t>
                      </a:r>
                      <a:endParaRPr lang="en-GB" dirty="0"/>
                    </a:p>
                  </a:txBody>
                  <a:tcPr/>
                </a:tc>
                <a:tc>
                  <a:txBody>
                    <a:bodyPr/>
                    <a:lstStyle/>
                    <a:p>
                      <a:pPr marL="285750" indent="-285750">
                        <a:buFont typeface="Arial" pitchFamily="34" charset="0"/>
                        <a:buChar char="•"/>
                      </a:pPr>
                      <a:r>
                        <a:rPr lang="en-GB" dirty="0" smtClean="0"/>
                        <a:t>Lack of experience or willingness</a:t>
                      </a:r>
                      <a:r>
                        <a:rPr lang="en-GB" baseline="0" dirty="0" smtClean="0"/>
                        <a:t> amongst managers</a:t>
                      </a:r>
                    </a:p>
                    <a:p>
                      <a:pPr marL="285750" indent="-285750">
                        <a:buFont typeface="Arial" pitchFamily="34" charset="0"/>
                        <a:buChar char="•"/>
                      </a:pPr>
                      <a:r>
                        <a:rPr lang="en-GB" baseline="0" dirty="0" smtClean="0"/>
                        <a:t>Procedures carried out differently</a:t>
                      </a:r>
                    </a:p>
                    <a:p>
                      <a:pPr marL="285750" indent="-285750">
                        <a:buFont typeface="Arial" pitchFamily="34" charset="0"/>
                        <a:buChar char="•"/>
                      </a:pPr>
                      <a:r>
                        <a:rPr lang="en-GB" baseline="0" dirty="0" smtClean="0"/>
                        <a:t>Not a consistent approach used</a:t>
                      </a:r>
                      <a:endParaRPr lang="en-GB" dirty="0"/>
                    </a:p>
                  </a:txBody>
                  <a:tcPr/>
                </a:tc>
              </a:tr>
            </a:tbl>
          </a:graphicData>
        </a:graphic>
      </p:graphicFrame>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44</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71" y="5582030"/>
            <a:ext cx="245052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290" y="5551055"/>
            <a:ext cx="2161310" cy="12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11419" y="5899045"/>
            <a:ext cx="1200542"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278736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Organisational Structure</a:t>
            </a:r>
            <a:endParaRPr lang="en-GB" dirty="0"/>
          </a:p>
        </p:txBody>
      </p:sp>
      <p:sp>
        <p:nvSpPr>
          <p:cNvPr id="3" name="Content Placeholder 2"/>
          <p:cNvSpPr>
            <a:spLocks noGrp="1"/>
          </p:cNvSpPr>
          <p:nvPr>
            <p:ph idx="1"/>
          </p:nvPr>
        </p:nvSpPr>
        <p:spPr/>
        <p:txBody>
          <a:bodyPr/>
          <a:lstStyle/>
          <a:p>
            <a:pPr marL="0" indent="0">
              <a:buNone/>
            </a:pPr>
            <a:r>
              <a:rPr lang="en-GB" dirty="0" smtClean="0"/>
              <a:t>Often organisations change their structure. This may be due to the changing size of the organisation or financial pressures.</a:t>
            </a:r>
          </a:p>
          <a:p>
            <a:pPr marL="0" indent="0">
              <a:buNone/>
            </a:pPr>
            <a:r>
              <a:rPr lang="en-GB" dirty="0" smtClean="0"/>
              <a:t>They can do so by:</a:t>
            </a:r>
          </a:p>
          <a:p>
            <a:r>
              <a:rPr lang="en-GB" b="1" dirty="0" smtClean="0"/>
              <a:t>Downsizing </a:t>
            </a:r>
            <a:r>
              <a:rPr lang="en-GB" dirty="0" smtClean="0"/>
              <a:t>– removing some of the activities carried out e.g. closing a branch</a:t>
            </a:r>
          </a:p>
          <a:p>
            <a:r>
              <a:rPr lang="en-GB" b="1" dirty="0" smtClean="0"/>
              <a:t>Delayering</a:t>
            </a:r>
            <a:r>
              <a:rPr lang="en-GB" dirty="0" smtClean="0"/>
              <a:t> – removing layers of management e.g. changing from tall to flat</a:t>
            </a:r>
          </a:p>
          <a:p>
            <a:r>
              <a:rPr lang="en-GB" b="1" dirty="0" smtClean="0"/>
              <a:t>Outsourcing </a:t>
            </a:r>
            <a:r>
              <a:rPr lang="en-GB" dirty="0" smtClean="0"/>
              <a:t>– Allowing an outside agency to provide that service e.g. cleaning</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45</a:t>
            </a:fld>
            <a:endParaRPr lang="en-US"/>
          </a:p>
        </p:txBody>
      </p:sp>
    </p:spTree>
    <p:extLst>
      <p:ext uri="{BB962C8B-B14F-4D97-AF65-F5344CB8AC3E}">
        <p14:creationId xmlns:p14="http://schemas.microsoft.com/office/powerpoint/2010/main" val="4189269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Grouping</a:t>
            </a:r>
            <a:endParaRPr lang="en-GB" dirty="0"/>
          </a:p>
        </p:txBody>
      </p:sp>
      <p:sp>
        <p:nvSpPr>
          <p:cNvPr id="3" name="Content Placeholder 2"/>
          <p:cNvSpPr>
            <a:spLocks noGrp="1"/>
          </p:cNvSpPr>
          <p:nvPr>
            <p:ph idx="1"/>
          </p:nvPr>
        </p:nvSpPr>
        <p:spPr/>
        <p:txBody>
          <a:bodyPr/>
          <a:lstStyle/>
          <a:p>
            <a:r>
              <a:rPr lang="en-GB" dirty="0" smtClean="0"/>
              <a:t>After an organisation has chosen a structure they must then decide how to group their activities.</a:t>
            </a:r>
          </a:p>
          <a:p>
            <a:r>
              <a:rPr lang="en-GB" dirty="0" smtClean="0"/>
              <a:t>These can be done in a number of ways:</a:t>
            </a:r>
          </a:p>
          <a:p>
            <a:pPr lvl="1"/>
            <a:r>
              <a:rPr lang="en-GB" dirty="0" smtClean="0"/>
              <a:t>Functional</a:t>
            </a:r>
          </a:p>
          <a:p>
            <a:pPr lvl="1"/>
            <a:r>
              <a:rPr lang="en-GB" dirty="0" smtClean="0"/>
              <a:t>Product/Service</a:t>
            </a:r>
          </a:p>
          <a:p>
            <a:pPr lvl="1"/>
            <a:r>
              <a:rPr lang="en-GB" dirty="0" smtClean="0"/>
              <a:t>Customer</a:t>
            </a:r>
          </a:p>
          <a:p>
            <a:pPr lvl="1"/>
            <a:r>
              <a:rPr lang="en-GB" dirty="0" smtClean="0"/>
              <a:t>Geographical</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46</a:t>
            </a:fld>
            <a:endParaRPr lang="en-US"/>
          </a:p>
        </p:txBody>
      </p:sp>
    </p:spTree>
    <p:extLst>
      <p:ext uri="{BB962C8B-B14F-4D97-AF65-F5344CB8AC3E}">
        <p14:creationId xmlns:p14="http://schemas.microsoft.com/office/powerpoint/2010/main" val="1505942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a:t>
            </a:r>
            <a:r>
              <a:rPr lang="en-GB" dirty="0" smtClean="0"/>
              <a:t>Grouping - </a:t>
            </a:r>
            <a:br>
              <a:rPr lang="en-GB" dirty="0" smtClean="0"/>
            </a:br>
            <a:r>
              <a:rPr lang="en-GB" sz="2800" dirty="0" smtClean="0"/>
              <a:t>Functional</a:t>
            </a:r>
            <a:endParaRPr lang="en-GB" sz="2800"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47</a:t>
            </a:fld>
            <a:endParaRPr lang="en-US"/>
          </a:p>
        </p:txBody>
      </p:sp>
      <p:sp>
        <p:nvSpPr>
          <p:cNvPr id="6" name="Content Placeholder 5"/>
          <p:cNvSpPr>
            <a:spLocks noGrp="1"/>
          </p:cNvSpPr>
          <p:nvPr>
            <p:ph idx="1"/>
          </p:nvPr>
        </p:nvSpPr>
        <p:spPr/>
        <p:txBody>
          <a:bodyPr/>
          <a:lstStyle/>
          <a:p>
            <a:pPr eaLnBrk="1" hangingPunct="1"/>
            <a:r>
              <a:rPr lang="en-GB" sz="2400" dirty="0">
                <a:solidFill>
                  <a:schemeClr val="tx1"/>
                </a:solidFill>
              </a:rPr>
              <a:t>Activities are grouped into departments based on similar skills, expertise and resources used:</a:t>
            </a:r>
          </a:p>
          <a:p>
            <a:pPr lvl="1" eaLnBrk="1" hangingPunct="1"/>
            <a:r>
              <a:rPr lang="en-GB" dirty="0"/>
              <a:t>Marketing</a:t>
            </a:r>
          </a:p>
          <a:p>
            <a:pPr lvl="1" eaLnBrk="1" hangingPunct="1"/>
            <a:r>
              <a:rPr lang="en-GB" dirty="0"/>
              <a:t>Operations</a:t>
            </a:r>
          </a:p>
          <a:p>
            <a:pPr lvl="1" eaLnBrk="1" hangingPunct="1"/>
            <a:r>
              <a:rPr lang="en-GB" dirty="0"/>
              <a:t>Human </a:t>
            </a:r>
            <a:r>
              <a:rPr lang="en-GB" dirty="0" smtClean="0"/>
              <a:t>Resources</a:t>
            </a:r>
            <a:endParaRPr lang="en-GB" dirty="0"/>
          </a:p>
          <a:p>
            <a:pPr lvl="1" eaLnBrk="1" hangingPunct="1"/>
            <a:r>
              <a:rPr lang="en-GB" dirty="0" smtClean="0"/>
              <a:t>Finance</a:t>
            </a:r>
            <a:endParaRPr lang="en-GB" dirty="0"/>
          </a:p>
          <a:p>
            <a:pPr marL="0" indent="0">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4043719889"/>
              </p:ext>
            </p:extLst>
          </p:nvPr>
        </p:nvGraphicFramePr>
        <p:xfrm>
          <a:off x="498474" y="4315691"/>
          <a:ext cx="7807326" cy="2068576"/>
        </p:xfrm>
        <a:graphic>
          <a:graphicData uri="http://schemas.openxmlformats.org/drawingml/2006/table">
            <a:tbl>
              <a:tblPr firstRow="1" bandRow="1">
                <a:tableStyleId>{5C22544A-7EE6-4342-B048-85BDC9FD1C3A}</a:tableStyleId>
              </a:tblPr>
              <a:tblGrid>
                <a:gridCol w="3903663"/>
                <a:gridCol w="3903663"/>
              </a:tblGrid>
              <a:tr h="370840">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pPr eaLnBrk="1" hangingPunct="1">
                        <a:lnSpc>
                          <a:spcPct val="90000"/>
                        </a:lnSpc>
                      </a:pPr>
                      <a:r>
                        <a:rPr lang="en-GB" sz="1800" b="0" dirty="0" smtClean="0">
                          <a:solidFill>
                            <a:schemeClr val="tx1"/>
                          </a:solidFill>
                        </a:rPr>
                        <a:t>No duplication of resources</a:t>
                      </a:r>
                    </a:p>
                  </a:txBody>
                  <a:tcPr/>
                </a:tc>
                <a:tc>
                  <a:txBody>
                    <a:bodyPr/>
                    <a:lstStyle/>
                    <a:p>
                      <a:pPr eaLnBrk="1" hangingPunct="1">
                        <a:lnSpc>
                          <a:spcPct val="90000"/>
                        </a:lnSpc>
                      </a:pPr>
                      <a:r>
                        <a:rPr lang="en-GB" sz="1800" b="0" dirty="0" smtClean="0">
                          <a:solidFill>
                            <a:schemeClr val="tx1"/>
                          </a:solidFill>
                        </a:rPr>
                        <a:t>Loyalty to department </a:t>
                      </a:r>
                      <a:r>
                        <a:rPr lang="en-GB" sz="1800" b="0" dirty="0" err="1" smtClean="0">
                          <a:solidFill>
                            <a:schemeClr val="tx1"/>
                          </a:solidFill>
                        </a:rPr>
                        <a:t>vs</a:t>
                      </a:r>
                      <a:r>
                        <a:rPr lang="en-GB" sz="1800" b="0" dirty="0" smtClean="0">
                          <a:solidFill>
                            <a:schemeClr val="tx1"/>
                          </a:solidFill>
                        </a:rPr>
                        <a:t> organisation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Become experts in field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Communication barriers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Career paths developed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Slow to respond to change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Communication and cooperation</a:t>
                      </a:r>
                    </a:p>
                  </a:txBody>
                  <a:tcPr/>
                </a:tc>
                <a:tc>
                  <a:txBody>
                    <a:bodyPr/>
                    <a:lstStyle/>
                    <a:p>
                      <a:endParaRPr lang="en-GB" b="0" dirty="0">
                        <a:solidFill>
                          <a:schemeClr val="tx1"/>
                        </a:solidFill>
                      </a:endParaRPr>
                    </a:p>
                  </a:txBody>
                  <a:tcPr/>
                </a:tc>
              </a:tr>
            </a:tbl>
          </a:graphicData>
        </a:graphic>
      </p:graphicFrame>
    </p:spTree>
    <p:extLst>
      <p:ext uri="{BB962C8B-B14F-4D97-AF65-F5344CB8AC3E}">
        <p14:creationId xmlns:p14="http://schemas.microsoft.com/office/powerpoint/2010/main" val="2405254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a:t>
            </a:r>
            <a:r>
              <a:rPr lang="en-GB" dirty="0" smtClean="0"/>
              <a:t>Grouping - </a:t>
            </a:r>
            <a:br>
              <a:rPr lang="en-GB" dirty="0" smtClean="0"/>
            </a:br>
            <a:r>
              <a:rPr lang="en-GB" sz="2800" dirty="0" smtClean="0"/>
              <a:t>Product/Service</a:t>
            </a:r>
            <a:endParaRPr lang="en-GB" sz="2800"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48</a:t>
            </a:fld>
            <a:endParaRPr lang="en-US"/>
          </a:p>
        </p:txBody>
      </p:sp>
      <p:sp>
        <p:nvSpPr>
          <p:cNvPr id="6" name="Content Placeholder 5"/>
          <p:cNvSpPr>
            <a:spLocks noGrp="1"/>
          </p:cNvSpPr>
          <p:nvPr>
            <p:ph idx="1"/>
          </p:nvPr>
        </p:nvSpPr>
        <p:spPr/>
        <p:txBody>
          <a:bodyPr/>
          <a:lstStyle/>
          <a:p>
            <a:pPr eaLnBrk="1" hangingPunct="1"/>
            <a:r>
              <a:rPr lang="en-GB" sz="2400" dirty="0">
                <a:solidFill>
                  <a:schemeClr val="tx1"/>
                </a:solidFill>
              </a:rPr>
              <a:t>Grouped around product or service </a:t>
            </a:r>
            <a:r>
              <a:rPr lang="en-GB" sz="2400" dirty="0" smtClean="0">
                <a:solidFill>
                  <a:schemeClr val="tx1"/>
                </a:solidFill>
              </a:rPr>
              <a:t>offered</a:t>
            </a:r>
            <a:endParaRPr lang="en-GB" sz="2400" dirty="0">
              <a:solidFill>
                <a:schemeClr val="tx1"/>
              </a:solidFill>
            </a:endParaRPr>
          </a:p>
          <a:p>
            <a:pPr eaLnBrk="1" hangingPunct="1"/>
            <a:r>
              <a:rPr lang="en-GB" sz="2400" dirty="0">
                <a:solidFill>
                  <a:schemeClr val="tx1"/>
                </a:solidFill>
              </a:rPr>
              <a:t>Each product requires specialist knowledge and expertise</a:t>
            </a:r>
          </a:p>
          <a:p>
            <a:pPr marL="0" indent="0">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751715163"/>
              </p:ext>
            </p:extLst>
          </p:nvPr>
        </p:nvGraphicFramePr>
        <p:xfrm>
          <a:off x="498475" y="3622964"/>
          <a:ext cx="7807326" cy="2021840"/>
        </p:xfrm>
        <a:graphic>
          <a:graphicData uri="http://schemas.openxmlformats.org/drawingml/2006/table">
            <a:tbl>
              <a:tblPr firstRow="1" bandRow="1">
                <a:tableStyleId>{5C22544A-7EE6-4342-B048-85BDC9FD1C3A}</a:tableStyleId>
              </a:tblPr>
              <a:tblGrid>
                <a:gridCol w="3903663"/>
                <a:gridCol w="3903663"/>
              </a:tblGrid>
              <a:tr h="370840">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pPr eaLnBrk="1" hangingPunct="1"/>
                      <a:r>
                        <a:rPr lang="en-GB" sz="1800" b="0" dirty="0" smtClean="0">
                          <a:solidFill>
                            <a:schemeClr val="tx1"/>
                          </a:solidFill>
                        </a:rPr>
                        <a:t>Self-contained units</a:t>
                      </a:r>
                    </a:p>
                  </a:txBody>
                  <a:tcPr/>
                </a:tc>
                <a:tc>
                  <a:txBody>
                    <a:bodyPr/>
                    <a:lstStyle/>
                    <a:p>
                      <a:pPr eaLnBrk="1" hangingPunct="1"/>
                      <a:r>
                        <a:rPr lang="en-GB" sz="1800" b="0" dirty="0" smtClean="0">
                          <a:solidFill>
                            <a:schemeClr val="tx1"/>
                          </a:solidFill>
                        </a:rPr>
                        <a:t>Duplication of resources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Expertise develops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Difficult to share research or equipment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Quicker response to external changes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In competition with other divisions</a:t>
                      </a:r>
                    </a:p>
                  </a:txBody>
                  <a:tcPr/>
                </a:tc>
              </a:tr>
            </a:tbl>
          </a:graphicData>
        </a:graphic>
      </p:graphicFrame>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836" y="5644803"/>
            <a:ext cx="3850916" cy="121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87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a:t>
            </a:r>
            <a:r>
              <a:rPr lang="en-GB" dirty="0" smtClean="0"/>
              <a:t>Grouping - </a:t>
            </a:r>
            <a:br>
              <a:rPr lang="en-GB" dirty="0" smtClean="0"/>
            </a:br>
            <a:r>
              <a:rPr lang="en-GB" sz="2800" dirty="0" smtClean="0"/>
              <a:t>Customer</a:t>
            </a:r>
            <a:endParaRPr lang="en-GB" sz="2800"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49</a:t>
            </a:fld>
            <a:endParaRPr lang="en-US"/>
          </a:p>
        </p:txBody>
      </p:sp>
      <p:sp>
        <p:nvSpPr>
          <p:cNvPr id="6" name="Content Placeholder 5"/>
          <p:cNvSpPr>
            <a:spLocks noGrp="1"/>
          </p:cNvSpPr>
          <p:nvPr>
            <p:ph idx="1"/>
          </p:nvPr>
        </p:nvSpPr>
        <p:spPr/>
        <p:txBody>
          <a:bodyPr/>
          <a:lstStyle/>
          <a:p>
            <a:pPr eaLnBrk="1" hangingPunct="1"/>
            <a:r>
              <a:rPr lang="en-GB" sz="2400" dirty="0" smtClean="0">
                <a:solidFill>
                  <a:schemeClr val="tx1"/>
                </a:solidFill>
              </a:rPr>
              <a:t>This is grouped by customer types e.g. market segment.</a:t>
            </a:r>
            <a:endParaRPr lang="en-GB" sz="2400" dirty="0">
              <a:solidFill>
                <a:schemeClr val="tx1"/>
              </a:solidFill>
            </a:endParaRPr>
          </a:p>
          <a:p>
            <a:pPr marL="0" indent="0">
              <a:buNone/>
            </a:pP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121114904"/>
              </p:ext>
            </p:extLst>
          </p:nvPr>
        </p:nvGraphicFramePr>
        <p:xfrm>
          <a:off x="498475" y="3068783"/>
          <a:ext cx="7807326" cy="1752600"/>
        </p:xfrm>
        <a:graphic>
          <a:graphicData uri="http://schemas.openxmlformats.org/drawingml/2006/table">
            <a:tbl>
              <a:tblPr firstRow="1" bandRow="1">
                <a:tableStyleId>{5C22544A-7EE6-4342-B048-85BDC9FD1C3A}</a:tableStyleId>
              </a:tblPr>
              <a:tblGrid>
                <a:gridCol w="3903663"/>
                <a:gridCol w="3903663"/>
              </a:tblGrid>
              <a:tr h="370840">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pPr eaLnBrk="1" hangingPunct="1">
                        <a:lnSpc>
                          <a:spcPct val="90000"/>
                        </a:lnSpc>
                      </a:pPr>
                      <a:r>
                        <a:rPr lang="en-GB" b="0" dirty="0" smtClean="0">
                          <a:solidFill>
                            <a:schemeClr val="tx1"/>
                          </a:solidFill>
                        </a:rPr>
                        <a:t>Price/promotion suit customer</a:t>
                      </a:r>
                    </a:p>
                  </a:txBody>
                  <a:tcPr/>
                </a:tc>
                <a:tc>
                  <a:txBody>
                    <a:bodyPr/>
                    <a:lstStyle/>
                    <a:p>
                      <a:pPr eaLnBrk="1" hangingPunct="1">
                        <a:lnSpc>
                          <a:spcPct val="90000"/>
                        </a:lnSpc>
                      </a:pPr>
                      <a:r>
                        <a:rPr lang="en-GB" b="0" dirty="0" smtClean="0">
                          <a:solidFill>
                            <a:schemeClr val="tx1"/>
                          </a:solidFill>
                        </a:rPr>
                        <a:t>Expensive – staff costs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Customer loyalty develops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New group for new customer </a:t>
                      </a:r>
                      <a:r>
                        <a:rPr lang="en-GB" b="0" dirty="0" err="1" smtClean="0">
                          <a:solidFill>
                            <a:schemeClr val="tx1"/>
                          </a:solidFill>
                        </a:rPr>
                        <a:t>eg</a:t>
                      </a:r>
                      <a:r>
                        <a:rPr lang="en-GB" b="0" dirty="0" smtClean="0">
                          <a:solidFill>
                            <a:schemeClr val="tx1"/>
                          </a:solidFill>
                        </a:rPr>
                        <a:t> ecommerce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Quick response to changing needs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tx1"/>
                          </a:solidFill>
                        </a:rPr>
                        <a:t>Duplication of resources</a:t>
                      </a:r>
                    </a:p>
                  </a:txBody>
                  <a:tcPr/>
                </a:tc>
              </a:tr>
            </a:tbl>
          </a:graphicData>
        </a:graphic>
      </p:graphicFrame>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61" y="5002414"/>
            <a:ext cx="2506166" cy="156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727" y="5002413"/>
            <a:ext cx="2275032" cy="150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4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Sectors of Industry - Trends</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a:t>
            </a:fld>
            <a:endParaRPr lang="en-US"/>
          </a:p>
        </p:txBody>
      </p:sp>
      <p:sp>
        <p:nvSpPr>
          <p:cNvPr id="5" name="Content Placeholder 4"/>
          <p:cNvSpPr>
            <a:spLocks noGrp="1"/>
          </p:cNvSpPr>
          <p:nvPr>
            <p:ph idx="1"/>
          </p:nvPr>
        </p:nvSpPr>
        <p:spPr/>
        <p:txBody>
          <a:bodyPr/>
          <a:lstStyle/>
          <a:p>
            <a:endParaRPr lang="en-GB" i="1" dirty="0" smtClean="0">
              <a:solidFill>
                <a:srgbClr val="333333"/>
              </a:solidFill>
              <a:latin typeface="Arial"/>
              <a:ea typeface="Times New Roman"/>
              <a:cs typeface="Times New Roman"/>
            </a:endParaRPr>
          </a:p>
          <a:p>
            <a:endParaRPr lang="en-GB" i="1" dirty="0">
              <a:solidFill>
                <a:srgbClr val="333333"/>
              </a:solidFill>
              <a:latin typeface="Arial"/>
              <a:ea typeface="Times New Roman"/>
              <a:cs typeface="Times New Roman"/>
            </a:endParaRPr>
          </a:p>
          <a:p>
            <a:endParaRPr lang="en-GB" i="1" dirty="0" smtClean="0">
              <a:solidFill>
                <a:srgbClr val="333333"/>
              </a:solidFill>
              <a:latin typeface="Arial"/>
              <a:ea typeface="Times New Roman"/>
              <a:cs typeface="Times New Roman"/>
            </a:endParaRPr>
          </a:p>
          <a:p>
            <a:endParaRPr lang="en-GB" i="1" dirty="0">
              <a:solidFill>
                <a:srgbClr val="333333"/>
              </a:solidFill>
              <a:latin typeface="Arial"/>
              <a:ea typeface="Times New Roman"/>
              <a:cs typeface="Times New Roman"/>
            </a:endParaRPr>
          </a:p>
          <a:p>
            <a:endParaRPr lang="en-GB" i="1" dirty="0" smtClean="0">
              <a:solidFill>
                <a:srgbClr val="333333"/>
              </a:solidFill>
              <a:latin typeface="Arial"/>
              <a:ea typeface="Times New Roman"/>
              <a:cs typeface="Times New Roman"/>
            </a:endParaRPr>
          </a:p>
          <a:p>
            <a:endParaRPr lang="en-GB" i="1" dirty="0">
              <a:solidFill>
                <a:srgbClr val="333333"/>
              </a:solidFill>
              <a:latin typeface="Arial"/>
              <a:ea typeface="Times New Roman"/>
              <a:cs typeface="Times New Roman"/>
            </a:endParaRPr>
          </a:p>
          <a:p>
            <a:pPr marL="0" indent="0">
              <a:buNone/>
            </a:pPr>
            <a:endParaRPr lang="en-GB" i="1" dirty="0" smtClean="0">
              <a:solidFill>
                <a:srgbClr val="333333"/>
              </a:solidFill>
              <a:latin typeface="Arial"/>
              <a:ea typeface="Times New Roman"/>
              <a:cs typeface="Times New Roman"/>
            </a:endParaRPr>
          </a:p>
          <a:p>
            <a:pPr marL="0" indent="0">
              <a:buNone/>
            </a:pPr>
            <a:endParaRPr lang="en-GB" i="1" dirty="0">
              <a:solidFill>
                <a:srgbClr val="333333"/>
              </a:solidFill>
              <a:latin typeface="Arial"/>
              <a:ea typeface="Times New Roman"/>
              <a:cs typeface="Times New Roman"/>
            </a:endParaRPr>
          </a:p>
          <a:p>
            <a:pPr marL="0" indent="0">
              <a:buNone/>
            </a:pPr>
            <a:r>
              <a:rPr lang="en-GB" i="1" dirty="0" smtClean="0">
                <a:solidFill>
                  <a:srgbClr val="333333"/>
                </a:solidFill>
                <a:latin typeface="Arial"/>
                <a:ea typeface="Times New Roman"/>
                <a:cs typeface="Times New Roman"/>
              </a:rPr>
              <a:t>Line </a:t>
            </a:r>
            <a:r>
              <a:rPr lang="en-GB" i="1" dirty="0">
                <a:solidFill>
                  <a:srgbClr val="333333"/>
                </a:solidFill>
                <a:latin typeface="Arial"/>
                <a:ea typeface="Times New Roman"/>
                <a:cs typeface="Times New Roman"/>
              </a:rPr>
              <a:t>graph showing UK employment structure from 1800 to 2000.</a:t>
            </a:r>
            <a:endParaRPr lang="en-GB" dirty="0">
              <a:latin typeface="Calibri"/>
              <a:ea typeface="Times New Roman"/>
              <a:cs typeface="Times New Roman"/>
            </a:endParaRPr>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0043"/>
            <a:ext cx="9143999" cy="531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208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a:t>
            </a:r>
            <a:r>
              <a:rPr lang="en-GB" dirty="0" smtClean="0"/>
              <a:t>Grouping - </a:t>
            </a:r>
            <a:br>
              <a:rPr lang="en-GB" dirty="0" smtClean="0"/>
            </a:br>
            <a:r>
              <a:rPr lang="en-GB" sz="2800" dirty="0" smtClean="0"/>
              <a:t>Geographical</a:t>
            </a:r>
            <a:endParaRPr lang="en-GB" sz="2800"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50</a:t>
            </a:fld>
            <a:endParaRPr lang="en-US"/>
          </a:p>
        </p:txBody>
      </p:sp>
      <p:sp>
        <p:nvSpPr>
          <p:cNvPr id="6" name="Content Placeholder 5"/>
          <p:cNvSpPr>
            <a:spLocks noGrp="1"/>
          </p:cNvSpPr>
          <p:nvPr>
            <p:ph idx="1"/>
          </p:nvPr>
        </p:nvSpPr>
        <p:spPr/>
        <p:txBody>
          <a:bodyPr/>
          <a:lstStyle/>
          <a:p>
            <a:pPr eaLnBrk="1" hangingPunct="1"/>
            <a:r>
              <a:rPr lang="en-GB" dirty="0"/>
              <a:t>Organised by geographical </a:t>
            </a:r>
            <a:r>
              <a:rPr lang="en-GB" dirty="0" smtClean="0"/>
              <a:t>region</a:t>
            </a:r>
          </a:p>
          <a:p>
            <a:pPr lvl="1" eaLnBrk="1" hangingPunct="1"/>
            <a:r>
              <a:rPr lang="en-GB" dirty="0" smtClean="0"/>
              <a:t>e.g. </a:t>
            </a:r>
            <a:r>
              <a:rPr lang="en-GB" dirty="0"/>
              <a:t>North-East Scotland and Midlands group</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506408757"/>
              </p:ext>
            </p:extLst>
          </p:nvPr>
        </p:nvGraphicFramePr>
        <p:xfrm>
          <a:off x="247649" y="2976419"/>
          <a:ext cx="7807326" cy="1752600"/>
        </p:xfrm>
        <a:graphic>
          <a:graphicData uri="http://schemas.openxmlformats.org/drawingml/2006/table">
            <a:tbl>
              <a:tblPr firstRow="1" bandRow="1">
                <a:tableStyleId>{5C22544A-7EE6-4342-B048-85BDC9FD1C3A}</a:tableStyleId>
              </a:tblPr>
              <a:tblGrid>
                <a:gridCol w="3903663"/>
                <a:gridCol w="3903663"/>
              </a:tblGrid>
              <a:tr h="370840">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370840">
                <a:tc>
                  <a:txBody>
                    <a:bodyPr/>
                    <a:lstStyle/>
                    <a:p>
                      <a:pPr eaLnBrk="1" hangingPunct="1">
                        <a:lnSpc>
                          <a:spcPct val="90000"/>
                        </a:lnSpc>
                      </a:pPr>
                      <a:r>
                        <a:rPr lang="en-GB" sz="1800" b="0" dirty="0" smtClean="0">
                          <a:solidFill>
                            <a:schemeClr val="tx1"/>
                          </a:solidFill>
                        </a:rPr>
                        <a:t>Local offices = local knowledge</a:t>
                      </a:r>
                    </a:p>
                  </a:txBody>
                  <a:tcPr/>
                </a:tc>
                <a:tc>
                  <a:txBody>
                    <a:bodyPr/>
                    <a:lstStyle/>
                    <a:p>
                      <a:pPr eaLnBrk="1" hangingPunct="1">
                        <a:lnSpc>
                          <a:spcPct val="90000"/>
                        </a:lnSpc>
                      </a:pPr>
                      <a:r>
                        <a:rPr lang="en-GB" sz="1800" b="0" dirty="0" smtClean="0">
                          <a:solidFill>
                            <a:schemeClr val="tx1"/>
                          </a:solidFill>
                        </a:rPr>
                        <a:t>Cost of</a:t>
                      </a:r>
                      <a:r>
                        <a:rPr lang="en-GB" sz="1800" b="0" baseline="0" dirty="0" smtClean="0">
                          <a:solidFill>
                            <a:schemeClr val="tx1"/>
                          </a:solidFill>
                        </a:rPr>
                        <a:t> re-location</a:t>
                      </a:r>
                      <a:endParaRPr lang="en-GB" sz="1800" b="0"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Accountable for success/failure in area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Language and cultural barriers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Responsive to customer needs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rPr>
                        <a:t>Duplication</a:t>
                      </a:r>
                      <a:r>
                        <a:rPr lang="en-GB" sz="1800" b="0" baseline="0" dirty="0" smtClean="0">
                          <a:solidFill>
                            <a:schemeClr val="tx1"/>
                          </a:solidFill>
                        </a:rPr>
                        <a:t> of resources</a:t>
                      </a:r>
                      <a:endParaRPr lang="en-GB" sz="1800" b="0" dirty="0" smtClean="0">
                        <a:solidFill>
                          <a:schemeClr val="tx1"/>
                        </a:solidFill>
                      </a:endParaRPr>
                    </a:p>
                  </a:txBody>
                  <a:tcPr/>
                </a:tc>
              </a:tr>
            </a:tbl>
          </a:graphicData>
        </a:graphic>
      </p:graphicFrame>
      <p:pic>
        <p:nvPicPr>
          <p:cNvPr id="9" name="Picture 10" descr="article-1019117-0136BB2200000578-95_468x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564" y="5380506"/>
            <a:ext cx="2244436" cy="147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world-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8618"/>
            <a:ext cx="1597915" cy="15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749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Relationships</a:t>
            </a:r>
            <a:endParaRPr lang="en-GB" dirty="0"/>
          </a:p>
        </p:txBody>
      </p:sp>
      <p:sp>
        <p:nvSpPr>
          <p:cNvPr id="3" name="Content Placeholder 2"/>
          <p:cNvSpPr>
            <a:spLocks noGrp="1"/>
          </p:cNvSpPr>
          <p:nvPr>
            <p:ph idx="1"/>
          </p:nvPr>
        </p:nvSpPr>
        <p:spPr/>
        <p:txBody>
          <a:bodyPr/>
          <a:lstStyle/>
          <a:p>
            <a:r>
              <a:rPr lang="en-GB" b="1" dirty="0" smtClean="0"/>
              <a:t>Responsibility</a:t>
            </a:r>
            <a:r>
              <a:rPr lang="en-GB" dirty="0" smtClean="0"/>
              <a:t> – being answerable for decisions and action taken</a:t>
            </a:r>
          </a:p>
          <a:p>
            <a:r>
              <a:rPr lang="en-GB" b="1" dirty="0" smtClean="0"/>
              <a:t>Authority</a:t>
            </a:r>
            <a:r>
              <a:rPr lang="en-GB" dirty="0" smtClean="0"/>
              <a:t> – having power to make decisions</a:t>
            </a:r>
          </a:p>
          <a:p>
            <a:r>
              <a:rPr lang="en-GB" b="1" dirty="0" smtClean="0"/>
              <a:t>Chain of Command </a:t>
            </a:r>
            <a:r>
              <a:rPr lang="en-GB" dirty="0" smtClean="0"/>
              <a:t>– how instructions are passed down through an organisation and how communication flows up and down.</a:t>
            </a:r>
          </a:p>
          <a:p>
            <a:r>
              <a:rPr lang="en-GB" b="1" dirty="0" smtClean="0"/>
              <a:t>Delegation</a:t>
            </a:r>
            <a:r>
              <a:rPr lang="en-GB" dirty="0" smtClean="0"/>
              <a:t> – giving the responsibility to someone else to carry out a task</a:t>
            </a: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4889500"/>
            <a:ext cx="25844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3721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Relationships</a:t>
            </a:r>
          </a:p>
        </p:txBody>
      </p:sp>
      <p:sp>
        <p:nvSpPr>
          <p:cNvPr id="3" name="Content Placeholder 2"/>
          <p:cNvSpPr>
            <a:spLocks noGrp="1"/>
          </p:cNvSpPr>
          <p:nvPr>
            <p:ph idx="1"/>
          </p:nvPr>
        </p:nvSpPr>
        <p:spPr/>
        <p:txBody>
          <a:bodyPr/>
          <a:lstStyle/>
          <a:p>
            <a:r>
              <a:rPr lang="en-GB" sz="1600" b="1" dirty="0" smtClean="0"/>
              <a:t>Line Relationship </a:t>
            </a:r>
            <a:r>
              <a:rPr lang="en-GB" sz="1600" dirty="0" smtClean="0"/>
              <a:t>– manager and subordinate e.g. Marketing Director &gt; Marketing Assistant</a:t>
            </a:r>
          </a:p>
          <a:p>
            <a:r>
              <a:rPr lang="en-GB" sz="1600" b="1" dirty="0" smtClean="0"/>
              <a:t>Lateral Relationship </a:t>
            </a:r>
            <a:r>
              <a:rPr lang="en-GB" sz="1600" dirty="0" smtClean="0"/>
              <a:t>– two or more people on the same level e.g. Marketing Director &gt;Finance Director</a:t>
            </a:r>
          </a:p>
          <a:p>
            <a:r>
              <a:rPr lang="en-GB" sz="1600" b="1" dirty="0" smtClean="0"/>
              <a:t>Functional Relationship </a:t>
            </a:r>
            <a:r>
              <a:rPr lang="en-GB" sz="1600" dirty="0" smtClean="0"/>
              <a:t>– support for other functional areas e.g. Admin </a:t>
            </a:r>
            <a:r>
              <a:rPr lang="en-GB" sz="1600" dirty="0" err="1" smtClean="0"/>
              <a:t>Dept</a:t>
            </a:r>
            <a:r>
              <a:rPr lang="en-GB" sz="1600" dirty="0" smtClean="0"/>
              <a:t> giving support to the HR </a:t>
            </a:r>
            <a:r>
              <a:rPr lang="en-GB" sz="1600" dirty="0" err="1" smtClean="0"/>
              <a:t>Dept</a:t>
            </a:r>
            <a:endParaRPr lang="en-GB" sz="1600" dirty="0" smtClean="0"/>
          </a:p>
          <a:p>
            <a:r>
              <a:rPr lang="en-GB" sz="1600" b="1" dirty="0" smtClean="0"/>
              <a:t>Informal Relationships </a:t>
            </a:r>
            <a:r>
              <a:rPr lang="en-GB" sz="1600" dirty="0" smtClean="0"/>
              <a:t>– colleagues communicating on an informal basis. These are said to be the most important relationships in an organisation</a:t>
            </a:r>
            <a:endParaRPr lang="en-GB" sz="1600"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550" y="4889500"/>
            <a:ext cx="25844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892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Organisational Relationships</a:t>
            </a:r>
          </a:p>
        </p:txBody>
      </p:sp>
      <p:sp>
        <p:nvSpPr>
          <p:cNvPr id="3" name="Content Placeholder 2"/>
          <p:cNvSpPr>
            <a:spLocks noGrp="1"/>
          </p:cNvSpPr>
          <p:nvPr>
            <p:ph idx="1"/>
          </p:nvPr>
        </p:nvSpPr>
        <p:spPr/>
        <p:txBody>
          <a:bodyPr/>
          <a:lstStyle/>
          <a:p>
            <a:r>
              <a:rPr lang="en-GB" b="1" dirty="0" smtClean="0"/>
              <a:t>Narrow Span of Control</a:t>
            </a:r>
          </a:p>
          <a:p>
            <a:pPr lvl="1"/>
            <a:r>
              <a:rPr lang="en-GB" dirty="0" smtClean="0"/>
              <a:t>Fewer subordinates to  manage = less empowerment</a:t>
            </a:r>
          </a:p>
          <a:p>
            <a:pPr lvl="1"/>
            <a:r>
              <a:rPr lang="en-GB" dirty="0" smtClean="0"/>
              <a:t>More opportunities to communicate with managers</a:t>
            </a:r>
          </a:p>
          <a:p>
            <a:pPr lvl="1"/>
            <a:r>
              <a:rPr lang="en-GB" dirty="0" smtClean="0"/>
              <a:t>Subordinates likely to be involved in decision making</a:t>
            </a:r>
          </a:p>
          <a:p>
            <a:pPr lvl="1"/>
            <a:r>
              <a:rPr lang="en-GB" dirty="0" smtClean="0"/>
              <a:t>Longer chain of command</a:t>
            </a:r>
            <a:endParaRPr lang="en-GB" dirty="0"/>
          </a:p>
          <a:p>
            <a:pPr marL="228600" lvl="1" indent="0">
              <a:buNone/>
            </a:pPr>
            <a:endParaRPr lang="en-GB" dirty="0" smtClean="0"/>
          </a:p>
          <a:p>
            <a:r>
              <a:rPr lang="en-GB" b="1" dirty="0" smtClean="0"/>
              <a:t>Wide Span of Control</a:t>
            </a:r>
          </a:p>
          <a:p>
            <a:pPr lvl="1"/>
            <a:r>
              <a:rPr lang="en-GB" dirty="0" smtClean="0"/>
              <a:t>More empowerment for subordinates</a:t>
            </a:r>
          </a:p>
          <a:p>
            <a:pPr lvl="1"/>
            <a:r>
              <a:rPr lang="en-GB" dirty="0" smtClean="0"/>
              <a:t>Tasks can be delegated</a:t>
            </a:r>
          </a:p>
          <a:p>
            <a:pPr lvl="1"/>
            <a:r>
              <a:rPr lang="en-GB" dirty="0" smtClean="0"/>
              <a:t>Large number of subordinates to control</a:t>
            </a:r>
          </a:p>
          <a:p>
            <a:pPr lvl="1"/>
            <a:r>
              <a:rPr lang="en-GB" dirty="0" smtClean="0"/>
              <a:t>Fewer managers which saves money</a:t>
            </a:r>
          </a:p>
          <a:p>
            <a:pPr lvl="1"/>
            <a:r>
              <a:rPr lang="en-GB" dirty="0" smtClean="0"/>
              <a:t>Shorter chain of command</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993" y="2450695"/>
            <a:ext cx="2329007" cy="75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364050" y="4433454"/>
            <a:ext cx="3650641" cy="143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823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p:txBody>
          <a:bodyPr/>
          <a:lstStyle/>
          <a:p>
            <a:r>
              <a:rPr lang="en-GB" dirty="0" smtClean="0"/>
              <a:t>Using A3 paper or a relevant computer programme produce an organisation chart for the school.</a:t>
            </a:r>
          </a:p>
          <a:p>
            <a:r>
              <a:rPr lang="en-GB" dirty="0" smtClean="0"/>
              <a:t>Your diagram should include the following information:</a:t>
            </a:r>
          </a:p>
          <a:p>
            <a:pPr marL="228600" lvl="1" indent="0">
              <a:buNone/>
            </a:pPr>
            <a:endParaRPr lang="en-GB" smtClean="0"/>
          </a:p>
          <a:p>
            <a:pPr lvl="1"/>
            <a:r>
              <a:rPr lang="en-GB" dirty="0" smtClean="0"/>
              <a:t>Organisational Structure – justify</a:t>
            </a:r>
          </a:p>
          <a:p>
            <a:pPr lvl="1"/>
            <a:r>
              <a:rPr lang="en-GB" dirty="0" smtClean="0"/>
              <a:t>Organisational Groupings – justify</a:t>
            </a:r>
          </a:p>
          <a:p>
            <a:pPr lvl="1"/>
            <a:r>
              <a:rPr lang="en-GB" dirty="0" smtClean="0"/>
              <a:t>Organisational relationships - justify</a:t>
            </a:r>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54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38" y="3707542"/>
            <a:ext cx="2353962" cy="294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31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dirty="0">
                <a:ea typeface="ＭＳ Ｐゴシック"/>
              </a:rPr>
              <a:t>Activity </a:t>
            </a:r>
            <a:r>
              <a:rPr lang="en-US" dirty="0" smtClean="0">
                <a:ea typeface="ＭＳ Ｐゴシック"/>
              </a:rPr>
              <a:t>: Jobs of the Future</a:t>
            </a:r>
            <a:endParaRPr lang="en-US" dirty="0">
              <a:ea typeface="ＭＳ Ｐゴシック"/>
            </a:endParaRPr>
          </a:p>
        </p:txBody>
      </p:sp>
      <p:sp>
        <p:nvSpPr>
          <p:cNvPr id="30722" name="Content Placeholder 2"/>
          <p:cNvSpPr>
            <a:spLocks noGrp="1"/>
          </p:cNvSpPr>
          <p:nvPr>
            <p:ph idx="1"/>
          </p:nvPr>
        </p:nvSpPr>
        <p:spPr/>
        <p:txBody>
          <a:bodyPr/>
          <a:lstStyle/>
          <a:p>
            <a:r>
              <a:rPr lang="en-US" sz="1400" dirty="0" smtClean="0">
                <a:ea typeface="ＭＳ Ｐゴシック"/>
              </a:rPr>
              <a:t>Using the BBC website find out the automation risk for a job that you would be interested in</a:t>
            </a:r>
            <a:r>
              <a:rPr lang="en-US" sz="1400" dirty="0">
                <a:ea typeface="ＭＳ Ｐゴシック"/>
              </a:rPr>
              <a:t>. </a:t>
            </a:r>
            <a:r>
              <a:rPr lang="en-US" sz="1400" dirty="0" smtClean="0">
                <a:ea typeface="ＭＳ Ｐゴシック"/>
                <a:hlinkClick r:id="rId3"/>
              </a:rPr>
              <a:t>knox.is/</a:t>
            </a:r>
            <a:r>
              <a:rPr lang="en-US" sz="1400" dirty="0" err="1" smtClean="0">
                <a:ea typeface="ＭＳ Ｐゴシック"/>
                <a:hlinkClick r:id="rId3"/>
              </a:rPr>
              <a:t>robotjobs</a:t>
            </a:r>
            <a:endParaRPr lang="en-US" sz="1400" dirty="0" smtClean="0">
              <a:ea typeface="ＭＳ Ｐゴシック"/>
            </a:endParaRPr>
          </a:p>
          <a:p>
            <a:pPr lvl="1"/>
            <a:r>
              <a:rPr lang="en-US" sz="1200" dirty="0" smtClean="0">
                <a:ea typeface="ＭＳ Ｐゴシック"/>
              </a:rPr>
              <a:t>Likely chance of automation</a:t>
            </a:r>
          </a:p>
          <a:p>
            <a:pPr lvl="1"/>
            <a:r>
              <a:rPr lang="en-US" sz="1200" dirty="0" smtClean="0">
                <a:ea typeface="ＭＳ Ｐゴシック"/>
              </a:rPr>
              <a:t>Earnings</a:t>
            </a:r>
          </a:p>
          <a:p>
            <a:pPr lvl="1"/>
            <a:r>
              <a:rPr lang="en-US" sz="1200" dirty="0" smtClean="0">
                <a:ea typeface="ＭＳ Ｐゴシック"/>
              </a:rPr>
              <a:t>Sector of Industry</a:t>
            </a:r>
          </a:p>
          <a:p>
            <a:r>
              <a:rPr lang="en-US" sz="1400" dirty="0" smtClean="0">
                <a:ea typeface="ＭＳ Ｐゴシック"/>
              </a:rPr>
              <a:t>Based on this look at the </a:t>
            </a:r>
            <a:r>
              <a:rPr lang="en-US" sz="1400" dirty="0">
                <a:ea typeface="ＭＳ Ｐゴシック"/>
              </a:rPr>
              <a:t>following article </a:t>
            </a:r>
            <a:r>
              <a:rPr lang="en-US" sz="1400" dirty="0" smtClean="0">
                <a:ea typeface="ＭＳ Ｐゴシック"/>
                <a:hlinkClick r:id="rId4"/>
              </a:rPr>
              <a:t>knox.is/</a:t>
            </a:r>
            <a:r>
              <a:rPr lang="en-US" sz="1400" dirty="0" err="1" smtClean="0">
                <a:ea typeface="ＭＳ Ｐゴシック"/>
                <a:hlinkClick r:id="rId4"/>
              </a:rPr>
              <a:t>jobsofthefuture</a:t>
            </a:r>
            <a:endParaRPr lang="en-US" sz="1400" dirty="0" smtClean="0">
              <a:ea typeface="ＭＳ Ｐゴシック"/>
            </a:endParaRPr>
          </a:p>
          <a:p>
            <a:pPr lvl="1"/>
            <a:r>
              <a:rPr lang="en-US" sz="1200" dirty="0" smtClean="0">
                <a:ea typeface="ＭＳ Ｐゴシック"/>
              </a:rPr>
              <a:t>Pick one job of the future and find out what it is?</a:t>
            </a:r>
          </a:p>
          <a:p>
            <a:pPr lvl="1"/>
            <a:r>
              <a:rPr lang="en-US" sz="1200" dirty="0" smtClean="0">
                <a:ea typeface="ＭＳ Ｐゴシック"/>
              </a:rPr>
              <a:t>What sector of the industry is it in?</a:t>
            </a:r>
          </a:p>
          <a:p>
            <a:pPr lvl="1"/>
            <a:endParaRPr lang="en-US" sz="1200" dirty="0" smtClean="0">
              <a:ea typeface="ＭＳ Ｐゴシック"/>
            </a:endParaRPr>
          </a:p>
          <a:p>
            <a:r>
              <a:rPr lang="en-US" sz="1400" dirty="0" smtClean="0">
                <a:ea typeface="ＭＳ Ｐゴシック"/>
              </a:rPr>
              <a:t>In your opinion in the year 2050 what will a lesson explaining the sectors of industry look like?</a:t>
            </a:r>
          </a:p>
          <a:p>
            <a:pPr lvl="1"/>
            <a:r>
              <a:rPr lang="en-US" sz="1200" dirty="0" smtClean="0">
                <a:ea typeface="ＭＳ Ｐゴシック"/>
              </a:rPr>
              <a:t>Explain your answer</a:t>
            </a:r>
            <a:endParaRPr lang="en-US" sz="1200" dirty="0">
              <a:ea typeface="ＭＳ Ｐゴシック"/>
            </a:endParaRPr>
          </a:p>
          <a:p>
            <a:pPr lvl="1"/>
            <a:endParaRPr lang="en-US" sz="1200" dirty="0" smtClean="0">
              <a:ea typeface="ＭＳ Ｐゴシック"/>
            </a:endParaRPr>
          </a:p>
        </p:txBody>
      </p:sp>
      <p:sp>
        <p:nvSpPr>
          <p:cNvPr id="30723" name="Slide Number Placeholder 3"/>
          <p:cNvSpPr>
            <a:spLocks noGrp="1"/>
          </p:cNvSpPr>
          <p:nvPr>
            <p:ph type="sldNum" sz="quarter" idx="12"/>
          </p:nvPr>
        </p:nvSpPr>
        <p:spPr bwMode="auto">
          <a:noFill/>
          <a:ln>
            <a:miter lim="800000"/>
            <a:headEnd/>
            <a:tailEnd/>
          </a:ln>
        </p:spPr>
        <p:txBody>
          <a:bodyPr/>
          <a:lstStyle/>
          <a:p>
            <a:fld id="{4291A94E-1BC1-41C8-A27C-F5043574248C}" type="slidenum">
              <a:rPr lang="en-US" smtClean="0">
                <a:latin typeface="Rockwell" pitchFamily="18" charset="0"/>
                <a:ea typeface="ＭＳ Ｐゴシック"/>
                <a:cs typeface="ＭＳ Ｐゴシック"/>
              </a:rPr>
              <a:pPr/>
              <a:t>6</a:t>
            </a:fld>
            <a:endParaRPr lang="en-US" smtClean="0">
              <a:latin typeface="Rockwell" pitchFamily="18" charset="0"/>
              <a:ea typeface="ＭＳ Ｐゴシック"/>
              <a:cs typeface="ＭＳ Ｐゴシック"/>
            </a:endParaRPr>
          </a:p>
        </p:txBody>
      </p:sp>
      <p:pic>
        <p:nvPicPr>
          <p:cNvPr id="30724" name="Picture 4"/>
          <p:cNvPicPr>
            <a:picLocks noChangeAspect="1"/>
          </p:cNvPicPr>
          <p:nvPr/>
        </p:nvPicPr>
        <p:blipFill>
          <a:blip r:embed="rId5"/>
          <a:srcRect b="15108"/>
          <a:stretch>
            <a:fillRect/>
          </a:stretch>
        </p:blipFill>
        <p:spPr bwMode="auto">
          <a:xfrm>
            <a:off x="7712765" y="4499574"/>
            <a:ext cx="1430668" cy="2358425"/>
          </a:xfrm>
          <a:prstGeom prst="rect">
            <a:avLst/>
          </a:prstGeom>
          <a:noFill/>
          <a:ln w="9525">
            <a:noFill/>
            <a:miter lim="800000"/>
            <a:headEnd/>
            <a:tailEnd/>
          </a:ln>
        </p:spPr>
      </p:pic>
      <p:pic>
        <p:nvPicPr>
          <p:cNvPr id="30725" name="Picture 5"/>
          <p:cNvPicPr>
            <a:picLocks noChangeAspect="1"/>
          </p:cNvPicPr>
          <p:nvPr/>
        </p:nvPicPr>
        <p:blipFill>
          <a:blip r:embed="rId6"/>
          <a:srcRect/>
          <a:stretch>
            <a:fillRect/>
          </a:stretch>
        </p:blipFill>
        <p:spPr bwMode="auto">
          <a:xfrm>
            <a:off x="0" y="6126162"/>
            <a:ext cx="841144" cy="731837"/>
          </a:xfrm>
          <a:prstGeom prst="rect">
            <a:avLst/>
          </a:prstGeom>
          <a:noFill/>
          <a:ln w="9525">
            <a:noFill/>
            <a:miter lim="800000"/>
            <a:headEnd/>
            <a:tailEnd/>
          </a:ln>
        </p:spPr>
      </p:pic>
    </p:spTree>
    <p:extLst>
      <p:ext uri="{BB962C8B-B14F-4D97-AF65-F5344CB8AC3E}">
        <p14:creationId xmlns:p14="http://schemas.microsoft.com/office/powerpoint/2010/main" val="28247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b="1" smtClean="0">
                <a:ea typeface="ＭＳ Ｐゴシック"/>
              </a:rPr>
              <a:t>Wealth Creation</a:t>
            </a:r>
          </a:p>
        </p:txBody>
      </p:sp>
      <p:sp>
        <p:nvSpPr>
          <p:cNvPr id="26626" name="Content Placeholder 2"/>
          <p:cNvSpPr>
            <a:spLocks noGrp="1"/>
          </p:cNvSpPr>
          <p:nvPr>
            <p:ph idx="1"/>
          </p:nvPr>
        </p:nvSpPr>
        <p:spPr>
          <a:xfrm>
            <a:off x="498474" y="1342418"/>
            <a:ext cx="7807325" cy="5330756"/>
          </a:xfrm>
        </p:spPr>
        <p:txBody>
          <a:bodyPr/>
          <a:lstStyle/>
          <a:p>
            <a:r>
              <a:rPr lang="en-GB" dirty="0" smtClean="0">
                <a:ea typeface="ＭＳ Ｐゴシック"/>
              </a:rPr>
              <a:t>The 4 Factors of Production are combined together to produce an output</a:t>
            </a:r>
          </a:p>
          <a:p>
            <a:pPr lvl="1"/>
            <a:r>
              <a:rPr lang="en-GB" b="1" dirty="0" smtClean="0">
                <a:ea typeface="ＭＳ Ｐゴシック"/>
              </a:rPr>
              <a:t>Land</a:t>
            </a:r>
            <a:r>
              <a:rPr lang="en-GB" dirty="0" smtClean="0">
                <a:ea typeface="ＭＳ Ｐゴシック"/>
              </a:rPr>
              <a:t> – natural resources</a:t>
            </a:r>
          </a:p>
          <a:p>
            <a:pPr lvl="1"/>
            <a:r>
              <a:rPr lang="en-GB" b="1" dirty="0" smtClean="0">
                <a:ea typeface="ＭＳ Ｐゴシック"/>
              </a:rPr>
              <a:t>Labour</a:t>
            </a:r>
            <a:r>
              <a:rPr lang="en-GB" dirty="0" smtClean="0">
                <a:ea typeface="ＭＳ Ｐゴシック"/>
              </a:rPr>
              <a:t> – workforce</a:t>
            </a:r>
          </a:p>
          <a:p>
            <a:pPr lvl="1"/>
            <a:r>
              <a:rPr lang="en-GB" b="1" dirty="0" smtClean="0">
                <a:ea typeface="ＭＳ Ｐゴシック"/>
              </a:rPr>
              <a:t>Capital</a:t>
            </a:r>
            <a:r>
              <a:rPr lang="en-GB" dirty="0" smtClean="0">
                <a:ea typeface="ＭＳ Ｐゴシック"/>
              </a:rPr>
              <a:t> – equipment and money invested</a:t>
            </a:r>
          </a:p>
          <a:p>
            <a:pPr lvl="1"/>
            <a:r>
              <a:rPr lang="en-GB" b="1" dirty="0" smtClean="0">
                <a:ea typeface="ＭＳ Ｐゴシック"/>
              </a:rPr>
              <a:t>Enterprise</a:t>
            </a:r>
            <a:r>
              <a:rPr lang="en-GB" dirty="0" smtClean="0">
                <a:ea typeface="ＭＳ Ｐゴシック"/>
              </a:rPr>
              <a:t> – the entrepreneur (more later)</a:t>
            </a:r>
          </a:p>
          <a:p>
            <a:endParaRPr lang="en-GB" dirty="0" smtClean="0">
              <a:ea typeface="ＭＳ Ｐゴシック"/>
            </a:endParaRPr>
          </a:p>
          <a:p>
            <a:r>
              <a:rPr lang="en-GB" dirty="0" smtClean="0">
                <a:ea typeface="ＭＳ Ｐゴシック"/>
              </a:rPr>
              <a:t>At each stage of production </a:t>
            </a:r>
            <a:r>
              <a:rPr lang="en-GB" b="1" dirty="0" smtClean="0">
                <a:ea typeface="ＭＳ Ｐゴシック"/>
              </a:rPr>
              <a:t>value is added </a:t>
            </a:r>
            <a:r>
              <a:rPr lang="en-GB" dirty="0" smtClean="0">
                <a:ea typeface="ＭＳ Ｐゴシック"/>
              </a:rPr>
              <a:t>with each new ingredient therefore </a:t>
            </a:r>
            <a:r>
              <a:rPr lang="en-GB" b="1" dirty="0" smtClean="0">
                <a:ea typeface="ＭＳ Ｐゴシック"/>
              </a:rPr>
              <a:t>wealth is created</a:t>
            </a:r>
          </a:p>
          <a:p>
            <a:r>
              <a:rPr lang="en-GB" b="1" dirty="0" smtClean="0">
                <a:ea typeface="ＭＳ Ｐゴシック"/>
              </a:rPr>
              <a:t>Goods/Services</a:t>
            </a:r>
            <a:r>
              <a:rPr lang="en-GB" dirty="0" smtClean="0">
                <a:ea typeface="ＭＳ Ｐゴシック"/>
              </a:rPr>
              <a:t> are then sold in markets.</a:t>
            </a:r>
          </a:p>
          <a:p>
            <a:r>
              <a:rPr lang="en-GB" dirty="0" smtClean="0">
                <a:ea typeface="ＭＳ Ｐゴシック"/>
              </a:rPr>
              <a:t>The total value of all goods/services sold is called </a:t>
            </a:r>
            <a:r>
              <a:rPr lang="en-GB" b="1" dirty="0" smtClean="0">
                <a:ea typeface="ＭＳ Ｐゴシック"/>
              </a:rPr>
              <a:t>Gross Domestic Product (GDP)</a:t>
            </a:r>
          </a:p>
        </p:txBody>
      </p:sp>
      <p:sp>
        <p:nvSpPr>
          <p:cNvPr id="26627" name="Slide Number Placeholder 3"/>
          <p:cNvSpPr>
            <a:spLocks noGrp="1"/>
          </p:cNvSpPr>
          <p:nvPr>
            <p:ph type="sldNum" sz="quarter" idx="12"/>
          </p:nvPr>
        </p:nvSpPr>
        <p:spPr bwMode="auto">
          <a:noFill/>
          <a:ln>
            <a:miter lim="800000"/>
            <a:headEnd/>
            <a:tailEnd/>
          </a:ln>
        </p:spPr>
        <p:txBody>
          <a:bodyPr/>
          <a:lstStyle/>
          <a:p>
            <a:fld id="{60060A9A-115A-43C8-BD4D-CCDC3D8B1968}" type="slidenum">
              <a:rPr lang="en-US" smtClean="0">
                <a:latin typeface="Rockwell" pitchFamily="18" charset="0"/>
                <a:ea typeface="ＭＳ Ｐゴシック"/>
                <a:cs typeface="ＭＳ Ｐゴシック"/>
              </a:rPr>
              <a:pPr/>
              <a:t>7</a:t>
            </a:fld>
            <a:endParaRPr lang="en-US" smtClean="0">
              <a:latin typeface="Rockwell" pitchFamily="18" charset="0"/>
              <a:ea typeface="ＭＳ Ｐゴシック"/>
              <a:cs typeface="ＭＳ Ｐゴシック"/>
            </a:endParaRPr>
          </a:p>
        </p:txBody>
      </p:sp>
      <p:pic>
        <p:nvPicPr>
          <p:cNvPr id="26628" name="Picture 4"/>
          <p:cNvPicPr>
            <a:picLocks noChangeAspect="1"/>
          </p:cNvPicPr>
          <p:nvPr/>
        </p:nvPicPr>
        <p:blipFill>
          <a:blip r:embed="rId3"/>
          <a:srcRect/>
          <a:stretch>
            <a:fillRect/>
          </a:stretch>
        </p:blipFill>
        <p:spPr bwMode="auto">
          <a:xfrm>
            <a:off x="5964341" y="1975103"/>
            <a:ext cx="2963863" cy="222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Wealth Creation - Impact</a:t>
            </a:r>
            <a:endParaRPr lang="en-GB" dirty="0"/>
          </a:p>
        </p:txBody>
      </p:sp>
      <p:sp>
        <p:nvSpPr>
          <p:cNvPr id="7" name="Content Placeholder 6"/>
          <p:cNvSpPr>
            <a:spLocks noGrp="1"/>
          </p:cNvSpPr>
          <p:nvPr>
            <p:ph sz="half" idx="2"/>
          </p:nvPr>
        </p:nvSpPr>
        <p:spPr/>
        <p:txBody>
          <a:bodyPr>
            <a:normAutofit lnSpcReduction="10000"/>
          </a:bodyPr>
          <a:lstStyle/>
          <a:p>
            <a:r>
              <a:rPr lang="en-GB" dirty="0" smtClean="0"/>
              <a:t>More jobs are created = less unemployment</a:t>
            </a:r>
          </a:p>
          <a:p>
            <a:r>
              <a:rPr lang="en-GB" dirty="0" smtClean="0"/>
              <a:t>People become skilled</a:t>
            </a:r>
          </a:p>
          <a:p>
            <a:r>
              <a:rPr lang="en-GB" dirty="0" smtClean="0"/>
              <a:t>Demand for goods/services increases as people have more money</a:t>
            </a:r>
          </a:p>
          <a:p>
            <a:r>
              <a:rPr lang="en-GB" dirty="0" smtClean="0"/>
              <a:t>Increased taxes – benefit public sector</a:t>
            </a:r>
          </a:p>
          <a:p>
            <a:r>
              <a:rPr lang="en-GB" dirty="0" smtClean="0"/>
              <a:t>Increased investment in infrastructure</a:t>
            </a:r>
          </a:p>
          <a:p>
            <a:endParaRPr lang="en-GB" dirty="0"/>
          </a:p>
        </p:txBody>
      </p:sp>
      <p:sp>
        <p:nvSpPr>
          <p:cNvPr id="9" name="Content Placeholder 8"/>
          <p:cNvSpPr>
            <a:spLocks noGrp="1"/>
          </p:cNvSpPr>
          <p:nvPr>
            <p:ph sz="quarter" idx="4"/>
          </p:nvPr>
        </p:nvSpPr>
        <p:spPr/>
        <p:txBody>
          <a:bodyPr/>
          <a:lstStyle/>
          <a:p>
            <a:r>
              <a:rPr lang="en-GB" dirty="0" smtClean="0"/>
              <a:t>Negative environmental impact (pollution)</a:t>
            </a:r>
          </a:p>
          <a:p>
            <a:r>
              <a:rPr lang="en-GB" dirty="0" smtClean="0"/>
              <a:t>Loss of non-renewables (oil), greenfield sites</a:t>
            </a:r>
          </a:p>
          <a:p>
            <a:r>
              <a:rPr lang="en-GB" dirty="0" smtClean="0"/>
              <a:t>Increased demand can lead to inflation – price of goods/services increases</a:t>
            </a:r>
            <a:endParaRPr lang="en-GB" dirty="0"/>
          </a:p>
        </p:txBody>
      </p:sp>
      <p:sp>
        <p:nvSpPr>
          <p:cNvPr id="6" name="Text Placeholder 5"/>
          <p:cNvSpPr>
            <a:spLocks noGrp="1"/>
          </p:cNvSpPr>
          <p:nvPr>
            <p:ph type="body" idx="1"/>
          </p:nvPr>
        </p:nvSpPr>
        <p:spPr/>
        <p:txBody>
          <a:bodyPr/>
          <a:lstStyle/>
          <a:p>
            <a:r>
              <a:rPr lang="en-GB" dirty="0" smtClean="0"/>
              <a:t>Benefits</a:t>
            </a:r>
            <a:endParaRPr lang="en-GB" dirty="0"/>
          </a:p>
        </p:txBody>
      </p:sp>
      <p:sp>
        <p:nvSpPr>
          <p:cNvPr id="8" name="Text Placeholder 7"/>
          <p:cNvSpPr>
            <a:spLocks noGrp="1"/>
          </p:cNvSpPr>
          <p:nvPr>
            <p:ph type="body" sz="quarter" idx="3"/>
          </p:nvPr>
        </p:nvSpPr>
        <p:spPr/>
        <p:txBody>
          <a:bodyPr/>
          <a:lstStyle/>
          <a:p>
            <a:r>
              <a:rPr lang="en-GB" dirty="0" smtClean="0"/>
              <a:t>Costs</a:t>
            </a:r>
            <a:endParaRPr lang="en-GB" dirty="0"/>
          </a:p>
        </p:txBody>
      </p:sp>
      <p:sp>
        <p:nvSpPr>
          <p:cNvPr id="4" name="Slide Number Placeholder 3"/>
          <p:cNvSpPr>
            <a:spLocks noGrp="1"/>
          </p:cNvSpPr>
          <p:nvPr>
            <p:ph type="sldNum" sz="quarter" idx="12"/>
          </p:nvPr>
        </p:nvSpPr>
        <p:spPr/>
        <p:txBody>
          <a:bodyPr/>
          <a:lstStyle/>
          <a:p>
            <a:pPr>
              <a:defRPr/>
            </a:pPr>
            <a:fld id="{C24CEDF5-DAB6-4359-9412-7713FA7956A9}" type="slidenum">
              <a:rPr lang="en-US" smtClean="0"/>
              <a:pPr>
                <a:defRPr/>
              </a:pPr>
              <a:t>8</a:t>
            </a:fld>
            <a:endParaRPr lang="en-US"/>
          </a:p>
        </p:txBody>
      </p:sp>
    </p:spTree>
    <p:extLst>
      <p:ext uri="{BB962C8B-B14F-4D97-AF65-F5344CB8AC3E}">
        <p14:creationId xmlns:p14="http://schemas.microsoft.com/office/powerpoint/2010/main" val="367106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TASK</a:t>
            </a:r>
            <a:endParaRPr lang="en-GB" dirty="0"/>
          </a:p>
        </p:txBody>
      </p:sp>
      <p:sp>
        <p:nvSpPr>
          <p:cNvPr id="9" name="Content Placeholder 8"/>
          <p:cNvSpPr>
            <a:spLocks noGrp="1"/>
          </p:cNvSpPr>
          <p:nvPr>
            <p:ph idx="1"/>
          </p:nvPr>
        </p:nvSpPr>
        <p:spPr/>
        <p:txBody>
          <a:bodyPr/>
          <a:lstStyle/>
          <a:p>
            <a:r>
              <a:rPr lang="en-GB" dirty="0" smtClean="0"/>
              <a:t>There have been significant changes to the economy over the last 10 years.</a:t>
            </a:r>
          </a:p>
          <a:p>
            <a:r>
              <a:rPr lang="en-GB" dirty="0" smtClean="0"/>
              <a:t>Use the internet to find out </a:t>
            </a:r>
            <a:r>
              <a:rPr lang="en-GB" b="1" u="sng" dirty="0" smtClean="0"/>
              <a:t>current figures </a:t>
            </a:r>
            <a:r>
              <a:rPr lang="en-GB" dirty="0" smtClean="0"/>
              <a:t>and </a:t>
            </a:r>
            <a:r>
              <a:rPr lang="en-GB" b="1" u="sng" dirty="0" smtClean="0"/>
              <a:t>trends</a:t>
            </a:r>
            <a:r>
              <a:rPr lang="en-GB" dirty="0" smtClean="0"/>
              <a:t> over the last </a:t>
            </a:r>
            <a:r>
              <a:rPr lang="en-GB" b="1" u="sng" dirty="0" smtClean="0"/>
              <a:t>10 years </a:t>
            </a:r>
            <a:r>
              <a:rPr lang="en-GB" dirty="0" smtClean="0"/>
              <a:t>for the following things:</a:t>
            </a:r>
          </a:p>
          <a:p>
            <a:pPr lvl="1"/>
            <a:endParaRPr lang="en-GB" dirty="0"/>
          </a:p>
          <a:p>
            <a:pPr lvl="1"/>
            <a:r>
              <a:rPr lang="en-GB" dirty="0" smtClean="0"/>
              <a:t>GDP</a:t>
            </a:r>
          </a:p>
          <a:p>
            <a:pPr lvl="1"/>
            <a:r>
              <a:rPr lang="en-GB" dirty="0" smtClean="0"/>
              <a:t>Economic Growth</a:t>
            </a:r>
          </a:p>
          <a:p>
            <a:pPr lvl="1"/>
            <a:r>
              <a:rPr lang="en-GB" dirty="0" smtClean="0"/>
              <a:t>Inflation</a:t>
            </a:r>
          </a:p>
          <a:p>
            <a:pPr lvl="1"/>
            <a:r>
              <a:rPr lang="en-GB" dirty="0" smtClean="0"/>
              <a:t>Unemployment</a:t>
            </a:r>
          </a:p>
          <a:p>
            <a:pPr lvl="1"/>
            <a:r>
              <a:rPr lang="en-GB" dirty="0" smtClean="0"/>
              <a:t>Tax revenues</a:t>
            </a:r>
          </a:p>
          <a:p>
            <a:pPr lvl="1"/>
            <a:endParaRPr lang="en-GB" dirty="0" smtClean="0"/>
          </a:p>
        </p:txBody>
      </p:sp>
      <p:sp>
        <p:nvSpPr>
          <p:cNvPr id="7" name="Slide Number Placeholder 6"/>
          <p:cNvSpPr>
            <a:spLocks noGrp="1"/>
          </p:cNvSpPr>
          <p:nvPr>
            <p:ph type="sldNum" sz="quarter" idx="12"/>
          </p:nvPr>
        </p:nvSpPr>
        <p:spPr/>
        <p:txBody>
          <a:bodyPr/>
          <a:lstStyle/>
          <a:p>
            <a:pPr>
              <a:defRPr/>
            </a:pPr>
            <a:fld id="{94A9D1DC-A9FC-4778-8621-F2BDBAA5EC38}" type="slidenum">
              <a:rPr lang="en-US" smtClean="0"/>
              <a:pPr>
                <a:defRPr/>
              </a:pPr>
              <a:t>9</a:t>
            </a:fld>
            <a:endParaRPr lang="en-US"/>
          </a:p>
        </p:txBody>
      </p:sp>
      <p:pic>
        <p:nvPicPr>
          <p:cNvPr id="10" name="Picture 4"/>
          <p:cNvPicPr>
            <a:picLocks noChangeAspect="1"/>
          </p:cNvPicPr>
          <p:nvPr/>
        </p:nvPicPr>
        <p:blipFill>
          <a:blip r:embed="rId2"/>
          <a:srcRect/>
          <a:stretch>
            <a:fillRect/>
          </a:stretch>
        </p:blipFill>
        <p:spPr bwMode="auto">
          <a:xfrm>
            <a:off x="5964341" y="4051039"/>
            <a:ext cx="2963863" cy="2224087"/>
          </a:xfrm>
          <a:prstGeom prst="rect">
            <a:avLst/>
          </a:prstGeom>
          <a:noFill/>
          <a:ln w="9525">
            <a:noFill/>
            <a:miter lim="800000"/>
            <a:headEnd/>
            <a:tailEnd/>
          </a:ln>
        </p:spPr>
      </p:pic>
    </p:spTree>
    <p:extLst>
      <p:ext uri="{BB962C8B-B14F-4D97-AF65-F5344CB8AC3E}">
        <p14:creationId xmlns:p14="http://schemas.microsoft.com/office/powerpoint/2010/main" val="1158368879"/>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725</TotalTime>
  <Words>2676</Words>
  <Application>Microsoft Office PowerPoint</Application>
  <PresentationFormat>On-screen Show (4:3)</PresentationFormat>
  <Paragraphs>581</Paragraphs>
  <Slides>54</Slides>
  <Notes>24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Advantage</vt:lpstr>
      <vt:lpstr>Understanding Business Business Organisations</vt:lpstr>
      <vt:lpstr>The Role of Business in Society</vt:lpstr>
      <vt:lpstr>Business Activity</vt:lpstr>
      <vt:lpstr>Sectors of Industry</vt:lpstr>
      <vt:lpstr>Sectors of Industry - Trends</vt:lpstr>
      <vt:lpstr>Activity : Jobs of the Future</vt:lpstr>
      <vt:lpstr>Wealth Creation</vt:lpstr>
      <vt:lpstr>Wealth Creation - Impact</vt:lpstr>
      <vt:lpstr>TASK</vt:lpstr>
      <vt:lpstr>Types of Organisation</vt:lpstr>
      <vt:lpstr>Sectors of Economy - recap</vt:lpstr>
      <vt:lpstr>Private Sector Public Limited Companies (PLC)</vt:lpstr>
      <vt:lpstr>Private Sector Public Limited Companies (PLC)</vt:lpstr>
      <vt:lpstr>Franchises</vt:lpstr>
      <vt:lpstr>The Franchisor</vt:lpstr>
      <vt:lpstr>The Franchisee</vt:lpstr>
      <vt:lpstr>FRANCHISES</vt:lpstr>
      <vt:lpstr>Multinationals</vt:lpstr>
      <vt:lpstr>Multinationals: Benefits</vt:lpstr>
      <vt:lpstr>Multinationals: Costs</vt:lpstr>
      <vt:lpstr>The Public Sector</vt:lpstr>
      <vt:lpstr>Types of Public Sector Organisations</vt:lpstr>
      <vt:lpstr>Types of Public Sector Organisations</vt:lpstr>
      <vt:lpstr>Privatisation</vt:lpstr>
      <vt:lpstr>Contracting Out</vt:lpstr>
      <vt:lpstr>NEWS!</vt:lpstr>
      <vt:lpstr>Third Sector</vt:lpstr>
      <vt:lpstr>Third Sector</vt:lpstr>
      <vt:lpstr>Objectives</vt:lpstr>
      <vt:lpstr>Objectives</vt:lpstr>
      <vt:lpstr>Objectives – mission statement</vt:lpstr>
      <vt:lpstr>Objectives</vt:lpstr>
      <vt:lpstr>Objectives</vt:lpstr>
      <vt:lpstr>Methods of Growth –  Internal(Organic)</vt:lpstr>
      <vt:lpstr>Methods of Growth –  External</vt:lpstr>
      <vt:lpstr>Methods of Growth External - Integration</vt:lpstr>
      <vt:lpstr>Methods of Growth External - Integration</vt:lpstr>
      <vt:lpstr>Methods of Growth External - Integration</vt:lpstr>
      <vt:lpstr>Task</vt:lpstr>
      <vt:lpstr>Methods of Growth Reducing in size</vt:lpstr>
      <vt:lpstr>Internal Structure</vt:lpstr>
      <vt:lpstr>Organisational Structures</vt:lpstr>
      <vt:lpstr>Organisational Structures</vt:lpstr>
      <vt:lpstr>Organisational Structures</vt:lpstr>
      <vt:lpstr>Changing Organisational Structure</vt:lpstr>
      <vt:lpstr>Organisational Grouping</vt:lpstr>
      <vt:lpstr>Organisational Grouping -  Functional</vt:lpstr>
      <vt:lpstr>Organisational Grouping -  Product/Service</vt:lpstr>
      <vt:lpstr>Organisational Grouping -  Customer</vt:lpstr>
      <vt:lpstr>Organisational Grouping -  Geographical</vt:lpstr>
      <vt:lpstr>Organisational Relationships</vt:lpstr>
      <vt:lpstr>Organisational Relationships</vt:lpstr>
      <vt:lpstr>Organisational Relationships</vt:lpstr>
      <vt:lpstr>TASK</vt:lpstr>
    </vt:vector>
  </TitlesOfParts>
  <Company>Knox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 Contemporary Society</dc:title>
  <dc:creator>Colin Dempster</dc:creator>
  <cp:lastModifiedBy>Flood, Robert</cp:lastModifiedBy>
  <cp:revision>128</cp:revision>
  <cp:lastPrinted>2011-08-19T10:14:02Z</cp:lastPrinted>
  <dcterms:created xsi:type="dcterms:W3CDTF">2010-01-19T20:42:16Z</dcterms:created>
  <dcterms:modified xsi:type="dcterms:W3CDTF">2016-01-19T23:56:04Z</dcterms:modified>
</cp:coreProperties>
</file>