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9" r:id="rId2"/>
  </p:sldMasterIdLst>
  <p:sldIdLst>
    <p:sldId id="256" r:id="rId3"/>
    <p:sldId id="257" r:id="rId4"/>
    <p:sldId id="290" r:id="rId5"/>
    <p:sldId id="260" r:id="rId6"/>
    <p:sldId id="258" r:id="rId7"/>
    <p:sldId id="259" r:id="rId8"/>
    <p:sldId id="262" r:id="rId9"/>
    <p:sldId id="261" r:id="rId10"/>
    <p:sldId id="263" r:id="rId11"/>
    <p:sldId id="264" r:id="rId12"/>
    <p:sldId id="277" r:id="rId13"/>
    <p:sldId id="265" r:id="rId14"/>
    <p:sldId id="278" r:id="rId15"/>
    <p:sldId id="266" r:id="rId16"/>
    <p:sldId id="279" r:id="rId17"/>
    <p:sldId id="267" r:id="rId18"/>
    <p:sldId id="280" r:id="rId19"/>
    <p:sldId id="268" r:id="rId20"/>
    <p:sldId id="281" r:id="rId21"/>
    <p:sldId id="269" r:id="rId22"/>
    <p:sldId id="282" r:id="rId23"/>
    <p:sldId id="270" r:id="rId24"/>
    <p:sldId id="283" r:id="rId25"/>
    <p:sldId id="271" r:id="rId26"/>
    <p:sldId id="284" r:id="rId27"/>
    <p:sldId id="272" r:id="rId28"/>
    <p:sldId id="285" r:id="rId29"/>
    <p:sldId id="273" r:id="rId30"/>
    <p:sldId id="286" r:id="rId31"/>
    <p:sldId id="274" r:id="rId32"/>
    <p:sldId id="287" r:id="rId33"/>
    <p:sldId id="288" r:id="rId34"/>
    <p:sldId id="275" r:id="rId35"/>
    <p:sldId id="276" r:id="rId36"/>
    <p:sldId id="2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11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8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4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83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Autofit/>
          </a:bodyPr>
          <a:lstStyle>
            <a:lvl1pPr>
              <a:defRPr sz="6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 b="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8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0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8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6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34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12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9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43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82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139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030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99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784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72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900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0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1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7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28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9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3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A49E-582F-4A85-9AE1-156272C36649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E6D17D-CBAC-4306-A9BF-D734C20C2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7860"/>
            <a:ext cx="9144000" cy="5008580"/>
          </a:xfrm>
          <a:solidFill>
            <a:schemeClr val="accent4">
              <a:lumMod val="60000"/>
              <a:lumOff val="40000"/>
              <a:alpha val="33000"/>
            </a:schemeClr>
          </a:solidFill>
        </p:spPr>
        <p:txBody>
          <a:bodyPr>
            <a:noAutofit/>
          </a:bodyPr>
          <a:lstStyle/>
          <a:p>
            <a:r>
              <a:rPr lang="en-GB" sz="11500" b="1" dirty="0" smtClean="0"/>
              <a:t>Features of Software Packages</a:t>
            </a:r>
            <a:endParaRPr lang="en-GB" sz="115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5977652"/>
            <a:ext cx="9144000" cy="396240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Higher Administration &amp; IT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96400" y="64312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Thanks to Miss Dickson </a:t>
            </a:r>
            <a:r>
              <a:rPr lang="en-GB" b="1" dirty="0" smtClean="0">
                <a:sym typeface="Wingdings" panose="05000000000000000000" pitchFamily="2" charset="2"/>
              </a:rPr>
              <a:t>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75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SPEC 2/5a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Describe</a:t>
            </a:r>
            <a:r>
              <a:rPr lang="en-GB" dirty="0" smtClean="0"/>
              <a:t> 3 features of database software which aids the entry of data. (6)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85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18" y="0"/>
            <a:ext cx="4091462" cy="682561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11" y="2136987"/>
            <a:ext cx="5099001" cy="39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1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2/2c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Describe</a:t>
            </a:r>
            <a:r>
              <a:rPr lang="en-GB" dirty="0" smtClean="0"/>
              <a:t> the benefits of using a form in a word processing package to collect data from customers. (6)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93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96" y="317259"/>
            <a:ext cx="10190264" cy="6220701"/>
          </a:xfrm>
        </p:spPr>
      </p:pic>
    </p:spTree>
    <p:extLst>
      <p:ext uri="{BB962C8B-B14F-4D97-AF65-F5344CB8AC3E}">
        <p14:creationId xmlns:p14="http://schemas.microsoft.com/office/powerpoint/2010/main" val="173688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2008 2/5b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Suggest</a:t>
            </a:r>
            <a:r>
              <a:rPr lang="en-GB" dirty="0" smtClean="0"/>
              <a:t> a way in which each of the following spreadsheet features may be used. (4)</a:t>
            </a:r>
          </a:p>
          <a:p>
            <a:pPr lvl="1"/>
            <a:r>
              <a:rPr lang="en-GB" dirty="0" smtClean="0"/>
              <a:t>Comments</a:t>
            </a:r>
          </a:p>
          <a:p>
            <a:pPr lvl="1"/>
            <a:r>
              <a:rPr lang="en-GB" dirty="0" smtClean="0"/>
              <a:t>Conditional Formatting</a:t>
            </a:r>
          </a:p>
          <a:p>
            <a:pPr lvl="1"/>
            <a:r>
              <a:rPr lang="en-GB" dirty="0" smtClean="0"/>
              <a:t>Dynamic Linkage</a:t>
            </a:r>
          </a:p>
          <a:p>
            <a:pPr lvl="1"/>
            <a:r>
              <a:rPr lang="en-GB" dirty="0" smtClean="0"/>
              <a:t>Named Range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46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04" y="275341"/>
            <a:ext cx="8889715" cy="6308829"/>
          </a:xfrm>
        </p:spPr>
      </p:pic>
    </p:spTree>
    <p:extLst>
      <p:ext uri="{BB962C8B-B14F-4D97-AF65-F5344CB8AC3E}">
        <p14:creationId xmlns:p14="http://schemas.microsoft.com/office/powerpoint/2010/main" val="29501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2009 2/5d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Compare</a:t>
            </a:r>
            <a:r>
              <a:rPr lang="en-GB" dirty="0" smtClean="0"/>
              <a:t> the use of a database and a spreadsheet for storing and analysing information. (4)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770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75" y="243783"/>
            <a:ext cx="8997785" cy="6355192"/>
          </a:xfrm>
        </p:spPr>
      </p:pic>
      <p:sp>
        <p:nvSpPr>
          <p:cNvPr id="5" name="Rectangle 4"/>
          <p:cNvSpPr/>
          <p:nvPr/>
        </p:nvSpPr>
        <p:spPr>
          <a:xfrm>
            <a:off x="5439092" y="2074247"/>
            <a:ext cx="3948748" cy="7082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254240" y="1264555"/>
            <a:ext cx="4739640" cy="52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Automatic updating </a:t>
            </a:r>
            <a:r>
              <a:rPr lang="en-GB" dirty="0" err="1" smtClean="0"/>
              <a:t>eg</a:t>
            </a:r>
            <a:r>
              <a:rPr lang="en-GB" dirty="0" smtClean="0"/>
              <a:t> a Chart in a WP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6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2010 2/2c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Outline</a:t>
            </a:r>
            <a:r>
              <a:rPr lang="en-GB" dirty="0" smtClean="0"/>
              <a:t> each of the following IT terms. (4)</a:t>
            </a:r>
          </a:p>
          <a:p>
            <a:pPr lvl="1"/>
            <a:r>
              <a:rPr lang="en-GB" dirty="0" smtClean="0"/>
              <a:t>One-to-many relationship</a:t>
            </a:r>
          </a:p>
          <a:p>
            <a:pPr lvl="1"/>
            <a:r>
              <a:rPr lang="en-GB" dirty="0" smtClean="0"/>
              <a:t>Conditional formatting</a:t>
            </a:r>
          </a:p>
          <a:p>
            <a:pPr lvl="1"/>
            <a:r>
              <a:rPr lang="en-GB" dirty="0" smtClean="0"/>
              <a:t>Master Slide</a:t>
            </a:r>
          </a:p>
          <a:p>
            <a:pPr lvl="1"/>
            <a:r>
              <a:rPr lang="en-GB" dirty="0" smtClean="0"/>
              <a:t>Cross-referencing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49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16" y="495067"/>
            <a:ext cx="10436644" cy="3281835"/>
          </a:xfrm>
        </p:spPr>
      </p:pic>
      <p:sp>
        <p:nvSpPr>
          <p:cNvPr id="5" name="Rectangle 4"/>
          <p:cNvSpPr/>
          <p:nvPr/>
        </p:nvSpPr>
        <p:spPr>
          <a:xfrm>
            <a:off x="2040572" y="2895599"/>
            <a:ext cx="9464040" cy="10515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27588" y="3748806"/>
            <a:ext cx="2423160" cy="523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 Processing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67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GB" sz="7200" b="1" dirty="0" smtClean="0"/>
              <a:t>What is </a:t>
            </a:r>
            <a:r>
              <a:rPr lang="en-GB" sz="7200" b="1" dirty="0" smtClean="0"/>
              <a:t>this </a:t>
            </a:r>
            <a:r>
              <a:rPr lang="en-GB" sz="7200" b="1" dirty="0"/>
              <a:t>u</a:t>
            </a:r>
            <a:r>
              <a:rPr lang="en-GB" sz="7200" b="1" dirty="0" smtClean="0"/>
              <a:t>nit about</a:t>
            </a:r>
            <a:r>
              <a:rPr lang="en-GB" sz="7200" b="1" dirty="0" smtClean="0"/>
              <a:t>?	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3295"/>
          </a:xfrm>
        </p:spPr>
        <p:txBody>
          <a:bodyPr/>
          <a:lstStyle/>
          <a:p>
            <a:r>
              <a:rPr lang="en-GB" sz="3200" dirty="0" smtClean="0"/>
              <a:t>As well as being able to carry out the </a:t>
            </a:r>
            <a:r>
              <a:rPr lang="en-GB" sz="4800" b="1" dirty="0" smtClean="0"/>
              <a:t>practical tasks </a:t>
            </a:r>
            <a:r>
              <a:rPr lang="en-GB" sz="3200" dirty="0" smtClean="0"/>
              <a:t>in </a:t>
            </a:r>
            <a:r>
              <a:rPr lang="en-GB" sz="3200" b="1" dirty="0" smtClean="0">
                <a:solidFill>
                  <a:srgbClr val="FF0000"/>
                </a:solidFill>
              </a:rPr>
              <a:t>presentation software</a:t>
            </a:r>
            <a:r>
              <a:rPr lang="en-GB" sz="3200" dirty="0" smtClean="0"/>
              <a:t>, </a:t>
            </a:r>
            <a:r>
              <a:rPr lang="en-GB" sz="3200" b="1" dirty="0" smtClean="0">
                <a:solidFill>
                  <a:srgbClr val="002060"/>
                </a:solidFill>
              </a:rPr>
              <a:t>word processing</a:t>
            </a:r>
            <a:r>
              <a:rPr lang="en-GB" sz="3200" dirty="0" smtClean="0"/>
              <a:t>, </a:t>
            </a:r>
            <a:r>
              <a:rPr lang="en-GB" sz="3200" b="1" dirty="0" smtClean="0">
                <a:solidFill>
                  <a:srgbClr val="00B050"/>
                </a:solidFill>
              </a:rPr>
              <a:t>spreadsheets</a:t>
            </a:r>
            <a:r>
              <a:rPr lang="en-GB" sz="3200" dirty="0" smtClean="0"/>
              <a:t> and </a:t>
            </a:r>
            <a:r>
              <a:rPr lang="en-GB" sz="3200" b="1" dirty="0" smtClean="0">
                <a:solidFill>
                  <a:srgbClr val="C00000"/>
                </a:solidFill>
              </a:rPr>
              <a:t>databases</a:t>
            </a:r>
            <a:r>
              <a:rPr lang="en-GB" sz="3200" dirty="0" smtClean="0"/>
              <a:t> you also need to know the </a:t>
            </a:r>
            <a:r>
              <a:rPr lang="en-GB" sz="3200" b="1" u="sng" dirty="0" smtClean="0"/>
              <a:t>features</a:t>
            </a:r>
            <a:r>
              <a:rPr lang="en-GB" sz="3200" dirty="0" smtClean="0"/>
              <a:t> of these and be able to write about these in a theory question.</a:t>
            </a:r>
          </a:p>
          <a:p>
            <a:endParaRPr lang="en-GB" sz="3200" dirty="0"/>
          </a:p>
          <a:p>
            <a:r>
              <a:rPr lang="en-GB" sz="3200" dirty="0" smtClean="0"/>
              <a:t>Although Higher Administration &amp; IT 2020/2021 does not have databases in the practical aspect of the course </a:t>
            </a:r>
            <a:r>
              <a:rPr lang="en-GB" sz="3200" b="1" u="sng" dirty="0" smtClean="0"/>
              <a:t>you still need to know and understand the features of this software.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2/2d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Suggest</a:t>
            </a:r>
            <a:r>
              <a:rPr lang="en-GB" dirty="0" smtClean="0"/>
              <a:t> and </a:t>
            </a:r>
            <a:r>
              <a:rPr lang="en-GB" b="1" dirty="0" smtClean="0"/>
              <a:t>justify</a:t>
            </a:r>
            <a:r>
              <a:rPr lang="en-GB" dirty="0" smtClean="0"/>
              <a:t> 3 features of presentation software which a speaker would find useful. (6)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00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16" y="438229"/>
            <a:ext cx="10285184" cy="6033302"/>
          </a:xfrm>
        </p:spPr>
      </p:pic>
    </p:spTree>
    <p:extLst>
      <p:ext uri="{BB962C8B-B14F-4D97-AF65-F5344CB8AC3E}">
        <p14:creationId xmlns:p14="http://schemas.microsoft.com/office/powerpoint/2010/main" val="3710119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1/4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Justify</a:t>
            </a:r>
            <a:r>
              <a:rPr lang="en-GB" dirty="0" smtClean="0"/>
              <a:t> the use of database software to store employee records. (3)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038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243839"/>
            <a:ext cx="7502207" cy="6564433"/>
          </a:xfrm>
        </p:spPr>
      </p:pic>
    </p:spTree>
    <p:extLst>
      <p:ext uri="{BB962C8B-B14F-4D97-AF65-F5344CB8AC3E}">
        <p14:creationId xmlns:p14="http://schemas.microsoft.com/office/powerpoint/2010/main" val="3655080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2013 1/3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Describe</a:t>
            </a:r>
            <a:r>
              <a:rPr lang="en-GB" dirty="0" smtClean="0"/>
              <a:t> 3 software applications that can be used by an Administrative Assistant. (6)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8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75" y="167639"/>
            <a:ext cx="6864905" cy="6553479"/>
          </a:xfrm>
        </p:spPr>
      </p:pic>
    </p:spTree>
    <p:extLst>
      <p:ext uri="{BB962C8B-B14F-4D97-AF65-F5344CB8AC3E}">
        <p14:creationId xmlns:p14="http://schemas.microsoft.com/office/powerpoint/2010/main" val="3451493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2013 2/1d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Justify</a:t>
            </a:r>
            <a:r>
              <a:rPr lang="en-GB" dirty="0" smtClean="0"/>
              <a:t> the need for staff details to be held in a relational database.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327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54"/>
          <a:stretch/>
        </p:blipFill>
        <p:spPr>
          <a:xfrm>
            <a:off x="1740658" y="309686"/>
            <a:ext cx="7677662" cy="6302658"/>
          </a:xfrm>
        </p:spPr>
      </p:pic>
      <p:sp>
        <p:nvSpPr>
          <p:cNvPr id="5" name="Rectangle 4"/>
          <p:cNvSpPr/>
          <p:nvPr/>
        </p:nvSpPr>
        <p:spPr>
          <a:xfrm rot="5400000">
            <a:off x="6812870" y="2937599"/>
            <a:ext cx="6373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RELATIONAL DATABASE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675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2/5a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Outline</a:t>
            </a:r>
            <a:r>
              <a:rPr lang="en-GB" dirty="0" smtClean="0"/>
              <a:t> 4 features of presentation software. (4)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326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36" y="262995"/>
            <a:ext cx="9424984" cy="6356384"/>
          </a:xfrm>
        </p:spPr>
      </p:pic>
    </p:spTree>
    <p:extLst>
      <p:ext uri="{BB962C8B-B14F-4D97-AF65-F5344CB8AC3E}">
        <p14:creationId xmlns:p14="http://schemas.microsoft.com/office/powerpoint/2010/main" val="415080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GB" sz="7200" b="1" dirty="0" smtClean="0"/>
              <a:t>Ho</a:t>
            </a:r>
            <a:r>
              <a:rPr lang="en-GB" sz="7200" b="1" dirty="0" smtClean="0"/>
              <a:t>w can I prepare?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6572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best way to prepare for your exam is to be </a:t>
            </a:r>
            <a:r>
              <a:rPr lang="en-GB" b="1" dirty="0" smtClean="0"/>
              <a:t>familiar with the </a:t>
            </a:r>
            <a:r>
              <a:rPr lang="en-GB" sz="3600" b="1" dirty="0" smtClean="0">
                <a:solidFill>
                  <a:srgbClr val="002060"/>
                </a:solidFill>
              </a:rPr>
              <a:t>range of questions </a:t>
            </a:r>
            <a:r>
              <a:rPr lang="en-GB" b="1" dirty="0" smtClean="0"/>
              <a:t>that have been </a:t>
            </a:r>
            <a:r>
              <a:rPr lang="en-GB" sz="4800" b="1" dirty="0" smtClean="0">
                <a:solidFill>
                  <a:srgbClr val="FF0000"/>
                </a:solidFill>
              </a:rPr>
              <a:t>asked in the past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in addition to your own knowledge.</a:t>
            </a:r>
          </a:p>
          <a:p>
            <a:endParaRPr lang="en-GB" dirty="0" smtClean="0"/>
          </a:p>
          <a:p>
            <a:r>
              <a:rPr lang="en-GB" dirty="0" smtClean="0"/>
              <a:t>You can often use the </a:t>
            </a:r>
            <a:r>
              <a:rPr lang="en-GB" sz="3900" b="1" dirty="0" smtClean="0">
                <a:solidFill>
                  <a:srgbClr val="00B050"/>
                </a:solidFill>
              </a:rPr>
              <a:t>Marking Instructions </a:t>
            </a:r>
            <a:r>
              <a:rPr lang="en-GB" b="1" dirty="0" smtClean="0"/>
              <a:t>as an additional set of notes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r>
              <a:rPr lang="en-GB" sz="3900" b="1" dirty="0" smtClean="0">
                <a:solidFill>
                  <a:srgbClr val="00B0F0"/>
                </a:solidFill>
              </a:rPr>
              <a:t>Ask your teacher </a:t>
            </a:r>
            <a:r>
              <a:rPr lang="en-GB" dirty="0" smtClean="0"/>
              <a:t>about anything that you find that you aren’t familiar with.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10" y="2868805"/>
            <a:ext cx="2857899" cy="1790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3920" y="5837872"/>
            <a:ext cx="3489960" cy="776288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You will find past exam questions at the end of this presentation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2/2b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Describe</a:t>
            </a:r>
            <a:r>
              <a:rPr lang="en-GB" dirty="0" smtClean="0"/>
              <a:t> 3 features of presentation software that a team leader may use when training staff. (6)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155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59" y="170604"/>
            <a:ext cx="8777301" cy="5580738"/>
          </a:xfrm>
        </p:spPr>
      </p:pic>
      <p:sp>
        <p:nvSpPr>
          <p:cNvPr id="5" name="Rectangle 4"/>
          <p:cNvSpPr/>
          <p:nvPr/>
        </p:nvSpPr>
        <p:spPr>
          <a:xfrm>
            <a:off x="7181250" y="5751342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CONTINUED...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5052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83" y="215384"/>
            <a:ext cx="10177142" cy="6093975"/>
          </a:xfrm>
        </p:spPr>
      </p:pic>
    </p:spTree>
    <p:extLst>
      <p:ext uri="{BB962C8B-B14F-4D97-AF65-F5344CB8AC3E}">
        <p14:creationId xmlns:p14="http://schemas.microsoft.com/office/powerpoint/2010/main" val="3365680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SQA Software PPQs (</a:t>
            </a:r>
            <a:r>
              <a:rPr lang="en-GB" b="1" dirty="0" err="1" smtClean="0"/>
              <a:t>CfE</a:t>
            </a:r>
            <a:r>
              <a:rPr lang="en-GB" b="1" dirty="0" smtClean="0"/>
              <a:t>)</a:t>
            </a:r>
            <a:br>
              <a:rPr lang="en-GB" b="1" dirty="0" smtClean="0"/>
            </a:br>
            <a:r>
              <a:rPr lang="en-GB" sz="3600" b="1" dirty="0" smtClean="0"/>
              <a:t>2015-2019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Higher Administration &amp;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603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2019 Q12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Justify</a:t>
            </a:r>
            <a:r>
              <a:rPr lang="en-GB" dirty="0" smtClean="0"/>
              <a:t> the following spreadsheet features:</a:t>
            </a:r>
          </a:p>
          <a:p>
            <a:pPr lvl="1"/>
            <a:r>
              <a:rPr lang="en-GB" dirty="0" smtClean="0"/>
              <a:t>Named cell</a:t>
            </a:r>
          </a:p>
          <a:p>
            <a:pPr lvl="1"/>
            <a:r>
              <a:rPr lang="en-GB" dirty="0" smtClean="0"/>
              <a:t>Pivot Table</a:t>
            </a:r>
          </a:p>
          <a:p>
            <a:pPr marL="457200" lvl="1" indent="0">
              <a:buNone/>
            </a:pPr>
            <a:r>
              <a:rPr lang="en-GB" dirty="0" smtClean="0"/>
              <a:t>										(4)</a:t>
            </a:r>
          </a:p>
        </p:txBody>
      </p:sp>
    </p:spTree>
    <p:extLst>
      <p:ext uri="{BB962C8B-B14F-4D97-AF65-F5344CB8AC3E}">
        <p14:creationId xmlns:p14="http://schemas.microsoft.com/office/powerpoint/2010/main" val="1916234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82" y="182880"/>
            <a:ext cx="10510970" cy="6522720"/>
          </a:xfrm>
        </p:spPr>
      </p:pic>
    </p:spTree>
    <p:extLst>
      <p:ext uri="{BB962C8B-B14F-4D97-AF65-F5344CB8AC3E}">
        <p14:creationId xmlns:p14="http://schemas.microsoft.com/office/powerpoint/2010/main" val="256664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-419660"/>
            <a:ext cx="7286625" cy="728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00B050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GB" sz="7200" b="1" dirty="0" smtClean="0"/>
              <a:t>Spreadsheets | MS Excel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6563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GB" sz="2200" dirty="0" smtClean="0"/>
              <a:t>It </a:t>
            </a:r>
            <a:r>
              <a:rPr lang="en-GB" sz="2200" dirty="0" smtClean="0"/>
              <a:t>is a useful software to </a:t>
            </a:r>
            <a:r>
              <a:rPr lang="en-GB" sz="2200" b="1" dirty="0" smtClean="0"/>
              <a:t>store numeric </a:t>
            </a:r>
            <a:r>
              <a:rPr lang="en-GB" sz="2200" b="1" dirty="0" smtClean="0"/>
              <a:t>information </a:t>
            </a:r>
            <a:r>
              <a:rPr lang="en-GB" sz="2200" dirty="0" smtClean="0"/>
              <a:t>as it can be </a:t>
            </a:r>
            <a:r>
              <a:rPr lang="en-GB" sz="2200" b="1" dirty="0" smtClean="0"/>
              <a:t>easily updated </a:t>
            </a:r>
            <a:r>
              <a:rPr lang="en-GB" sz="2200" dirty="0" smtClean="0"/>
              <a:t>and show information clearly all in once </a:t>
            </a:r>
            <a:r>
              <a:rPr lang="en-GB" sz="2200" dirty="0" smtClean="0"/>
              <a:t>place</a:t>
            </a:r>
          </a:p>
          <a:p>
            <a:pPr>
              <a:lnSpc>
                <a:spcPct val="70000"/>
              </a:lnSpc>
            </a:pPr>
            <a:r>
              <a:rPr lang="en-GB" sz="2200" b="1" dirty="0" smtClean="0"/>
              <a:t>What If situations </a:t>
            </a:r>
            <a:r>
              <a:rPr lang="en-GB" sz="2200" dirty="0" smtClean="0"/>
              <a:t>can be performed with automatic calculations updating final results</a:t>
            </a:r>
            <a:endParaRPr lang="en-GB" sz="2200" dirty="0" smtClean="0"/>
          </a:p>
          <a:p>
            <a:pPr>
              <a:lnSpc>
                <a:spcPct val="70000"/>
              </a:lnSpc>
            </a:pPr>
            <a:r>
              <a:rPr lang="en-GB" sz="2200" dirty="0" smtClean="0"/>
              <a:t>You can </a:t>
            </a:r>
            <a:r>
              <a:rPr lang="en-GB" sz="2200" b="1" dirty="0" smtClean="0"/>
              <a:t>filter information </a:t>
            </a:r>
            <a:r>
              <a:rPr lang="en-GB" sz="2200" dirty="0" smtClean="0"/>
              <a:t>A-Z and Z-A making it easy to find information at a </a:t>
            </a:r>
            <a:r>
              <a:rPr lang="en-GB" sz="2200" dirty="0" smtClean="0"/>
              <a:t>glance</a:t>
            </a:r>
            <a:endParaRPr lang="en-GB" sz="2200" dirty="0"/>
          </a:p>
          <a:p>
            <a:pPr>
              <a:lnSpc>
                <a:spcPct val="70000"/>
              </a:lnSpc>
            </a:pPr>
            <a:r>
              <a:rPr lang="en-GB" sz="2200" dirty="0" smtClean="0"/>
              <a:t>You can show information in </a:t>
            </a:r>
            <a:r>
              <a:rPr lang="en-GB" sz="2200" b="1" dirty="0" smtClean="0"/>
              <a:t>charts</a:t>
            </a:r>
            <a:r>
              <a:rPr lang="en-GB" sz="2200" dirty="0" smtClean="0"/>
              <a:t> which is easier to read in a more eye catching </a:t>
            </a:r>
            <a:r>
              <a:rPr lang="en-GB" sz="2200" dirty="0" smtClean="0"/>
              <a:t>way</a:t>
            </a:r>
            <a:endParaRPr lang="en-GB" sz="2200" dirty="0"/>
          </a:p>
          <a:p>
            <a:pPr>
              <a:lnSpc>
                <a:spcPct val="70000"/>
              </a:lnSpc>
            </a:pPr>
            <a:r>
              <a:rPr lang="en-GB" sz="2200" b="1" dirty="0" smtClean="0"/>
              <a:t>Conditional formatting </a:t>
            </a:r>
            <a:r>
              <a:rPr lang="en-GB" sz="2200" dirty="0" smtClean="0"/>
              <a:t>– </a:t>
            </a:r>
            <a:r>
              <a:rPr lang="en-GB" sz="2200" dirty="0" smtClean="0"/>
              <a:t>show </a:t>
            </a:r>
            <a:r>
              <a:rPr lang="en-GB" sz="2200" dirty="0" smtClean="0"/>
              <a:t>information in certain colours to </a:t>
            </a:r>
            <a:r>
              <a:rPr lang="en-GB" sz="2200" dirty="0" smtClean="0"/>
              <a:t>emphasise certain cells depending on cell content</a:t>
            </a:r>
          </a:p>
          <a:p>
            <a:pPr>
              <a:lnSpc>
                <a:spcPct val="70000"/>
              </a:lnSpc>
            </a:pPr>
            <a:r>
              <a:rPr lang="en-GB" sz="2200" b="1" dirty="0" smtClean="0"/>
              <a:t>Data validation </a:t>
            </a:r>
            <a:r>
              <a:rPr lang="en-GB" sz="2200" dirty="0" smtClean="0"/>
              <a:t>– only permit certain entries based on set criteria (</a:t>
            </a:r>
            <a:r>
              <a:rPr lang="en-GB" sz="2200" dirty="0" err="1" smtClean="0"/>
              <a:t>eg</a:t>
            </a:r>
            <a:r>
              <a:rPr lang="en-GB" sz="2200" dirty="0" smtClean="0"/>
              <a:t> range or list)</a:t>
            </a:r>
            <a:endParaRPr lang="en-GB" sz="2200" dirty="0"/>
          </a:p>
          <a:p>
            <a:pPr>
              <a:lnSpc>
                <a:spcPct val="70000"/>
              </a:lnSpc>
            </a:pPr>
            <a:r>
              <a:rPr lang="en-GB" sz="2200" dirty="0" smtClean="0"/>
              <a:t>A </a:t>
            </a:r>
            <a:r>
              <a:rPr lang="en-GB" sz="2200" b="1" dirty="0" smtClean="0"/>
              <a:t>range </a:t>
            </a:r>
            <a:r>
              <a:rPr lang="en-GB" sz="2200" b="1" dirty="0" smtClean="0"/>
              <a:t>of formula </a:t>
            </a:r>
            <a:r>
              <a:rPr lang="en-GB" sz="2200" dirty="0" smtClean="0"/>
              <a:t>allowing you to carry out </a:t>
            </a:r>
            <a:r>
              <a:rPr lang="en-GB" sz="2200" dirty="0" smtClean="0"/>
              <a:t>complex calculations – sometimes with </a:t>
            </a:r>
            <a:r>
              <a:rPr lang="en-GB" sz="2200" b="1" dirty="0" smtClean="0"/>
              <a:t>named cells </a:t>
            </a:r>
            <a:r>
              <a:rPr lang="en-GB" sz="2200" dirty="0" smtClean="0"/>
              <a:t>and </a:t>
            </a:r>
            <a:r>
              <a:rPr lang="en-GB" sz="2200" b="1" dirty="0" smtClean="0"/>
              <a:t>named cell ranges</a:t>
            </a:r>
            <a:endParaRPr lang="en-GB" sz="2200" b="1" dirty="0"/>
          </a:p>
          <a:p>
            <a:pPr>
              <a:lnSpc>
                <a:spcPct val="70000"/>
              </a:lnSpc>
            </a:pPr>
            <a:r>
              <a:rPr lang="en-GB" sz="2200" b="1" dirty="0" err="1" smtClean="0"/>
              <a:t>VLookups</a:t>
            </a:r>
            <a:r>
              <a:rPr lang="en-GB" sz="2200" dirty="0" smtClean="0"/>
              <a:t> </a:t>
            </a:r>
            <a:r>
              <a:rPr lang="en-GB" sz="2200" dirty="0" smtClean="0"/>
              <a:t>and </a:t>
            </a:r>
            <a:r>
              <a:rPr lang="en-GB" sz="2200" b="1" dirty="0" err="1" smtClean="0"/>
              <a:t>HLookups</a:t>
            </a:r>
            <a:r>
              <a:rPr lang="en-GB" sz="2200" dirty="0" smtClean="0"/>
              <a:t> </a:t>
            </a:r>
            <a:r>
              <a:rPr lang="en-GB" sz="2200" dirty="0" smtClean="0"/>
              <a:t>– </a:t>
            </a:r>
            <a:r>
              <a:rPr lang="en-GB" sz="2200" dirty="0" smtClean="0"/>
              <a:t>allow </a:t>
            </a:r>
            <a:r>
              <a:rPr lang="en-GB" sz="2200" dirty="0" smtClean="0"/>
              <a:t>you to pull information over from other sheets and view it all in one </a:t>
            </a:r>
            <a:r>
              <a:rPr lang="en-GB" sz="2200" dirty="0" smtClean="0"/>
              <a:t>place</a:t>
            </a:r>
            <a:endParaRPr lang="en-GB" sz="2200" dirty="0"/>
          </a:p>
          <a:p>
            <a:pPr>
              <a:lnSpc>
                <a:spcPct val="70000"/>
              </a:lnSpc>
            </a:pPr>
            <a:r>
              <a:rPr lang="en-GB" sz="2200" dirty="0" smtClean="0"/>
              <a:t>Formula and values can be </a:t>
            </a:r>
            <a:r>
              <a:rPr lang="en-GB" sz="2200" b="1" dirty="0" smtClean="0"/>
              <a:t>printed</a:t>
            </a:r>
            <a:r>
              <a:rPr lang="en-GB" sz="2200" dirty="0" smtClean="0"/>
              <a:t> </a:t>
            </a:r>
            <a:endParaRPr lang="en-GB" sz="2200" dirty="0" smtClean="0"/>
          </a:p>
          <a:p>
            <a:pPr>
              <a:lnSpc>
                <a:spcPct val="70000"/>
              </a:lnSpc>
            </a:pPr>
            <a:r>
              <a:rPr lang="en-GB" sz="2200" dirty="0" smtClean="0"/>
              <a:t>Using </a:t>
            </a:r>
            <a:r>
              <a:rPr lang="en-GB" sz="2200" b="1" dirty="0" smtClean="0"/>
              <a:t>Pivot Tables </a:t>
            </a:r>
            <a:r>
              <a:rPr lang="en-GB" sz="2200" dirty="0" smtClean="0"/>
              <a:t>can summarise data to enable detailed analysis</a:t>
            </a:r>
          </a:p>
          <a:p>
            <a:pPr>
              <a:lnSpc>
                <a:spcPct val="70000"/>
              </a:lnSpc>
            </a:pPr>
            <a:r>
              <a:rPr lang="en-GB" sz="2200" b="1" dirty="0" smtClean="0"/>
              <a:t>Dynamic Linkage </a:t>
            </a:r>
            <a:r>
              <a:rPr lang="en-GB" sz="2200" dirty="0" smtClean="0"/>
              <a:t>– </a:t>
            </a:r>
            <a:r>
              <a:rPr lang="en-GB" sz="2200" dirty="0" err="1" smtClean="0"/>
              <a:t>eg</a:t>
            </a:r>
            <a:r>
              <a:rPr lang="en-GB" sz="2200" dirty="0" smtClean="0"/>
              <a:t> to update a chart in a Word Processing Document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262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7" y="0"/>
            <a:ext cx="6969125" cy="69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50000"/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7200" b="1" dirty="0" smtClean="0"/>
              <a:t>Word Processing | MS Word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You can add a </a:t>
            </a:r>
            <a:r>
              <a:rPr lang="en-GB" b="1" dirty="0" smtClean="0"/>
              <a:t>front cover </a:t>
            </a:r>
            <a:r>
              <a:rPr lang="en-GB" dirty="0" smtClean="0"/>
              <a:t>– </a:t>
            </a:r>
            <a:r>
              <a:rPr lang="en-GB" dirty="0" smtClean="0"/>
              <a:t>enhances </a:t>
            </a:r>
            <a:r>
              <a:rPr lang="en-GB" dirty="0" smtClean="0"/>
              <a:t>a document and makes it look </a:t>
            </a:r>
            <a:r>
              <a:rPr lang="en-GB" dirty="0" smtClean="0"/>
              <a:t>professional</a:t>
            </a:r>
            <a:endParaRPr lang="en-GB" dirty="0"/>
          </a:p>
          <a:p>
            <a:r>
              <a:rPr lang="en-GB" b="1" dirty="0" smtClean="0"/>
              <a:t>Headers and Footers </a:t>
            </a:r>
            <a:r>
              <a:rPr lang="en-GB" dirty="0" smtClean="0"/>
              <a:t>– you can show separate information on separate pages 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smtClean="0"/>
              <a:t>company names, section titles and your name. You can also put an image in a header or </a:t>
            </a:r>
            <a:r>
              <a:rPr lang="en-GB" dirty="0" smtClean="0"/>
              <a:t>footer</a:t>
            </a:r>
            <a:endParaRPr lang="en-GB" dirty="0"/>
          </a:p>
          <a:p>
            <a:r>
              <a:rPr lang="en-GB" b="1" dirty="0" smtClean="0"/>
              <a:t>Formatting</a:t>
            </a:r>
            <a:r>
              <a:rPr lang="en-GB" dirty="0" smtClean="0"/>
              <a:t> – use bold, underline and italics to emphasise and draw attention to specific </a:t>
            </a:r>
            <a:r>
              <a:rPr lang="en-GB" dirty="0" smtClean="0"/>
              <a:t>information</a:t>
            </a:r>
            <a:endParaRPr lang="en-GB" dirty="0" smtClean="0"/>
          </a:p>
          <a:p>
            <a:r>
              <a:rPr lang="en-GB" b="1" dirty="0" smtClean="0"/>
              <a:t>Contents page </a:t>
            </a:r>
            <a:r>
              <a:rPr lang="en-GB" dirty="0" smtClean="0"/>
              <a:t>– </a:t>
            </a:r>
            <a:r>
              <a:rPr lang="en-GB" dirty="0" smtClean="0"/>
              <a:t>if </a:t>
            </a:r>
            <a:r>
              <a:rPr lang="en-GB" dirty="0" smtClean="0"/>
              <a:t>It is a large document then it makes it easier to find certain information on  specific </a:t>
            </a:r>
            <a:r>
              <a:rPr lang="en-GB" dirty="0" smtClean="0"/>
              <a:t>page</a:t>
            </a:r>
            <a:endParaRPr lang="en-GB" dirty="0"/>
          </a:p>
          <a:p>
            <a:r>
              <a:rPr lang="en-GB" b="1" dirty="0" smtClean="0"/>
              <a:t>Page numbers </a:t>
            </a:r>
            <a:r>
              <a:rPr lang="en-GB" dirty="0" smtClean="0"/>
              <a:t>– </a:t>
            </a:r>
            <a:r>
              <a:rPr lang="en-GB" dirty="0" smtClean="0"/>
              <a:t>makes </a:t>
            </a:r>
            <a:r>
              <a:rPr lang="en-GB" dirty="0" smtClean="0"/>
              <a:t>it easier to find certain </a:t>
            </a:r>
            <a:r>
              <a:rPr lang="en-GB" dirty="0" smtClean="0"/>
              <a:t>pages</a:t>
            </a:r>
            <a:endParaRPr lang="en-GB" dirty="0" smtClean="0"/>
          </a:p>
          <a:p>
            <a:r>
              <a:rPr lang="en-GB" b="1" dirty="0" smtClean="0"/>
              <a:t>Section and page breaks </a:t>
            </a:r>
            <a:r>
              <a:rPr lang="en-GB" dirty="0" smtClean="0"/>
              <a:t>– </a:t>
            </a:r>
            <a:r>
              <a:rPr lang="en-GB" dirty="0" smtClean="0"/>
              <a:t>splits </a:t>
            </a:r>
            <a:r>
              <a:rPr lang="en-GB" dirty="0" smtClean="0"/>
              <a:t>up information and you can change pages to landscape to show graphs or tables more clearly on one </a:t>
            </a:r>
            <a:r>
              <a:rPr lang="en-GB" dirty="0" smtClean="0"/>
              <a:t>page</a:t>
            </a:r>
            <a:endParaRPr lang="en-GB" dirty="0" smtClean="0"/>
          </a:p>
          <a:p>
            <a:r>
              <a:rPr lang="en-GB" b="1" dirty="0" smtClean="0"/>
              <a:t>Watermarks</a:t>
            </a:r>
            <a:r>
              <a:rPr lang="en-GB" dirty="0" smtClean="0"/>
              <a:t> – can show a document as a draft before final copy is </a:t>
            </a:r>
            <a:r>
              <a:rPr lang="en-GB" dirty="0" smtClean="0"/>
              <a:t>made</a:t>
            </a:r>
          </a:p>
          <a:p>
            <a:r>
              <a:rPr lang="en-GB" b="1" dirty="0" smtClean="0"/>
              <a:t>Letters</a:t>
            </a:r>
            <a:r>
              <a:rPr lang="en-GB" dirty="0" smtClean="0"/>
              <a:t> – use the correct layout including reference/date, inside address, subject heading and complimentary close</a:t>
            </a:r>
          </a:p>
          <a:p>
            <a:r>
              <a:rPr lang="en-GB" b="1" dirty="0" smtClean="0"/>
              <a:t>Forms</a:t>
            </a:r>
            <a:r>
              <a:rPr lang="en-GB" dirty="0" smtClean="0"/>
              <a:t> – use a suitable layout (often using tables – don’t make it complicated) to allow handwritten entries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26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9" y="197416"/>
            <a:ext cx="6784975" cy="66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C00000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GB" sz="7200" b="1" dirty="0" smtClean="0"/>
              <a:t>Databases | MS Access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Sorting</a:t>
            </a:r>
            <a:r>
              <a:rPr lang="en-GB" dirty="0" smtClean="0"/>
              <a:t> – You can </a:t>
            </a:r>
            <a:r>
              <a:rPr lang="en-GB" dirty="0" smtClean="0"/>
              <a:t>perform complex sorts on </a:t>
            </a:r>
            <a:r>
              <a:rPr lang="en-GB" dirty="0" smtClean="0"/>
              <a:t>information </a:t>
            </a:r>
            <a:r>
              <a:rPr lang="en-GB" dirty="0" smtClean="0"/>
              <a:t>in alphabetical/numerical order, ascending or descending</a:t>
            </a:r>
            <a:endParaRPr lang="en-GB" dirty="0"/>
          </a:p>
          <a:p>
            <a:r>
              <a:rPr lang="en-GB" b="1" dirty="0" smtClean="0"/>
              <a:t>Queries</a:t>
            </a:r>
            <a:r>
              <a:rPr lang="en-GB" dirty="0" smtClean="0"/>
              <a:t> – Allows you </a:t>
            </a:r>
            <a:r>
              <a:rPr lang="en-GB" dirty="0" smtClean="0"/>
              <a:t>search and narrow </a:t>
            </a:r>
            <a:r>
              <a:rPr lang="en-GB" dirty="0" smtClean="0"/>
              <a:t>down a lot of information </a:t>
            </a:r>
            <a:r>
              <a:rPr lang="en-GB" dirty="0" smtClean="0"/>
              <a:t>using complex criteria including wildcards / NOT / NULL / BETWEEN – can carry out </a:t>
            </a:r>
            <a:r>
              <a:rPr lang="en-GB" b="1" dirty="0" smtClean="0"/>
              <a:t>calculations</a:t>
            </a:r>
            <a:endParaRPr lang="en-GB" b="1" dirty="0"/>
          </a:p>
          <a:p>
            <a:r>
              <a:rPr lang="en-GB" dirty="0" smtClean="0"/>
              <a:t>You can create </a:t>
            </a:r>
            <a:r>
              <a:rPr lang="en-GB" b="1" dirty="0" smtClean="0"/>
              <a:t>forms</a:t>
            </a:r>
            <a:r>
              <a:rPr lang="en-GB" dirty="0" smtClean="0"/>
              <a:t> from selected data and records allowing </a:t>
            </a:r>
            <a:r>
              <a:rPr lang="en-GB" dirty="0" smtClean="0"/>
              <a:t>a focus on an individual record when entering or editing the data</a:t>
            </a:r>
          </a:p>
          <a:p>
            <a:r>
              <a:rPr lang="en-GB" b="1" dirty="0" smtClean="0"/>
              <a:t>Data validation/Input masks </a:t>
            </a:r>
            <a:r>
              <a:rPr lang="en-GB" dirty="0" smtClean="0"/>
              <a:t>– ensures that data entry is valid</a:t>
            </a:r>
            <a:endParaRPr lang="en-GB" dirty="0" smtClean="0"/>
          </a:p>
          <a:p>
            <a:r>
              <a:rPr lang="en-GB" dirty="0" smtClean="0"/>
              <a:t>You </a:t>
            </a:r>
            <a:r>
              <a:rPr lang="en-GB" dirty="0" smtClean="0"/>
              <a:t>can create a </a:t>
            </a:r>
            <a:r>
              <a:rPr lang="en-GB" b="1" dirty="0" smtClean="0"/>
              <a:t>report</a:t>
            </a:r>
            <a:r>
              <a:rPr lang="en-GB" dirty="0" smtClean="0"/>
              <a:t> showing information more clearly </a:t>
            </a:r>
            <a:r>
              <a:rPr lang="en-GB" dirty="0" smtClean="0"/>
              <a:t>and including the results of calculations </a:t>
            </a:r>
            <a:r>
              <a:rPr lang="en-GB" dirty="0" err="1" smtClean="0"/>
              <a:t>eg</a:t>
            </a:r>
            <a:r>
              <a:rPr lang="en-GB" dirty="0" smtClean="0"/>
              <a:t> summary totals</a:t>
            </a:r>
          </a:p>
          <a:p>
            <a:r>
              <a:rPr lang="en-GB" b="1" dirty="0" smtClean="0"/>
              <a:t>Relationships</a:t>
            </a:r>
            <a:r>
              <a:rPr lang="en-GB" dirty="0" smtClean="0"/>
              <a:t> allow individual tables to be linked together with primary and foreign keys.</a:t>
            </a:r>
            <a:endParaRPr lang="en-GB" dirty="0" smtClean="0"/>
          </a:p>
          <a:p>
            <a:r>
              <a:rPr lang="en-GB" b="1" dirty="0" smtClean="0"/>
              <a:t>Multiple users can access the database </a:t>
            </a:r>
            <a:r>
              <a:rPr lang="en-GB" dirty="0" smtClean="0"/>
              <a:t>and update – this means that all relevant data is stored in one place and everyone is accessing the most up-to-date information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13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7137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0000">
              <a:alpha val="20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en-GB" sz="7200" b="1" dirty="0" smtClean="0"/>
              <a:t>Presentation | MS PowerPoint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369526" cy="491045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Can add a </a:t>
            </a:r>
            <a:r>
              <a:rPr lang="en-GB" b="1" dirty="0" smtClean="0"/>
              <a:t>design template </a:t>
            </a:r>
            <a:r>
              <a:rPr lang="en-GB" dirty="0" smtClean="0"/>
              <a:t>to make it eye catching and have a professional </a:t>
            </a:r>
            <a:r>
              <a:rPr lang="en-GB" dirty="0" smtClean="0"/>
              <a:t>appearance</a:t>
            </a:r>
            <a:endParaRPr lang="en-GB" dirty="0"/>
          </a:p>
          <a:p>
            <a:r>
              <a:rPr lang="en-GB" dirty="0" smtClean="0"/>
              <a:t>Add </a:t>
            </a:r>
            <a:r>
              <a:rPr lang="en-GB" b="1" dirty="0" smtClean="0"/>
              <a:t>action buttons </a:t>
            </a:r>
            <a:r>
              <a:rPr lang="en-GB" dirty="0" smtClean="0"/>
              <a:t>– easy to </a:t>
            </a:r>
            <a:r>
              <a:rPr lang="en-GB" dirty="0" smtClean="0"/>
              <a:t>navigate </a:t>
            </a:r>
            <a:r>
              <a:rPr lang="en-GB" dirty="0" smtClean="0"/>
              <a:t>through slides using these </a:t>
            </a:r>
            <a:r>
              <a:rPr lang="en-GB" dirty="0" smtClean="0"/>
              <a:t>buttons</a:t>
            </a:r>
            <a:endParaRPr lang="en-GB" dirty="0"/>
          </a:p>
          <a:p>
            <a:r>
              <a:rPr lang="en-GB" dirty="0" smtClean="0"/>
              <a:t>Can give each </a:t>
            </a:r>
            <a:r>
              <a:rPr lang="en-GB" b="1" dirty="0" smtClean="0"/>
              <a:t>slide a time limit </a:t>
            </a:r>
            <a:r>
              <a:rPr lang="en-GB" dirty="0" smtClean="0"/>
              <a:t>and let it run </a:t>
            </a:r>
            <a:r>
              <a:rPr lang="en-GB" b="1" dirty="0" smtClean="0"/>
              <a:t>automatically </a:t>
            </a:r>
            <a:r>
              <a:rPr lang="en-GB" dirty="0" smtClean="0"/>
              <a:t>while speaker is talking</a:t>
            </a:r>
            <a:endParaRPr lang="en-GB" dirty="0"/>
          </a:p>
          <a:p>
            <a:r>
              <a:rPr lang="en-GB" dirty="0" smtClean="0"/>
              <a:t>Slide </a:t>
            </a:r>
            <a:r>
              <a:rPr lang="en-GB" b="1" dirty="0" smtClean="0"/>
              <a:t>transitions and animations </a:t>
            </a:r>
            <a:r>
              <a:rPr lang="en-GB" dirty="0" smtClean="0"/>
              <a:t>draws attention to specific </a:t>
            </a:r>
            <a:r>
              <a:rPr lang="en-GB" dirty="0" smtClean="0"/>
              <a:t>information</a:t>
            </a:r>
            <a:endParaRPr lang="en-GB" dirty="0"/>
          </a:p>
          <a:p>
            <a:r>
              <a:rPr lang="en-GB" dirty="0" smtClean="0"/>
              <a:t>Can </a:t>
            </a:r>
            <a:r>
              <a:rPr lang="en-GB" b="1" dirty="0" smtClean="0"/>
              <a:t>add information </a:t>
            </a:r>
            <a:r>
              <a:rPr lang="en-GB" dirty="0" smtClean="0"/>
              <a:t>in from spreadsheets – charts, word documents and </a:t>
            </a:r>
            <a:r>
              <a:rPr lang="en-GB" dirty="0" smtClean="0"/>
              <a:t>databases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13120" y="182562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Footers</a:t>
            </a:r>
            <a:r>
              <a:rPr lang="en-GB" sz="2400" dirty="0" smtClean="0"/>
              <a:t> – you can add in the company name 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Speaker Notes </a:t>
            </a:r>
            <a:r>
              <a:rPr lang="en-GB" sz="2400" dirty="0" smtClean="0"/>
              <a:t>– </a:t>
            </a:r>
            <a:r>
              <a:rPr lang="en-GB" sz="2400" dirty="0" smtClean="0"/>
              <a:t>aids a professional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Slide </a:t>
            </a:r>
            <a:r>
              <a:rPr lang="en-GB" sz="2400" b="1" dirty="0" smtClean="0"/>
              <a:t>numbers </a:t>
            </a:r>
            <a:r>
              <a:rPr lang="en-GB" sz="2400" dirty="0" smtClean="0"/>
              <a:t>to keep track of speaker </a:t>
            </a:r>
            <a:r>
              <a:rPr lang="en-GB" sz="2400" dirty="0" smtClean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Master Slides </a:t>
            </a:r>
            <a:r>
              <a:rPr lang="en-GB" sz="2400" dirty="0" smtClean="0"/>
              <a:t>– allows a company corporate image to be communicated</a:t>
            </a:r>
            <a:r>
              <a:rPr lang="en-GB" sz="2400" dirty="0" smtClean="0"/>
              <a:t> with set fonts/sizes/styles/logos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Sound and Video </a:t>
            </a:r>
            <a:r>
              <a:rPr lang="en-GB" sz="2400" dirty="0" smtClean="0"/>
              <a:t>can be embedded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Hyperlinks</a:t>
            </a:r>
            <a:r>
              <a:rPr lang="en-GB" sz="2400" dirty="0" smtClean="0"/>
              <a:t> to different documents/websites during the presentation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Can </a:t>
            </a:r>
            <a:r>
              <a:rPr lang="en-GB" sz="2400" dirty="0" smtClean="0"/>
              <a:t>be </a:t>
            </a:r>
            <a:r>
              <a:rPr lang="en-GB" sz="2400" b="1" dirty="0" smtClean="0"/>
              <a:t>printed in </a:t>
            </a:r>
            <a:r>
              <a:rPr lang="en-GB" sz="2400" b="1" dirty="0" smtClean="0"/>
              <a:t>many </a:t>
            </a:r>
            <a:r>
              <a:rPr lang="en-GB" sz="2400" b="1" dirty="0" smtClean="0"/>
              <a:t>different ways </a:t>
            </a:r>
            <a:r>
              <a:rPr lang="en-GB" sz="2400" dirty="0" smtClean="0"/>
              <a:t>e.g. notes pages and </a:t>
            </a:r>
            <a:r>
              <a:rPr lang="en-GB" sz="2400" dirty="0" smtClean="0"/>
              <a:t>handouts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7709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rgbClr val="FFFF00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GB" sz="7200" b="1" dirty="0"/>
              <a:t>Email &amp; </a:t>
            </a:r>
            <a:r>
              <a:rPr lang="en-GB" sz="7200" b="1" dirty="0" smtClean="0"/>
              <a:t>E-diary 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E-Diary Reminders </a:t>
            </a:r>
            <a:r>
              <a:rPr lang="en-GB" dirty="0" smtClean="0"/>
              <a:t>– People will not forget about important events meetings or tasks and can encourage people to be </a:t>
            </a:r>
            <a:r>
              <a:rPr lang="en-GB" dirty="0" smtClean="0"/>
              <a:t>organised – both mobile notifications and emails can be set</a:t>
            </a:r>
            <a:endParaRPr lang="en-GB" dirty="0" smtClean="0"/>
          </a:p>
          <a:p>
            <a:r>
              <a:rPr lang="en-GB" b="1" dirty="0" smtClean="0"/>
              <a:t>E-Diary </a:t>
            </a:r>
            <a:r>
              <a:rPr lang="en-GB" b="1" dirty="0" smtClean="0"/>
              <a:t>Tasks </a:t>
            </a:r>
            <a:r>
              <a:rPr lang="en-GB" dirty="0" smtClean="0"/>
              <a:t>– Ensures people know what they have to do and by </a:t>
            </a:r>
            <a:r>
              <a:rPr lang="en-GB" dirty="0" smtClean="0"/>
              <a:t>when</a:t>
            </a:r>
            <a:endParaRPr lang="en-GB" dirty="0"/>
          </a:p>
          <a:p>
            <a:r>
              <a:rPr lang="en-GB" b="1" dirty="0" smtClean="0"/>
              <a:t>E-Diary Events </a:t>
            </a:r>
            <a:r>
              <a:rPr lang="en-GB" dirty="0" smtClean="0"/>
              <a:t>– Events can be electronically created and shared with others </a:t>
            </a:r>
            <a:r>
              <a:rPr lang="en-GB" dirty="0" smtClean="0"/>
              <a:t>attending – can see when others are free – can send invites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Emails can be marked as </a:t>
            </a:r>
            <a:r>
              <a:rPr lang="en-GB" b="1" dirty="0" smtClean="0"/>
              <a:t>urgent</a:t>
            </a:r>
            <a:r>
              <a:rPr lang="en-GB" dirty="0" smtClean="0"/>
              <a:t> to highlight the </a:t>
            </a:r>
            <a:r>
              <a:rPr lang="en-GB" dirty="0" smtClean="0"/>
              <a:t>importance</a:t>
            </a:r>
          </a:p>
          <a:p>
            <a:r>
              <a:rPr lang="en-GB" dirty="0" smtClean="0"/>
              <a:t>Emails can be sent to </a:t>
            </a:r>
            <a:r>
              <a:rPr lang="en-GB" b="1" dirty="0" smtClean="0"/>
              <a:t>multiple people at once </a:t>
            </a:r>
            <a:r>
              <a:rPr lang="en-GB" dirty="0" smtClean="0"/>
              <a:t>– a distribution list</a:t>
            </a:r>
            <a:endParaRPr lang="en-GB" dirty="0"/>
          </a:p>
          <a:p>
            <a:r>
              <a:rPr lang="en-GB" dirty="0" smtClean="0"/>
              <a:t>Email allows you to </a:t>
            </a:r>
            <a:r>
              <a:rPr lang="en-GB" b="1" dirty="0" smtClean="0"/>
              <a:t>automatically filter emails into </a:t>
            </a:r>
            <a:r>
              <a:rPr lang="en-GB" b="1" dirty="0" smtClean="0"/>
              <a:t>folders </a:t>
            </a:r>
            <a:r>
              <a:rPr lang="en-GB" dirty="0" smtClean="0"/>
              <a:t>which </a:t>
            </a:r>
            <a:r>
              <a:rPr lang="en-GB" dirty="0" smtClean="0"/>
              <a:t>means </a:t>
            </a:r>
            <a:r>
              <a:rPr lang="en-GB" dirty="0" smtClean="0"/>
              <a:t>emails are easy </a:t>
            </a:r>
            <a:r>
              <a:rPr lang="en-GB" dirty="0" smtClean="0"/>
              <a:t>to </a:t>
            </a:r>
            <a:r>
              <a:rPr lang="en-GB" dirty="0" smtClean="0"/>
              <a:t>locate and do not clutter the inbox</a:t>
            </a:r>
            <a:endParaRPr lang="en-GB" dirty="0"/>
          </a:p>
          <a:p>
            <a:r>
              <a:rPr lang="en-GB" dirty="0" smtClean="0"/>
              <a:t>Email is </a:t>
            </a:r>
            <a:r>
              <a:rPr lang="en-GB" dirty="0" smtClean="0"/>
              <a:t>an </a:t>
            </a:r>
            <a:r>
              <a:rPr lang="en-GB" b="1" dirty="0" smtClean="0"/>
              <a:t>inexpensive </a:t>
            </a:r>
            <a:r>
              <a:rPr lang="en-GB" b="1" dirty="0" smtClean="0"/>
              <a:t>method </a:t>
            </a:r>
            <a:r>
              <a:rPr lang="en-GB" dirty="0" smtClean="0"/>
              <a:t>of </a:t>
            </a:r>
            <a:r>
              <a:rPr lang="en-GB" dirty="0" smtClean="0"/>
              <a:t>communication suitable for communication across time zones</a:t>
            </a:r>
            <a:endParaRPr lang="en-GB" dirty="0"/>
          </a:p>
          <a:p>
            <a:r>
              <a:rPr lang="en-GB" dirty="0" smtClean="0"/>
              <a:t>Email lets you send </a:t>
            </a:r>
            <a:r>
              <a:rPr lang="en-GB" b="1" dirty="0" smtClean="0"/>
              <a:t>attachments</a:t>
            </a:r>
            <a:r>
              <a:rPr lang="en-GB" dirty="0" smtClean="0"/>
              <a:t> e.g. </a:t>
            </a:r>
            <a:r>
              <a:rPr lang="en-GB" dirty="0" smtClean="0"/>
              <a:t>business documents </a:t>
            </a:r>
            <a:r>
              <a:rPr lang="en-GB" dirty="0" smtClean="0"/>
              <a:t>and </a:t>
            </a:r>
            <a:r>
              <a:rPr lang="en-GB" dirty="0" smtClean="0"/>
              <a:t>pictures</a:t>
            </a:r>
          </a:p>
          <a:p>
            <a:r>
              <a:rPr lang="en-GB" dirty="0" smtClean="0"/>
              <a:t>Depending on the email software – </a:t>
            </a:r>
            <a:r>
              <a:rPr lang="en-GB" b="1" dirty="0" smtClean="0"/>
              <a:t>read receipts </a:t>
            </a:r>
            <a:r>
              <a:rPr lang="en-GB" dirty="0" smtClean="0"/>
              <a:t>can be requested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1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SQA Software PPQs (NQ)</a:t>
            </a:r>
            <a:br>
              <a:rPr lang="en-GB" b="1" dirty="0" smtClean="0"/>
            </a:br>
            <a:r>
              <a:rPr lang="en-GB" sz="3600" b="1" dirty="0" smtClean="0"/>
              <a:t>2006-2015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Higher Administration &amp;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076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1220</Words>
  <Application>Microsoft Office PowerPoint</Application>
  <PresentationFormat>Widescreen</PresentationFormat>
  <Paragraphs>111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Wingdings</vt:lpstr>
      <vt:lpstr>Wingdings 3</vt:lpstr>
      <vt:lpstr>Office Theme</vt:lpstr>
      <vt:lpstr>Wisp</vt:lpstr>
      <vt:lpstr>Features of Software Packages</vt:lpstr>
      <vt:lpstr>What is this unit about? </vt:lpstr>
      <vt:lpstr>How can I prepare?</vt:lpstr>
      <vt:lpstr>Spreadsheets | MS Excel</vt:lpstr>
      <vt:lpstr>Word Processing | MS Word</vt:lpstr>
      <vt:lpstr>Databases | MS Access</vt:lpstr>
      <vt:lpstr>Presentation | MS PowerPoint</vt:lpstr>
      <vt:lpstr>Email &amp; E-diary </vt:lpstr>
      <vt:lpstr>SQA Software PPQs (NQ) 2006-2015</vt:lpstr>
      <vt:lpstr>2006 SPEC 2/5a</vt:lpstr>
      <vt:lpstr>PowerPoint Presentation</vt:lpstr>
      <vt:lpstr>2006 2/2c </vt:lpstr>
      <vt:lpstr>PowerPoint Presentation</vt:lpstr>
      <vt:lpstr>2008 2/5b</vt:lpstr>
      <vt:lpstr>PowerPoint Presentation</vt:lpstr>
      <vt:lpstr>2009 2/5d</vt:lpstr>
      <vt:lpstr>PowerPoint Presentation</vt:lpstr>
      <vt:lpstr>2010 2/2c</vt:lpstr>
      <vt:lpstr>PowerPoint Presentation</vt:lpstr>
      <vt:lpstr>2011 2/2d</vt:lpstr>
      <vt:lpstr>PowerPoint Presentation</vt:lpstr>
      <vt:lpstr>2012 1/4</vt:lpstr>
      <vt:lpstr>PowerPoint Presentation</vt:lpstr>
      <vt:lpstr>2013 1/3</vt:lpstr>
      <vt:lpstr>PowerPoint Presentation</vt:lpstr>
      <vt:lpstr>2013 2/1d</vt:lpstr>
      <vt:lpstr>PowerPoint Presentation</vt:lpstr>
      <vt:lpstr>2014 2/5a</vt:lpstr>
      <vt:lpstr>PowerPoint Presentation</vt:lpstr>
      <vt:lpstr>2015 2/2b</vt:lpstr>
      <vt:lpstr>PowerPoint Presentation</vt:lpstr>
      <vt:lpstr>PowerPoint Presentation</vt:lpstr>
      <vt:lpstr>SQA Software PPQs (CfE) 2015-2019</vt:lpstr>
      <vt:lpstr>2019 Q12</vt:lpstr>
      <vt:lpstr>PowerPoint Presentation</vt:lpstr>
    </vt:vector>
  </TitlesOfParts>
  <Company>East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 of Software Packages</dc:title>
  <dc:creator>Dickson, Heather</dc:creator>
  <cp:lastModifiedBy>Dempster, Colin</cp:lastModifiedBy>
  <cp:revision>18</cp:revision>
  <dcterms:created xsi:type="dcterms:W3CDTF">2021-01-14T12:08:14Z</dcterms:created>
  <dcterms:modified xsi:type="dcterms:W3CDTF">2021-03-02T21:49:53Z</dcterms:modified>
</cp:coreProperties>
</file>