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1"/>
  </p:notesMasterIdLst>
  <p:handoutMasterIdLst>
    <p:handoutMasterId r:id="rId132"/>
  </p:handoutMasterIdLst>
  <p:sldIdLst>
    <p:sldId id="256" r:id="rId2"/>
    <p:sldId id="301" r:id="rId3"/>
    <p:sldId id="298" r:id="rId4"/>
    <p:sldId id="302" r:id="rId5"/>
    <p:sldId id="293" r:id="rId6"/>
    <p:sldId id="292" r:id="rId7"/>
    <p:sldId id="300" r:id="rId8"/>
    <p:sldId id="294" r:id="rId9"/>
    <p:sldId id="295" r:id="rId10"/>
    <p:sldId id="285" r:id="rId11"/>
    <p:sldId id="296" r:id="rId12"/>
    <p:sldId id="297" r:id="rId13"/>
    <p:sldId id="286" r:id="rId14"/>
    <p:sldId id="299" r:id="rId15"/>
    <p:sldId id="291" r:id="rId16"/>
    <p:sldId id="306" r:id="rId17"/>
    <p:sldId id="324" r:id="rId18"/>
    <p:sldId id="308" r:id="rId19"/>
    <p:sldId id="309" r:id="rId20"/>
    <p:sldId id="325" r:id="rId21"/>
    <p:sldId id="310" r:id="rId22"/>
    <p:sldId id="326" r:id="rId23"/>
    <p:sldId id="311" r:id="rId24"/>
    <p:sldId id="307" r:id="rId25"/>
    <p:sldId id="312" r:id="rId26"/>
    <p:sldId id="313" r:id="rId27"/>
    <p:sldId id="314" r:id="rId28"/>
    <p:sldId id="315" r:id="rId29"/>
    <p:sldId id="288" r:id="rId30"/>
    <p:sldId id="316" r:id="rId31"/>
    <p:sldId id="328" r:id="rId32"/>
    <p:sldId id="329" r:id="rId33"/>
    <p:sldId id="330" r:id="rId34"/>
    <p:sldId id="331" r:id="rId35"/>
    <p:sldId id="335" r:id="rId36"/>
    <p:sldId id="336" r:id="rId37"/>
    <p:sldId id="337" r:id="rId38"/>
    <p:sldId id="332" r:id="rId39"/>
    <p:sldId id="334" r:id="rId40"/>
    <p:sldId id="304" r:id="rId41"/>
    <p:sldId id="338" r:id="rId42"/>
    <p:sldId id="383" r:id="rId43"/>
    <p:sldId id="339" r:id="rId44"/>
    <p:sldId id="384" r:id="rId45"/>
    <p:sldId id="340" r:id="rId46"/>
    <p:sldId id="385" r:id="rId47"/>
    <p:sldId id="341" r:id="rId48"/>
    <p:sldId id="386" r:id="rId49"/>
    <p:sldId id="342" r:id="rId50"/>
    <p:sldId id="387" r:id="rId51"/>
    <p:sldId id="343" r:id="rId52"/>
    <p:sldId id="388" r:id="rId53"/>
    <p:sldId id="344" r:id="rId54"/>
    <p:sldId id="389" r:id="rId55"/>
    <p:sldId id="345" r:id="rId56"/>
    <p:sldId id="390" r:id="rId57"/>
    <p:sldId id="346" r:id="rId58"/>
    <p:sldId id="391" r:id="rId59"/>
    <p:sldId id="347" r:id="rId60"/>
    <p:sldId id="392" r:id="rId61"/>
    <p:sldId id="348" r:id="rId62"/>
    <p:sldId id="393" r:id="rId63"/>
    <p:sldId id="349" r:id="rId64"/>
    <p:sldId id="394" r:id="rId65"/>
    <p:sldId id="350" r:id="rId66"/>
    <p:sldId id="395" r:id="rId67"/>
    <p:sldId id="351" r:id="rId68"/>
    <p:sldId id="396" r:id="rId69"/>
    <p:sldId id="352" r:id="rId70"/>
    <p:sldId id="397" r:id="rId71"/>
    <p:sldId id="353" r:id="rId72"/>
    <p:sldId id="398" r:id="rId73"/>
    <p:sldId id="354" r:id="rId74"/>
    <p:sldId id="399" r:id="rId75"/>
    <p:sldId id="355" r:id="rId76"/>
    <p:sldId id="400" r:id="rId77"/>
    <p:sldId id="356" r:id="rId78"/>
    <p:sldId id="401" r:id="rId79"/>
    <p:sldId id="357" r:id="rId80"/>
    <p:sldId id="402" r:id="rId81"/>
    <p:sldId id="358" r:id="rId82"/>
    <p:sldId id="403" r:id="rId83"/>
    <p:sldId id="359" r:id="rId84"/>
    <p:sldId id="404" r:id="rId85"/>
    <p:sldId id="360" r:id="rId86"/>
    <p:sldId id="405" r:id="rId87"/>
    <p:sldId id="361" r:id="rId88"/>
    <p:sldId id="406" r:id="rId89"/>
    <p:sldId id="362" r:id="rId90"/>
    <p:sldId id="407" r:id="rId91"/>
    <p:sldId id="363" r:id="rId92"/>
    <p:sldId id="408" r:id="rId93"/>
    <p:sldId id="364" r:id="rId94"/>
    <p:sldId id="409" r:id="rId95"/>
    <p:sldId id="365" r:id="rId96"/>
    <p:sldId id="410" r:id="rId97"/>
    <p:sldId id="366" r:id="rId98"/>
    <p:sldId id="411" r:id="rId99"/>
    <p:sldId id="367" r:id="rId100"/>
    <p:sldId id="412" r:id="rId101"/>
    <p:sldId id="368" r:id="rId102"/>
    <p:sldId id="413" r:id="rId103"/>
    <p:sldId id="369" r:id="rId104"/>
    <p:sldId id="414" r:id="rId105"/>
    <p:sldId id="370" r:id="rId106"/>
    <p:sldId id="415" r:id="rId107"/>
    <p:sldId id="371" r:id="rId108"/>
    <p:sldId id="416" r:id="rId109"/>
    <p:sldId id="372" r:id="rId110"/>
    <p:sldId id="417" r:id="rId111"/>
    <p:sldId id="373" r:id="rId112"/>
    <p:sldId id="418" r:id="rId113"/>
    <p:sldId id="374" r:id="rId114"/>
    <p:sldId id="419" r:id="rId115"/>
    <p:sldId id="375" r:id="rId116"/>
    <p:sldId id="420" r:id="rId117"/>
    <p:sldId id="376" r:id="rId118"/>
    <p:sldId id="421" r:id="rId119"/>
    <p:sldId id="377" r:id="rId120"/>
    <p:sldId id="422" r:id="rId121"/>
    <p:sldId id="378" r:id="rId122"/>
    <p:sldId id="423" r:id="rId123"/>
    <p:sldId id="379" r:id="rId124"/>
    <p:sldId id="424" r:id="rId125"/>
    <p:sldId id="380" r:id="rId126"/>
    <p:sldId id="425" r:id="rId127"/>
    <p:sldId id="382" r:id="rId128"/>
    <p:sldId id="381" r:id="rId129"/>
    <p:sldId id="333" r:id="rId130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2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7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0EFD6-BA9E-4487-9AFC-1A10AEC664CA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2AC16-4224-4A7A-B4D5-1215D711F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69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A0CF3-1FE3-4115-94B9-A2748BFB569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7EE99-56FE-4020-A134-0CA74A442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4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13AC75-B8CE-4DF7-A8A8-A71A03C85DDE}" type="datetime4">
              <a:rPr lang="en-US" smtClean="0"/>
              <a:t>March 12, 2021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F3AA-1A9A-4A22-8234-C1CA18F390F9}" type="datetime4">
              <a:rPr lang="en-US" smtClean="0"/>
              <a:t>March 12,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FDEE-F43E-4A7B-9DAD-AC54865EC59D}" type="datetime4">
              <a:rPr lang="en-US" smtClean="0"/>
              <a:t>March 12,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4B15-4449-4B18-BE36-21838F659038}" type="datetime4">
              <a:rPr lang="en-US" smtClean="0"/>
              <a:t>March 12,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575E-67F5-42F8-9D28-7C9854C63AF8}" type="datetime4">
              <a:rPr lang="en-US" smtClean="0"/>
              <a:t>March 12,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A34-D693-414D-B8FE-AB72862D1F54}" type="datetime4">
              <a:rPr lang="en-US" smtClean="0"/>
              <a:t>March 12,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4B48-0DAC-4C5C-A99E-64C361DC81B2}" type="datetime4">
              <a:rPr lang="en-US" smtClean="0"/>
              <a:t>March 12,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ACD8-0B1B-4D2E-A01B-6E706900A452}" type="datetime4">
              <a:rPr lang="en-US" smtClean="0"/>
              <a:t>March 12,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2586-F263-46DC-8ACF-CBD9CBBA1247}" type="datetime4">
              <a:rPr lang="en-US" smtClean="0"/>
              <a:t>March 12,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430D-0E4B-41C2-9256-E215762D4FC1}" type="datetime4">
              <a:rPr lang="en-US" smtClean="0"/>
              <a:t>March 12, 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3795-A266-4448-9A63-7997AB063575}" type="datetime4">
              <a:rPr lang="en-US" smtClean="0"/>
              <a:t>March 12,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9096" y="220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1B825F7-4232-4A98-BA15-411B39746459}" type="datetime4">
              <a:rPr lang="en-US" smtClean="0"/>
              <a:t>March 12,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8202" y="220384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Calibri (Headings)"/>
          <a:ea typeface="+mj-ea"/>
          <a:cs typeface="Calibri (Headings)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lexibility.co.uk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mp"/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tmp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tmp"/><Relationship Id="rId3" Type="http://schemas.openxmlformats.org/officeDocument/2006/relationships/image" Target="../media/image86.tmp"/><Relationship Id="rId7" Type="http://schemas.openxmlformats.org/officeDocument/2006/relationships/image" Target="../media/image90.tmp"/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tmp"/><Relationship Id="rId5" Type="http://schemas.openxmlformats.org/officeDocument/2006/relationships/image" Target="../media/image88.tmp"/><Relationship Id="rId10" Type="http://schemas.openxmlformats.org/officeDocument/2006/relationships/image" Target="../media/image93.tmp"/><Relationship Id="rId4" Type="http://schemas.openxmlformats.org/officeDocument/2006/relationships/image" Target="../media/image87.tmp"/><Relationship Id="rId9" Type="http://schemas.openxmlformats.org/officeDocument/2006/relationships/image" Target="../media/image92.tmp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s.org.uk/index.aspx?articleid=1461" TargetMode="External"/><Relationship Id="rId2" Type="http://schemas.openxmlformats.org/officeDocument/2006/relationships/hyperlink" Target="http://www.berr.gov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worksmart.org.uk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v.u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1/hi/7290322.stm" TargetMode="External"/><Relationship Id="rId2" Type="http://schemas.openxmlformats.org/officeDocument/2006/relationships/hyperlink" Target="http://www.webpronews.com/googles-london-office-is-awfully-compelling-2011-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inyurl.com/safeoffi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rgonomics.ucr.edu/office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F3Ji71_jRAhXGsxQKHcqkC_UQjRwIBw&amp;url=http://www.daviddrury.com/2013/07/29/escaping-email-hell-part-1-of-the-changing-email-culture-series/&amp;psig=AFQjCNEfVwsIqFwmaVPdBeOKFIlA_wCtuQ&amp;ust=1486374692433637" TargetMode="External"/><Relationship Id="rId2" Type="http://schemas.openxmlformats.org/officeDocument/2006/relationships/hyperlink" Target="http://www.bbc.co.uk/news/magazine-3624964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google.co.uk/url?sa=i&amp;rct=j&amp;q=&amp;esrc=s&amp;source=images&amp;cd=&amp;cad=rja&amp;uact=8&amp;ved=0ahUKEwi4nZ6S1vjRAhXGChoKHXEbAcsQjRwIBw&amp;url=https://clipartfest.com/categories/view/6210682c7946ed532215b02051a96cd7e8715008/video-conferencing-clipart.html&amp;psig=AFQjCNFDYx2dSMyzMCai6Yk6kKK2KAo7MQ&amp;ust=1486374364198269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o.uk/url?sa=i&amp;rct=j&amp;q=&amp;esrc=s&amp;source=images&amp;cd=&amp;cad=rja&amp;uact=8&amp;ved=0ahUKEwjJ-Njc1vjRAhUKcRQKHfjVBfQQjRwIBw&amp;url=https://www.wired.com/2011/05/skype/&amp;psig=AFQjCNG8Uwk2MRt1N5af0CptsBoK0ql13A&amp;ust=14863745200825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www.google.co.uk/url?sa=i&amp;rct=j&amp;q=&amp;esrc=s&amp;source=images&amp;cd=&amp;cad=rja&amp;uact=8&amp;ved=&amp;url=http://www.mono-live.com/search/label/whatsapp&amp;psig=AFQjCNFglXBdHyZjs0wZMGZPv-Jdt9Pb1g&amp;ust=1486374544011958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X_52N1_jRAhWFfhoKHTvADLEQjRwIBw&amp;url=http://www.cloudstorageboss.com/dropbox-review/&amp;psig=AFQjCNHzjgqcKF_mqS3Unt9oTNbCLDfJZQ&amp;ust=1486374621368040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2u.net/law/notes/contract-express-implied-term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tm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602915" cy="17021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Higher Administration &amp; IT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Administrative Services</a:t>
            </a:r>
          </a:p>
          <a:p>
            <a:r>
              <a:rPr lang="en-US" dirty="0" smtClean="0"/>
              <a:t>Outcome 1.4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4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Internet Research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5528039" cy="3508977"/>
          </a:xfrm>
        </p:spPr>
        <p:txBody>
          <a:bodyPr/>
          <a:lstStyle/>
          <a:p>
            <a:pPr marL="68580" indent="0">
              <a:buNone/>
            </a:pPr>
            <a:r>
              <a:rPr lang="en-GB" dirty="0" smtClean="0"/>
              <a:t>Visit the </a:t>
            </a:r>
            <a:r>
              <a:rPr lang="en-GB" dirty="0" smtClean="0">
                <a:hlinkClick r:id="rId2"/>
              </a:rPr>
              <a:t>Flexibility</a:t>
            </a:r>
            <a:r>
              <a:rPr lang="en-GB" dirty="0" smtClean="0"/>
              <a:t> website to find out more about options for flexible working.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241" y="833760"/>
            <a:ext cx="2150084" cy="21500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459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2" y="900248"/>
            <a:ext cx="4485444" cy="53964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612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2013 2/4d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Justify the introduction of a centralised </a:t>
            </a:r>
            <a:r>
              <a:rPr lang="en-GB" smtClean="0"/>
              <a:t>IT </a:t>
            </a:r>
            <a:r>
              <a:rPr lang="en-GB" smtClean="0"/>
              <a:t>Department</a:t>
            </a:r>
            <a:r>
              <a:rPr lang="en-GB" dirty="0" smtClean="0"/>
              <a:t>.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4457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9" y="782683"/>
            <a:ext cx="7189311" cy="54977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841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 1/5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Justify the decision to employ an Administrative Assistant on a fixed term contract.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1560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6" y="1027664"/>
            <a:ext cx="7948753" cy="30610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613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 2/2a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the benefits of out-sourcing administrative services.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9017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2" y="885565"/>
            <a:ext cx="7850352" cy="52012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7872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 2/2d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Justify the expense to an organisation of introducing an intranet.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8706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2" y="831003"/>
            <a:ext cx="7833315" cy="51517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6559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 2/4c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the positive and negative effects of using email in an organisation.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7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Career Breaks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5417593" cy="350897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 aim of a career break is to </a:t>
            </a:r>
            <a:r>
              <a:rPr lang="en-GB" b="1" dirty="0" smtClean="0"/>
              <a:t>retain a valued and competent employee</a:t>
            </a:r>
            <a:r>
              <a:rPr lang="en-GB" dirty="0" smtClean="0"/>
              <a:t> and allow them to have an agreed period of time off.</a:t>
            </a:r>
          </a:p>
          <a:p>
            <a:endParaRPr lang="en-GB" dirty="0"/>
          </a:p>
          <a:p>
            <a:r>
              <a:rPr lang="en-GB" dirty="0" smtClean="0"/>
              <a:t>Can range from </a:t>
            </a:r>
            <a:r>
              <a:rPr lang="en-GB" b="1" dirty="0" smtClean="0"/>
              <a:t>6 months </a:t>
            </a:r>
            <a:r>
              <a:rPr lang="en-GB" dirty="0" smtClean="0"/>
              <a:t>to </a:t>
            </a:r>
            <a:r>
              <a:rPr lang="en-GB" b="1" dirty="0" smtClean="0"/>
              <a:t>5 years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Some </a:t>
            </a:r>
            <a:r>
              <a:rPr lang="en-GB" b="1" dirty="0" smtClean="0"/>
              <a:t>retraining</a:t>
            </a:r>
            <a:r>
              <a:rPr lang="en-GB" dirty="0" smtClean="0"/>
              <a:t> may be offered before the return to work.</a:t>
            </a:r>
          </a:p>
          <a:p>
            <a:endParaRPr lang="en-GB" dirty="0"/>
          </a:p>
          <a:p>
            <a:r>
              <a:rPr lang="en-GB" b="1" dirty="0" smtClean="0"/>
              <a:t>Non-paid leave </a:t>
            </a:r>
            <a:r>
              <a:rPr lang="en-GB" dirty="0" smtClean="0"/>
              <a:t>may also be offered to parents during the </a:t>
            </a:r>
            <a:r>
              <a:rPr lang="en-GB" b="1" dirty="0" smtClean="0"/>
              <a:t>long summer holidays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774" r="32159"/>
          <a:stretch/>
        </p:blipFill>
        <p:spPr>
          <a:xfrm>
            <a:off x="6326736" y="796584"/>
            <a:ext cx="1901483" cy="17800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8213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6" y="1027664"/>
            <a:ext cx="3909790" cy="35083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110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06" y="1027664"/>
            <a:ext cx="4261191" cy="202122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06" y="3048886"/>
            <a:ext cx="4261191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2292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 2/4d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Justify the decision to change to an open-plan office.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115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4" y="842618"/>
            <a:ext cx="7989165" cy="40690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9623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 2/5c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the impact of flexible working practices on employee well-being.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4546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0" y="887186"/>
            <a:ext cx="5934246" cy="54113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858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1/1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4 advantages for employees of working from home.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333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2" y="874526"/>
            <a:ext cx="7540532" cy="54260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0350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the factors regarding IT that need to be considered for employees who want to start working from home.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9633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"/>
          <a:stretch/>
        </p:blipFill>
        <p:spPr>
          <a:xfrm>
            <a:off x="715780" y="849086"/>
            <a:ext cx="5328168" cy="55498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0783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2/1c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Justify the need for an organisation to monitor the work/life balance of its employees.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0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Career Breaks: Your Rights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5343962" cy="3508977"/>
          </a:xfrm>
        </p:spPr>
        <p:txBody>
          <a:bodyPr/>
          <a:lstStyle/>
          <a:p>
            <a:pPr marL="68580" indent="0">
              <a:buNone/>
            </a:pPr>
            <a:r>
              <a:rPr lang="en-GB" dirty="0" smtClean="0"/>
              <a:t>Investigate what rights an employee has while on a career break.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241" y="833760"/>
            <a:ext cx="2150084" cy="21500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3193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4" y="1027664"/>
            <a:ext cx="7823076" cy="21917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8777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2/2d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Justify the need to track staff absences.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7090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0" y="839335"/>
            <a:ext cx="7641490" cy="52275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3301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2/4d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how the physical environment can affect staff morale.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1248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" y="982230"/>
            <a:ext cx="7793479" cy="51066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4637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2/5b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the </a:t>
            </a:r>
            <a:r>
              <a:rPr lang="en-GB" dirty="0" err="1" smtClean="0"/>
              <a:t>benfits</a:t>
            </a:r>
            <a:r>
              <a:rPr lang="en-GB" dirty="0" smtClean="0"/>
              <a:t> </a:t>
            </a:r>
            <a:r>
              <a:rPr lang="en-GB" dirty="0" smtClean="0"/>
              <a:t>of flexi-time to the organisation and the individual.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6646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4" y="1027663"/>
            <a:ext cx="7797057" cy="51510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4898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127</a:t>
            </a:fld>
            <a:endParaRPr lang="en-US" dirty="0"/>
          </a:p>
        </p:txBody>
      </p:sp>
      <p:sp>
        <p:nvSpPr>
          <p:cNvPr id="5" name="32-Point Star 4"/>
          <p:cNvSpPr/>
          <p:nvPr/>
        </p:nvSpPr>
        <p:spPr>
          <a:xfrm>
            <a:off x="914400" y="2323652"/>
            <a:ext cx="7494104" cy="375909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Now use the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SQA </a:t>
            </a:r>
            <a:r>
              <a:rPr lang="en-GB" sz="2400" b="1" dirty="0" err="1" smtClean="0">
                <a:solidFill>
                  <a:schemeClr val="bg1"/>
                </a:solidFill>
              </a:rPr>
              <a:t>CfE</a:t>
            </a:r>
            <a:r>
              <a:rPr lang="en-GB" sz="2400" b="1" dirty="0" smtClean="0">
                <a:solidFill>
                  <a:schemeClr val="bg1"/>
                </a:solidFill>
              </a:rPr>
              <a:t> Past Papers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from 2015 – Present Day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for further revision.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1392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SQA 2015-2019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31" y="4221182"/>
            <a:ext cx="2038635" cy="96215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128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4" y="4971101"/>
            <a:ext cx="2038635" cy="119079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4" y="2695472"/>
            <a:ext cx="2038635" cy="73352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4" y="3428999"/>
            <a:ext cx="2052925" cy="100979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6" y="1246690"/>
            <a:ext cx="2048161" cy="70494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5" y="1941610"/>
            <a:ext cx="2048161" cy="74305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7" y="4559367"/>
            <a:ext cx="2048159" cy="1247949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31" y="2652006"/>
            <a:ext cx="2038635" cy="121937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5" y="3249496"/>
            <a:ext cx="2048161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5210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602915" cy="17021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Higher Administration &amp; IT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Administrative Services</a:t>
            </a:r>
          </a:p>
          <a:p>
            <a:r>
              <a:rPr lang="en-US" dirty="0" smtClean="0"/>
              <a:t>Outcome 1.4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97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Employment Rights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5840969" cy="3508977"/>
          </a:xfrm>
        </p:spPr>
        <p:txBody>
          <a:bodyPr/>
          <a:lstStyle/>
          <a:p>
            <a:pPr marL="68580" indent="0">
              <a:buNone/>
            </a:pPr>
            <a:r>
              <a:rPr lang="en-GB" dirty="0" smtClean="0"/>
              <a:t>Visit the websites of these organisations:</a:t>
            </a:r>
          </a:p>
          <a:p>
            <a:pPr lvl="1"/>
            <a:r>
              <a:rPr lang="en-GB" dirty="0" smtClean="0">
                <a:hlinkClick r:id="rId2"/>
              </a:rPr>
              <a:t>BERR</a:t>
            </a:r>
            <a:r>
              <a:rPr lang="en-GB" dirty="0"/>
              <a:t> </a:t>
            </a:r>
            <a:r>
              <a:rPr lang="en-GB" dirty="0" smtClean="0"/>
              <a:t>– to find out about the rights of part-time workers</a:t>
            </a:r>
          </a:p>
          <a:p>
            <a:pPr lvl="1"/>
            <a:r>
              <a:rPr lang="en-GB" dirty="0" smtClean="0">
                <a:hlinkClick r:id="rId3"/>
              </a:rPr>
              <a:t>ACAS</a:t>
            </a:r>
            <a:r>
              <a:rPr lang="en-GB" dirty="0" smtClean="0"/>
              <a:t> – to find out about the rights of fixed-term employees.</a:t>
            </a:r>
          </a:p>
          <a:p>
            <a:pPr lvl="1"/>
            <a:r>
              <a:rPr lang="en-GB" dirty="0" err="1" smtClean="0">
                <a:hlinkClick r:id="rId4"/>
              </a:rPr>
              <a:t>WorkSMART</a:t>
            </a:r>
            <a:r>
              <a:rPr lang="en-GB" dirty="0" smtClean="0"/>
              <a:t> – for more about workers’ rights.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241" y="833760"/>
            <a:ext cx="2150084" cy="21500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4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Outsourcing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95173" cy="3508977"/>
          </a:xfrm>
        </p:spPr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ork </a:t>
            </a:r>
            <a:r>
              <a:rPr lang="en-GB" dirty="0"/>
              <a:t>is contracted out either </a:t>
            </a:r>
            <a:r>
              <a:rPr lang="en-GB" dirty="0" smtClean="0"/>
              <a:t>to gain services </a:t>
            </a:r>
            <a:r>
              <a:rPr lang="en-GB" b="1" dirty="0" smtClean="0"/>
              <a:t>more cheaply and cost-effectively </a:t>
            </a:r>
            <a:r>
              <a:rPr lang="en-GB" dirty="0" smtClean="0"/>
              <a:t>(</a:t>
            </a:r>
            <a:r>
              <a:rPr lang="en-GB" dirty="0" err="1" smtClean="0"/>
              <a:t>eg</a:t>
            </a:r>
            <a:r>
              <a:rPr lang="en-GB" dirty="0" smtClean="0"/>
              <a:t> cleaning, security or catering) </a:t>
            </a:r>
            <a:r>
              <a:rPr lang="en-GB" b="1" dirty="0" smtClean="0"/>
              <a:t>or for specialist services</a:t>
            </a:r>
            <a:r>
              <a:rPr lang="en-GB" dirty="0" smtClean="0"/>
              <a:t> (</a:t>
            </a:r>
            <a:r>
              <a:rPr lang="en-GB" dirty="0" err="1" smtClean="0"/>
              <a:t>eg</a:t>
            </a:r>
            <a:r>
              <a:rPr lang="en-GB" dirty="0" smtClean="0"/>
              <a:t> web design, payroll or call centres)</a:t>
            </a:r>
          </a:p>
          <a:p>
            <a:endParaRPr lang="en-GB" dirty="0"/>
          </a:p>
          <a:p>
            <a:r>
              <a:rPr lang="en-GB" dirty="0" smtClean="0"/>
              <a:t>Organisation concentrates on </a:t>
            </a:r>
            <a:r>
              <a:rPr lang="en-GB" b="1" dirty="0" smtClean="0"/>
              <a:t>core services</a:t>
            </a:r>
            <a:r>
              <a:rPr lang="en-GB" dirty="0" smtClean="0"/>
              <a:t>.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49" y="5029200"/>
            <a:ext cx="1650516" cy="13809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5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Internet Research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hlinkClick r:id="rId2"/>
              </a:rPr>
              <a:t>Gov.uk</a:t>
            </a:r>
            <a:r>
              <a:rPr lang="en-GB" dirty="0" smtClean="0"/>
              <a:t> is a new website combining various other government websites.</a:t>
            </a:r>
          </a:p>
          <a:p>
            <a:endParaRPr lang="en-GB" dirty="0"/>
          </a:p>
          <a:p>
            <a:r>
              <a:rPr lang="en-GB" dirty="0" smtClean="0"/>
              <a:t>Search for procedures to be followed when disciplining employees.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241" y="833760"/>
            <a:ext cx="2150084" cy="21500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Changing Work Environment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Touchdown Area</a:t>
            </a:r>
          </a:p>
          <a:p>
            <a:r>
              <a:rPr lang="en-GB" dirty="0" smtClean="0"/>
              <a:t>Chill-Out Areas</a:t>
            </a:r>
          </a:p>
          <a:p>
            <a:r>
              <a:rPr lang="en-GB" dirty="0" smtClean="0"/>
              <a:t>Public Transport (Promotion)</a:t>
            </a:r>
          </a:p>
          <a:p>
            <a:r>
              <a:rPr lang="en-GB" dirty="0" smtClean="0"/>
              <a:t>Digitisation of paperwork</a:t>
            </a:r>
          </a:p>
          <a:p>
            <a:endParaRPr lang="en-GB" dirty="0"/>
          </a:p>
          <a:p>
            <a:r>
              <a:rPr lang="en-GB" dirty="0" smtClean="0"/>
              <a:t>Move to open-plan offices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24" y="4415512"/>
            <a:ext cx="2393975" cy="1566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23" y="2747867"/>
            <a:ext cx="2393975" cy="14242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Designing The Office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b="1" dirty="0" smtClean="0"/>
              <a:t>Things to think about: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Aesthetics – colour, décor, fabrics, surfaces</a:t>
            </a:r>
          </a:p>
          <a:p>
            <a:r>
              <a:rPr lang="en-GB" dirty="0" smtClean="0"/>
              <a:t>Acoustic screens and barriers (noise)</a:t>
            </a:r>
          </a:p>
          <a:p>
            <a:r>
              <a:rPr lang="en-GB" dirty="0" smtClean="0"/>
              <a:t>Lighting and heating</a:t>
            </a:r>
          </a:p>
          <a:p>
            <a:r>
              <a:rPr lang="en-GB" dirty="0" smtClean="0"/>
              <a:t>Layout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6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Office Layout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786022" cy="350897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GB" dirty="0" smtClean="0"/>
              <a:t>Poorly designed layout will disrupt the efficiency of workflow.</a:t>
            </a:r>
          </a:p>
          <a:p>
            <a:pPr marL="68580" indent="0">
              <a:buNone/>
            </a:pPr>
            <a:endParaRPr lang="en-GB" dirty="0" smtClean="0"/>
          </a:p>
          <a:p>
            <a:pPr marL="68580" indent="0">
              <a:buNone/>
            </a:pPr>
            <a:r>
              <a:rPr lang="en-GB" sz="1600" dirty="0" err="1"/>
              <a:t>eg</a:t>
            </a:r>
            <a:r>
              <a:rPr lang="en-GB" sz="1600" dirty="0"/>
              <a:t> you should not need to walk from one end of the building to another to collect a printout.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Motivation is improved by pleasant surroundings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93996" y="2859217"/>
            <a:ext cx="3847308" cy="24702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0193" b="11670"/>
          <a:stretch/>
        </p:blipFill>
        <p:spPr>
          <a:xfrm>
            <a:off x="6120226" y="3839349"/>
            <a:ext cx="2356287" cy="2571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Sick Building Syndrome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5843082" cy="4086838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GB" dirty="0" smtClean="0"/>
              <a:t>Employees who work in large open plan office environments sometimes complain of illnesses such as: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headaches</a:t>
            </a:r>
          </a:p>
          <a:p>
            <a:r>
              <a:rPr lang="en-GB" dirty="0" smtClean="0"/>
              <a:t>sore throats</a:t>
            </a:r>
          </a:p>
          <a:p>
            <a:r>
              <a:rPr lang="en-GB" dirty="0" smtClean="0"/>
              <a:t>tiredness</a:t>
            </a:r>
          </a:p>
          <a:p>
            <a:endParaRPr lang="en-GB" dirty="0" smtClean="0"/>
          </a:p>
          <a:p>
            <a:pPr marL="68580" indent="0">
              <a:buNone/>
            </a:pPr>
            <a:r>
              <a:rPr lang="en-GB" dirty="0" smtClean="0"/>
              <a:t>which they believe are associated with the building that they work in.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b="1" i="1" dirty="0" smtClean="0"/>
              <a:t>Causes: </a:t>
            </a:r>
            <a:r>
              <a:rPr lang="en-GB" i="1" dirty="0" smtClean="0"/>
              <a:t>Drafts / Leaks / Poor Ergonomics</a:t>
            </a:r>
          </a:p>
          <a:p>
            <a:pPr marL="68580" indent="0">
              <a:buNone/>
            </a:pPr>
            <a:r>
              <a:rPr lang="en-GB" b="1" i="1" dirty="0" smtClean="0"/>
              <a:t>Results: </a:t>
            </a:r>
            <a:r>
              <a:rPr lang="en-GB" i="1" dirty="0" smtClean="0"/>
              <a:t>Absence / Stress / Low Productivity</a:t>
            </a:r>
            <a:endParaRPr lang="en-GB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Contract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1835779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GB" dirty="0" smtClean="0"/>
              <a:t>The </a:t>
            </a:r>
            <a:r>
              <a:rPr lang="en-GB" b="1" dirty="0" smtClean="0"/>
              <a:t>Employment Rights Act 1996 </a:t>
            </a:r>
            <a:r>
              <a:rPr lang="en-GB" dirty="0" smtClean="0"/>
              <a:t>states that an employee must receive a </a:t>
            </a:r>
            <a:r>
              <a:rPr lang="en-GB" b="1" dirty="0" smtClean="0"/>
              <a:t>written contract </a:t>
            </a:r>
            <a:r>
              <a:rPr lang="en-GB" dirty="0" smtClean="0"/>
              <a:t>of employment </a:t>
            </a:r>
            <a:r>
              <a:rPr lang="en-GB" b="1" dirty="0" smtClean="0"/>
              <a:t>within 8 weeks </a:t>
            </a:r>
            <a:r>
              <a:rPr lang="en-GB" dirty="0" smtClean="0"/>
              <a:t>of starting work.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Itemised pay-slips; rights regarding working on a Sunday and maternity/paternity leave and the termination of employment are also covered.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64152"/>
              </p:ext>
            </p:extLst>
          </p:nvPr>
        </p:nvGraphicFramePr>
        <p:xfrm>
          <a:off x="1203897" y="4346923"/>
          <a:ext cx="6864336" cy="208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4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2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16">
                <a:tc>
                  <a:txBody>
                    <a:bodyPr/>
                    <a:lstStyle/>
                    <a:p>
                      <a:r>
                        <a:rPr lang="en-GB" dirty="0" smtClean="0"/>
                        <a:t>Job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Holiday details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Required duties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Pension details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Working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Discipline and Grievance Procedures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Salary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Commencement Date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701" y="897997"/>
            <a:ext cx="1898572" cy="142565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89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Open Plan Office Example</a:t>
            </a:r>
            <a:endParaRPr lang="en-GB" b="1" dirty="0"/>
          </a:p>
        </p:txBody>
      </p:sp>
      <p:pic>
        <p:nvPicPr>
          <p:cNvPr id="1026" name="Picture 2" descr="S:\Business Education\Staff\NEW Qualifications\Administration &amp; IT\Higher Administration (CfE)\HAD Course Units\Administrative Practices THEORY CMD\Outcome 1.4 - Impact of IT\LandL Open Office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2474" y="1502207"/>
            <a:ext cx="4037762" cy="549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52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Open Plan Offices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7407"/>
              </p:ext>
            </p:extLst>
          </p:nvPr>
        </p:nvGraphicFramePr>
        <p:xfrm>
          <a:off x="631841" y="2333811"/>
          <a:ext cx="795210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6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197">
                <a:tc>
                  <a:txBody>
                    <a:bodyPr/>
                    <a:lstStyle/>
                    <a:p>
                      <a:r>
                        <a:rPr lang="en-GB" dirty="0" smtClean="0"/>
                        <a:t>Advantages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Disadvantages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94">
                <a:tc>
                  <a:txBody>
                    <a:bodyPr/>
                    <a:lstStyle/>
                    <a:p>
                      <a:r>
                        <a:rPr lang="en-GB" dirty="0" smtClean="0"/>
                        <a:t>Easy to supervise staff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Noisy – distractions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92">
                <a:tc>
                  <a:txBody>
                    <a:bodyPr/>
                    <a:lstStyle/>
                    <a:p>
                      <a:r>
                        <a:rPr lang="en-GB" dirty="0" smtClean="0"/>
                        <a:t>Savings in Space and Equipment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Unable to alter heating to suit personal requirements – often only air conditioning.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92">
                <a:tc>
                  <a:txBody>
                    <a:bodyPr/>
                    <a:lstStyle/>
                    <a:p>
                      <a:r>
                        <a:rPr lang="en-GB" dirty="0" smtClean="0"/>
                        <a:t>Staff social areas away from work</a:t>
                      </a:r>
                      <a:r>
                        <a:rPr lang="en-GB" baseline="0" dirty="0" smtClean="0"/>
                        <a:t> area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Lack of privacy and personal space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94">
                <a:tc>
                  <a:txBody>
                    <a:bodyPr/>
                    <a:lstStyle/>
                    <a:p>
                      <a:r>
                        <a:rPr lang="en-GB" dirty="0" smtClean="0"/>
                        <a:t>Meeting rooms for private work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Illnesses are more easily spread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12">
                <a:tc>
                  <a:txBody>
                    <a:bodyPr/>
                    <a:lstStyle/>
                    <a:p>
                      <a:r>
                        <a:rPr lang="en-GB" dirty="0" smtClean="0"/>
                        <a:t>Shared resources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Difficulty in keeping information confidential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036" y="745421"/>
            <a:ext cx="2877832" cy="14389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Cellular Office Example</a:t>
            </a:r>
            <a:endParaRPr lang="en-GB" b="1" dirty="0"/>
          </a:p>
        </p:txBody>
      </p:sp>
      <p:pic>
        <p:nvPicPr>
          <p:cNvPr id="2050" name="Picture 2" descr="S:\Business Education\Staff\NEW Qualifications\Administration &amp; IT\Higher Administration (CfE)\HAD Course Units\Administrative Practices THEORY CMD\Outcome 1.4 - Impact of IT\LandL Cellular Office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2646" y="1331508"/>
            <a:ext cx="3946525" cy="562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20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Cellular Offices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658739"/>
              </p:ext>
            </p:extLst>
          </p:nvPr>
        </p:nvGraphicFramePr>
        <p:xfrm>
          <a:off x="589044" y="2471667"/>
          <a:ext cx="795210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6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197">
                <a:tc>
                  <a:txBody>
                    <a:bodyPr/>
                    <a:lstStyle/>
                    <a:p>
                      <a:r>
                        <a:rPr lang="en-GB" dirty="0" smtClean="0"/>
                        <a:t>Advantages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Disadvantages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94">
                <a:tc>
                  <a:txBody>
                    <a:bodyPr/>
                    <a:lstStyle/>
                    <a:p>
                      <a:r>
                        <a:rPr lang="en-GB" dirty="0" smtClean="0"/>
                        <a:t>Quiet – doors can be closed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Wastes</a:t>
                      </a:r>
                      <a:r>
                        <a:rPr lang="en-GB" baseline="0" dirty="0" smtClean="0"/>
                        <a:t> space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92">
                <a:tc>
                  <a:txBody>
                    <a:bodyPr/>
                    <a:lstStyle/>
                    <a:p>
                      <a:r>
                        <a:rPr lang="en-GB" dirty="0" smtClean="0"/>
                        <a:t>Status – boss has own room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More difficult to supervise and share resources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92">
                <a:tc>
                  <a:txBody>
                    <a:bodyPr/>
                    <a:lstStyle/>
                    <a:p>
                      <a:r>
                        <a:rPr lang="en-GB" dirty="0" smtClean="0"/>
                        <a:t>Privacy</a:t>
                      </a:r>
                      <a:r>
                        <a:rPr lang="en-GB" baseline="0" dirty="0" smtClean="0"/>
                        <a:t> for one-to-one discussions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Uneconomic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94">
                <a:tc>
                  <a:txBody>
                    <a:bodyPr/>
                    <a:lstStyle/>
                    <a:p>
                      <a:r>
                        <a:rPr lang="en-GB" dirty="0" smtClean="0"/>
                        <a:t>Ability to alter heat and light to suit personal tastes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Difficult to promote teamwork – staff feel isolated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12">
                <a:tc>
                  <a:txBody>
                    <a:bodyPr/>
                    <a:lstStyle/>
                    <a:p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Workflow difficult to monitor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816" y="761328"/>
            <a:ext cx="2367916" cy="15749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Google’s London Office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Visit this </a:t>
            </a:r>
            <a:r>
              <a:rPr lang="en-GB" dirty="0" smtClean="0">
                <a:hlinkClick r:id="rId2"/>
              </a:rPr>
              <a:t>website</a:t>
            </a:r>
            <a:r>
              <a:rPr lang="en-GB" dirty="0" smtClean="0"/>
              <a:t> to view photographs and a short video.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 smtClean="0">
                <a:hlinkClick r:id="rId3"/>
              </a:rPr>
              <a:t>BBC News website</a:t>
            </a:r>
            <a:r>
              <a:rPr lang="en-GB" dirty="0" smtClean="0"/>
              <a:t> also has a short article and video.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462" y="4495970"/>
            <a:ext cx="3048607" cy="19298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Internet Research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5840969" cy="3508977"/>
          </a:xfrm>
        </p:spPr>
        <p:txBody>
          <a:bodyPr/>
          <a:lstStyle/>
          <a:p>
            <a:r>
              <a:rPr lang="en-GB" dirty="0" smtClean="0"/>
              <a:t>Use the Internet to find out more about sick building syndrome.</a:t>
            </a:r>
          </a:p>
          <a:p>
            <a:endParaRPr lang="en-GB" dirty="0"/>
          </a:p>
          <a:p>
            <a:r>
              <a:rPr lang="en-GB" dirty="0" smtClean="0"/>
              <a:t>Make notes about the syndrome, and find out how organisations can arrange the work environment to prevent it.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241" y="833760"/>
            <a:ext cx="2150084" cy="21500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825" y="3731491"/>
            <a:ext cx="2386364" cy="2613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Office Ergonomics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Fitting the workspace environment and the employee together in the best way to prevent physical and mental health problems.</a:t>
            </a:r>
          </a:p>
          <a:p>
            <a:endParaRPr lang="en-GB" dirty="0"/>
          </a:p>
          <a:p>
            <a:r>
              <a:rPr lang="en-GB" dirty="0" smtClean="0"/>
              <a:t>Increasing musculoskeletal disorders:</a:t>
            </a:r>
          </a:p>
          <a:p>
            <a:pPr lvl="1"/>
            <a:r>
              <a:rPr lang="en-GB" dirty="0" smtClean="0"/>
              <a:t>Carpal tunnel syndrome</a:t>
            </a:r>
          </a:p>
          <a:p>
            <a:pPr lvl="1"/>
            <a:r>
              <a:rPr lang="en-GB" dirty="0" smtClean="0"/>
              <a:t>RSI</a:t>
            </a:r>
          </a:p>
          <a:p>
            <a:pPr lvl="1"/>
            <a:r>
              <a:rPr lang="en-GB" dirty="0" smtClean="0"/>
              <a:t>Back injuries</a:t>
            </a:r>
          </a:p>
          <a:p>
            <a:pPr lvl="1"/>
            <a:r>
              <a:rPr lang="en-GB" dirty="0" smtClean="0"/>
              <a:t>Neck and Shoulder pain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Office Ergonomics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GB" dirty="0" smtClean="0"/>
              <a:t>Creating </a:t>
            </a:r>
            <a:r>
              <a:rPr lang="en-GB" dirty="0"/>
              <a:t>a feeling of well-</a:t>
            </a:r>
            <a:r>
              <a:rPr lang="en-GB" dirty="0" smtClean="0"/>
              <a:t>being</a:t>
            </a:r>
            <a:r>
              <a:rPr lang="en-GB" dirty="0"/>
              <a:t>:</a:t>
            </a:r>
            <a:endParaRPr lang="en-GB" dirty="0" smtClean="0"/>
          </a:p>
          <a:p>
            <a:pPr lvl="1"/>
            <a:r>
              <a:rPr lang="en-GB" dirty="0" smtClean="0"/>
              <a:t>The right type of furniture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quipment</a:t>
            </a:r>
          </a:p>
          <a:p>
            <a:pPr lvl="1"/>
            <a:r>
              <a:rPr lang="en-GB" dirty="0" smtClean="0"/>
              <a:t>Lighting</a:t>
            </a:r>
            <a:endParaRPr lang="en-GB" dirty="0"/>
          </a:p>
          <a:p>
            <a:pPr lvl="1"/>
            <a:r>
              <a:rPr lang="en-GB" dirty="0"/>
              <a:t>V</a:t>
            </a:r>
            <a:r>
              <a:rPr lang="en-GB" dirty="0" smtClean="0"/>
              <a:t>entilation</a:t>
            </a:r>
          </a:p>
          <a:p>
            <a:pPr lvl="1"/>
            <a:r>
              <a:rPr lang="en-GB" dirty="0" smtClean="0"/>
              <a:t>Décor</a:t>
            </a:r>
          </a:p>
          <a:p>
            <a:pPr lvl="1"/>
            <a:r>
              <a:rPr lang="en-GB" dirty="0" smtClean="0"/>
              <a:t>Pictures</a:t>
            </a:r>
          </a:p>
          <a:p>
            <a:pPr lvl="1"/>
            <a:r>
              <a:rPr lang="en-GB" dirty="0" smtClean="0"/>
              <a:t>Plants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ersonal possessions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473" y="3615648"/>
            <a:ext cx="3810000" cy="2857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651" y="4283858"/>
            <a:ext cx="2723087" cy="2385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Examples of Ergonomics in Practice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72911" cy="3508977"/>
          </a:xfrm>
        </p:spPr>
        <p:txBody>
          <a:bodyPr/>
          <a:lstStyle/>
          <a:p>
            <a:r>
              <a:rPr lang="en-GB" dirty="0" smtClean="0"/>
              <a:t>Dull or dark colours can be demotivating.</a:t>
            </a:r>
          </a:p>
          <a:p>
            <a:endParaRPr lang="en-GB" dirty="0" smtClean="0"/>
          </a:p>
          <a:p>
            <a:r>
              <a:rPr lang="en-GB" dirty="0" smtClean="0"/>
              <a:t>Blue, Lemon and Green – restful and have a positive effect on morale and motivation.</a:t>
            </a:r>
          </a:p>
          <a:p>
            <a:endParaRPr lang="en-GB" dirty="0" smtClean="0"/>
          </a:p>
          <a:p>
            <a:r>
              <a:rPr lang="en-GB" dirty="0" smtClean="0"/>
              <a:t>Noise – can add to stress levels.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Internet Research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Visit the </a:t>
            </a:r>
            <a:r>
              <a:rPr lang="en-GB" dirty="0" smtClean="0">
                <a:hlinkClick r:id="rId2"/>
              </a:rPr>
              <a:t>Open Ergonomics</a:t>
            </a:r>
            <a:r>
              <a:rPr lang="en-GB" dirty="0" smtClean="0"/>
              <a:t> website for more information on the importance of ergonomics in the workplace.  </a:t>
            </a:r>
          </a:p>
          <a:p>
            <a:endParaRPr lang="en-GB" dirty="0"/>
          </a:p>
          <a:p>
            <a:r>
              <a:rPr lang="en-GB" i="1" dirty="0" smtClean="0"/>
              <a:t>Note: this website is no longer live on the internet – make use of the </a:t>
            </a:r>
            <a:r>
              <a:rPr lang="en-GB" i="1" dirty="0" err="1" smtClean="0"/>
              <a:t>WayBack</a:t>
            </a:r>
            <a:r>
              <a:rPr lang="en-GB" i="1" dirty="0" smtClean="0"/>
              <a:t> Machine (Internet Archive).</a:t>
            </a:r>
          </a:p>
          <a:p>
            <a:endParaRPr lang="en-GB" i="1" dirty="0"/>
          </a:p>
          <a:p>
            <a:pPr marL="68580" indent="0">
              <a:buNone/>
              <a:tabLst>
                <a:tab pos="349250" algn="l"/>
              </a:tabLst>
            </a:pPr>
            <a:r>
              <a:rPr lang="en-GB" sz="1200" i="1" dirty="0" smtClean="0"/>
              <a:t>	</a:t>
            </a:r>
            <a:r>
              <a:rPr lang="en-GB" sz="1200" i="1" dirty="0" err="1" smtClean="0"/>
              <a:t>www.tinyurl.com</a:t>
            </a:r>
            <a:r>
              <a:rPr lang="en-GB" sz="1200" i="1" dirty="0" smtClean="0"/>
              <a:t>/</a:t>
            </a:r>
            <a:r>
              <a:rPr lang="en-GB" sz="1200" i="1" dirty="0" err="1" smtClean="0"/>
              <a:t>safeoffice</a:t>
            </a:r>
            <a:endParaRPr lang="en-GB" sz="1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241" y="833760"/>
            <a:ext cx="2150084" cy="21500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Working Contracts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Part-time </a:t>
            </a:r>
            <a:r>
              <a:rPr lang="en-GB" dirty="0" smtClean="0"/>
              <a:t>– permanent or temporary</a:t>
            </a:r>
          </a:p>
          <a:p>
            <a:r>
              <a:rPr lang="en-GB" b="1" dirty="0" smtClean="0"/>
              <a:t>Full-time </a:t>
            </a:r>
            <a:r>
              <a:rPr lang="en-GB" dirty="0" smtClean="0"/>
              <a:t>– permanent or temporary</a:t>
            </a:r>
          </a:p>
          <a:p>
            <a:endParaRPr lang="en-GB" dirty="0"/>
          </a:p>
          <a:p>
            <a:r>
              <a:rPr lang="en-GB" b="1" dirty="0" smtClean="0"/>
              <a:t>Temporary</a:t>
            </a:r>
            <a:r>
              <a:rPr lang="en-GB" dirty="0" smtClean="0"/>
              <a:t> contracts – for an indefinite period of time</a:t>
            </a:r>
          </a:p>
          <a:p>
            <a:r>
              <a:rPr lang="en-GB" b="1" dirty="0" smtClean="0"/>
              <a:t>Fixed-term </a:t>
            </a:r>
            <a:r>
              <a:rPr lang="en-GB" dirty="0" smtClean="0"/>
              <a:t>contracts – will have a fixed start and end date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244" y="775713"/>
            <a:ext cx="2665290" cy="13949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33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Internet Research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Further advice can be found </a:t>
            </a:r>
            <a:r>
              <a:rPr lang="en-GB" dirty="0" smtClean="0">
                <a:hlinkClick r:id="rId2"/>
              </a:rPr>
              <a:t>here</a:t>
            </a:r>
            <a:r>
              <a:rPr lang="en-GB" dirty="0" smtClean="0"/>
              <a:t>.</a:t>
            </a:r>
            <a:endParaRPr lang="en-GB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241" y="833760"/>
            <a:ext cx="2150084" cy="21500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</a:t>
            </a:r>
            <a:r>
              <a:rPr lang="en-GB" b="1" dirty="0"/>
              <a:t>D</a:t>
            </a:r>
            <a:r>
              <a:rPr lang="en-GB" b="1" dirty="0" smtClean="0"/>
              <a:t>ifferent Networks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Local-Area Network (LAN)</a:t>
            </a:r>
          </a:p>
          <a:p>
            <a:pPr lvl="1"/>
            <a:r>
              <a:rPr lang="en-GB" dirty="0" smtClean="0"/>
              <a:t>connects </a:t>
            </a:r>
            <a:r>
              <a:rPr lang="en-GB" dirty="0"/>
              <a:t>computers and peripherals within small geographical areas, e.g. within a </a:t>
            </a:r>
            <a:r>
              <a:rPr lang="en-GB" dirty="0" smtClean="0"/>
              <a:t>building</a:t>
            </a:r>
          </a:p>
          <a:p>
            <a:pPr lvl="1"/>
            <a:endParaRPr lang="en-GB" dirty="0"/>
          </a:p>
          <a:p>
            <a:pPr marL="6858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Wide-Area Network (WAN)</a:t>
            </a:r>
          </a:p>
          <a:p>
            <a:pPr lvl="1"/>
            <a:r>
              <a:rPr lang="en-GB" dirty="0" smtClean="0"/>
              <a:t>connects </a:t>
            </a:r>
            <a:r>
              <a:rPr lang="en-GB" dirty="0"/>
              <a:t>computers on a world-wide scale. </a:t>
            </a:r>
            <a:r>
              <a:rPr lang="en-GB" dirty="0" smtClean="0"/>
              <a:t>can </a:t>
            </a:r>
            <a:r>
              <a:rPr lang="en-GB" dirty="0"/>
              <a:t>also be used to connect </a:t>
            </a:r>
            <a:r>
              <a:rPr lang="en-GB" dirty="0" smtClean="0"/>
              <a:t>to different </a:t>
            </a:r>
            <a:r>
              <a:rPr lang="en-GB" dirty="0"/>
              <a:t>branches of an </a:t>
            </a:r>
            <a:r>
              <a:rPr lang="en-GB" dirty="0" smtClean="0"/>
              <a:t>organisation</a:t>
            </a:r>
            <a:endParaRPr lang="en-GB" dirty="0"/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98" y="968894"/>
            <a:ext cx="2063598" cy="13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35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Local-Area Network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566077"/>
              </p:ext>
            </p:extLst>
          </p:nvPr>
        </p:nvGraphicFramePr>
        <p:xfrm>
          <a:off x="1042988" y="2324100"/>
          <a:ext cx="6777038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Advantages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Disadvantages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 to </a:t>
                      </a:r>
                      <a:r>
                        <a:rPr lang="en-GB" sz="14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peripherals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printers and pho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tocopier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fault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means no-one can access files, which will slow down productivity</a:t>
                      </a:r>
                    </a:p>
                    <a:p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Ability </a:t>
                      </a:r>
                      <a:r>
                        <a:rPr lang="en-GB" sz="14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share files and information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employees</a:t>
                      </a:r>
                    </a:p>
                    <a:p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If the </a:t>
                      </a:r>
                      <a:r>
                        <a:rPr lang="en-GB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file server is damaged or stolen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then all files could be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lost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Back-ups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be taken automatically on a regular basis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virus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spread very quickly</a:t>
                      </a:r>
                    </a:p>
                    <a:p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 can be set to restrict access to certain areas of the network (</a:t>
                      </a:r>
                      <a:r>
                        <a:rPr lang="en-GB" sz="14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rights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47" name="Picture 3" descr="Z:\nw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08" y="747305"/>
            <a:ext cx="1747817" cy="149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35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Wide-Area Network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749721"/>
              </p:ext>
            </p:extLst>
          </p:nvPr>
        </p:nvGraphicFramePr>
        <p:xfrm>
          <a:off x="1042988" y="2324100"/>
          <a:ext cx="6777038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Advantages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Disadvantages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can be </a:t>
                      </a:r>
                      <a:r>
                        <a:rPr lang="en-GB" sz="14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transmitted between branches very quickly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outside the organisation could have access to your data so there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 to be tight security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measures in place.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Gives easy </a:t>
                      </a:r>
                      <a:r>
                        <a:rPr lang="en-GB" sz="14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to the internet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control over external websites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they can be removed or changed by the owner so some pages could become unavailable.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AutoShape 4" descr="http://globe-views.com/dcim/dreams/internet/internet-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://globe-views.com/dcim/dreams/internet/internet-0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Z:\interne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28" y="4306353"/>
            <a:ext cx="2381051" cy="21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38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Using The Internet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1400" dirty="0"/>
              <a:t>Most organisations now use the internet to advertise their business, advertise job vacancies and, most importantly, for </a:t>
            </a:r>
            <a:r>
              <a:rPr lang="en-GB" sz="1400" dirty="0" smtClean="0"/>
              <a:t>e-commerce</a:t>
            </a:r>
            <a:endParaRPr lang="en-GB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334133"/>
              </p:ext>
            </p:extLst>
          </p:nvPr>
        </p:nvGraphicFramePr>
        <p:xfrm>
          <a:off x="1193534" y="3060833"/>
          <a:ext cx="6977931" cy="341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479"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effectLst/>
                          <a:latin typeface="Arial"/>
                          <a:ea typeface="Calibri"/>
                          <a:cs typeface="Arial"/>
                        </a:rPr>
                        <a:t>Advantages of e-commerce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effectLst/>
                          <a:latin typeface="Arial"/>
                          <a:ea typeface="Calibri"/>
                          <a:cs typeface="Arial"/>
                        </a:rPr>
                        <a:t>Disadvantages of e-commerce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756">
                <a:tc>
                  <a:txBody>
                    <a:bodyPr/>
                    <a:lstStyle/>
                    <a:p>
                      <a:pPr marL="0" indent="0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The organisation can reach a wide range of customers world-wide.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The cost of setting up a website and keeping it up to date can be high.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756">
                <a:tc>
                  <a:txBody>
                    <a:bodyPr/>
                    <a:lstStyle/>
                    <a:p>
                      <a:pPr marL="0" indent="0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Customers have access to the site 24/7, which could increase sales.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Security systems have to be in place that will ensure that the customer has no worries about inputting personal information.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240">
                <a:tc>
                  <a:txBody>
                    <a:bodyPr/>
                    <a:lstStyle/>
                    <a:p>
                      <a:pPr marL="0" indent="0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The organisation can reduce costs by not needing to extend premises and not having to increase staffing.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Arial"/>
                        </a:rPr>
                        <a:t>Organisations lose out on face-to-face contact with customers.</a:t>
                      </a:r>
                      <a:endParaRPr lang="en-GB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479">
                <a:tc>
                  <a:txBody>
                    <a:bodyPr/>
                    <a:lstStyle/>
                    <a:p>
                      <a:pPr marL="0" indent="0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Customers can shop from the comfort of their own homes and get products delivered to them.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Arial"/>
                        </a:rPr>
                        <a:t>Some customers like to see products before they buy them.</a:t>
                      </a:r>
                      <a:endParaRPr lang="en-GB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987">
                <a:tc>
                  <a:txBody>
                    <a:bodyPr/>
                    <a:lstStyle/>
                    <a:p>
                      <a:pPr marL="0" indent="0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Organisations can monitor what customers are buying and use this information for marketing purposes.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15" y="796958"/>
            <a:ext cx="2146050" cy="151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64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Email Work Culture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Employees are now able to check and respond to emails on mobile devices.</a:t>
            </a:r>
          </a:p>
          <a:p>
            <a:endParaRPr lang="en-GB" dirty="0"/>
          </a:p>
          <a:p>
            <a:r>
              <a:rPr lang="en-GB" dirty="0" smtClean="0"/>
              <a:t>Created the culture of immediate response expected.</a:t>
            </a:r>
          </a:p>
          <a:p>
            <a:endParaRPr lang="en-GB" dirty="0"/>
          </a:p>
          <a:p>
            <a:r>
              <a:rPr lang="en-GB" dirty="0" smtClean="0"/>
              <a:t>In a recent survey 38% of employees check emails at dinner and  50% while in bed.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The Plan to Ban Work Emails Out of Hours</a:t>
            </a:r>
            <a:endParaRPr lang="en-GB" dirty="0"/>
          </a:p>
        </p:txBody>
      </p:sp>
      <p:pic>
        <p:nvPicPr>
          <p:cNvPr id="4100" name="Picture 4" descr="Image result for email cul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39" y="803491"/>
            <a:ext cx="1931035" cy="136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73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Video/Web Conferencing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longer necessary to travel to a single location to hold a meeting.</a:t>
            </a:r>
          </a:p>
          <a:p>
            <a:endParaRPr lang="en-GB" dirty="0"/>
          </a:p>
          <a:p>
            <a:r>
              <a:rPr lang="en-GB" i="1" dirty="0" smtClean="0"/>
              <a:t>See Meetings Presentation for more information…</a:t>
            </a:r>
            <a:endParaRPr lang="en-GB" i="1" dirty="0"/>
          </a:p>
        </p:txBody>
      </p:sp>
      <p:pic>
        <p:nvPicPr>
          <p:cNvPr id="1026" name="Picture 2" descr="Image result for video conferencing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4269408"/>
            <a:ext cx="2948305" cy="19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80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Other Communication Methods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Skype/FaceTime</a:t>
            </a:r>
            <a:r>
              <a:rPr lang="en-GB" dirty="0" smtClean="0"/>
              <a:t> – face-to-face communication with mobile devices.</a:t>
            </a:r>
          </a:p>
          <a:p>
            <a:endParaRPr lang="en-GB" dirty="0"/>
          </a:p>
          <a:p>
            <a:r>
              <a:rPr lang="en-GB" b="1" dirty="0" smtClean="0"/>
              <a:t>WhatsApp</a:t>
            </a:r>
            <a:r>
              <a:rPr lang="en-GB" dirty="0" smtClean="0"/>
              <a:t> – cross platform messaging app.  Also has the ability to setup groups.  Can send images, video, audio messages.</a:t>
            </a:r>
            <a:endParaRPr lang="en-GB" dirty="0"/>
          </a:p>
        </p:txBody>
      </p:sp>
      <p:pic>
        <p:nvPicPr>
          <p:cNvPr id="2050" name="Picture 2" descr="Image result for skyp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39" y="5181918"/>
            <a:ext cx="2163445" cy="9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hatsap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00" y="4724400"/>
            <a:ext cx="1521675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81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Cloud Based Software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0762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‘cloud’ is a metaphor for The Internet</a:t>
            </a:r>
          </a:p>
          <a:p>
            <a:endParaRPr lang="en-GB" dirty="0" smtClean="0"/>
          </a:p>
          <a:p>
            <a:r>
              <a:rPr lang="en-GB" dirty="0" smtClean="0"/>
              <a:t>Individuals can access programs and files from any computer/device connected to the Internet</a:t>
            </a:r>
          </a:p>
          <a:p>
            <a:endParaRPr lang="en-GB" dirty="0" smtClean="0"/>
          </a:p>
          <a:p>
            <a:r>
              <a:rPr lang="en-GB" dirty="0" smtClean="0"/>
              <a:t>Documents are stored in ‘the cloud’ and backup is often automatic</a:t>
            </a:r>
          </a:p>
          <a:p>
            <a:endParaRPr lang="en-GB" dirty="0" smtClean="0"/>
          </a:p>
          <a:p>
            <a:r>
              <a:rPr lang="en-GB" dirty="0" smtClean="0"/>
              <a:t>Software is automatically updated</a:t>
            </a:r>
          </a:p>
          <a:p>
            <a:endParaRPr lang="en-GB" dirty="0" smtClean="0"/>
          </a:p>
          <a:p>
            <a:r>
              <a:rPr lang="en-GB" dirty="0" smtClean="0"/>
              <a:t>Convenience for users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19" y="739570"/>
            <a:ext cx="2228159" cy="158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dropbo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600944"/>
            <a:ext cx="3126372" cy="8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76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Sample Exam Questions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276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000"/>
              </a:spcBef>
            </a:pPr>
            <a:r>
              <a:rPr lang="en-GB" dirty="0" smtClean="0"/>
              <a:t>Describe a benefit of flexi-time to the organisation, and the employee. (4)</a:t>
            </a:r>
          </a:p>
          <a:p>
            <a:pPr>
              <a:spcBef>
                <a:spcPts val="1000"/>
              </a:spcBef>
            </a:pPr>
            <a:endParaRPr lang="en-GB" dirty="0"/>
          </a:p>
          <a:p>
            <a:pPr>
              <a:spcBef>
                <a:spcPts val="1000"/>
              </a:spcBef>
            </a:pPr>
            <a:r>
              <a:rPr lang="en-GB" dirty="0" smtClean="0"/>
              <a:t>Describe the </a:t>
            </a:r>
            <a:r>
              <a:rPr lang="en-GB" dirty="0"/>
              <a:t>b</a:t>
            </a:r>
            <a:r>
              <a:rPr lang="en-GB" dirty="0" smtClean="0"/>
              <a:t>enefits of home-working for an employee. (4)</a:t>
            </a:r>
          </a:p>
          <a:p>
            <a:pPr>
              <a:spcBef>
                <a:spcPts val="1000"/>
              </a:spcBef>
            </a:pPr>
            <a:endParaRPr lang="en-GB" dirty="0"/>
          </a:p>
          <a:p>
            <a:pPr>
              <a:spcBef>
                <a:spcPts val="1000"/>
              </a:spcBef>
            </a:pPr>
            <a:r>
              <a:rPr lang="en-GB" dirty="0" smtClean="0"/>
              <a:t>Discuss the factors regarding IT that need to be considered for employees who want to start working from home. (6)</a:t>
            </a:r>
          </a:p>
          <a:p>
            <a:pPr>
              <a:spcBef>
                <a:spcPts val="1000"/>
              </a:spcBef>
            </a:pPr>
            <a:endParaRPr lang="en-GB" dirty="0"/>
          </a:p>
          <a:p>
            <a:pPr>
              <a:spcBef>
                <a:spcPts val="1000"/>
              </a:spcBef>
            </a:pPr>
            <a:r>
              <a:rPr lang="en-GB" dirty="0" smtClean="0"/>
              <a:t>Compare the use of audio-conferencing with web-conferencing. (2)</a:t>
            </a:r>
          </a:p>
          <a:p>
            <a:pPr>
              <a:spcBef>
                <a:spcPts val="1000"/>
              </a:spcBef>
            </a:pPr>
            <a:endParaRPr lang="en-GB" dirty="0"/>
          </a:p>
          <a:p>
            <a:pPr>
              <a:spcBef>
                <a:spcPts val="1000"/>
              </a:spcBef>
            </a:pPr>
            <a:r>
              <a:rPr lang="en-GB" dirty="0" smtClean="0"/>
              <a:t>Discuss how effective data management can be ensured within an organisation. (6)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83494" y="80587"/>
            <a:ext cx="3016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How To Pass Higher Administration &amp; IT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2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486" y="889969"/>
            <a:ext cx="2009235" cy="1761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Implied Terms in a Contract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terms of employment may not be written down but are </a:t>
            </a:r>
            <a:r>
              <a:rPr lang="en-GB" b="1" dirty="0" smtClean="0"/>
              <a:t>implied</a:t>
            </a:r>
            <a:r>
              <a:rPr lang="en-GB" dirty="0" smtClean="0"/>
              <a:t> by law or by custom and practice</a:t>
            </a:r>
          </a:p>
          <a:p>
            <a:endParaRPr lang="en-GB" dirty="0"/>
          </a:p>
          <a:p>
            <a:r>
              <a:rPr lang="en-GB" dirty="0" smtClean="0"/>
              <a:t>An example traditionally finishing at midday on Christmas Eve.</a:t>
            </a:r>
          </a:p>
          <a:p>
            <a:endParaRPr lang="en-GB" dirty="0"/>
          </a:p>
          <a:p>
            <a:r>
              <a:rPr lang="en-GB" dirty="0" smtClean="0"/>
              <a:t>For further background see </a:t>
            </a:r>
            <a:r>
              <a:rPr lang="en-GB" dirty="0" smtClean="0">
                <a:hlinkClick r:id="rId3"/>
              </a:rPr>
              <a:t>Tutor2U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35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Actual Examination Questions</a:t>
            </a:r>
            <a:endParaRPr lang="en-GB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10988" r="1098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 2/1a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In order to retain valuable members of staff, organisations have introduced staff friendly working practices.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Compare job share and part-time working practices. (4)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83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08" y="1009510"/>
            <a:ext cx="3791479" cy="1066949"/>
          </a:xfrm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7" y="1027664"/>
            <a:ext cx="3896269" cy="305795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06" y="2833466"/>
            <a:ext cx="3896269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80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 2/5c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the impact of office layout on workflow and employee morale.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19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4" y="416476"/>
            <a:ext cx="3886533" cy="59843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27" y="3905090"/>
            <a:ext cx="4039164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99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2006 2/3b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the ways in which an intranet can assist communication between members of a team.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37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9" y="838200"/>
            <a:ext cx="7205601" cy="55352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97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2006 2/3c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and justify 2 working practices that could be introduced which would reduce a high staff turnover.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70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59" y="857250"/>
            <a:ext cx="7727397" cy="5181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9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2006 2/3d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how the physical environment can affect staff morale.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0000" y="1027664"/>
            <a:ext cx="5178233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Examples of Work Patterns…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05837"/>
              </p:ext>
            </p:extLst>
          </p:nvPr>
        </p:nvGraphicFramePr>
        <p:xfrm>
          <a:off x="1042988" y="2999943"/>
          <a:ext cx="6777038" cy="309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2028">
                <a:tc>
                  <a:txBody>
                    <a:bodyPr/>
                    <a:lstStyle/>
                    <a:p>
                      <a:r>
                        <a:rPr lang="en-GB" dirty="0" smtClean="0"/>
                        <a:t>Traditional Work Patterns</a:t>
                      </a:r>
                      <a:r>
                        <a:rPr lang="en-GB" baseline="0" dirty="0" smtClean="0"/>
                        <a:t> (Office-Based)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Newer Work Patterns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85">
                <a:tc>
                  <a:txBody>
                    <a:bodyPr/>
                    <a:lstStyle/>
                    <a:p>
                      <a:r>
                        <a:rPr lang="en-GB" dirty="0" smtClean="0"/>
                        <a:t>Part-time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Homeworking, Teleworking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85">
                <a:tc>
                  <a:txBody>
                    <a:bodyPr/>
                    <a:lstStyle/>
                    <a:p>
                      <a:r>
                        <a:rPr lang="en-GB" dirty="0" smtClean="0"/>
                        <a:t>Flex-time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Hot-desking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85">
                <a:tc>
                  <a:txBody>
                    <a:bodyPr/>
                    <a:lstStyle/>
                    <a:p>
                      <a:r>
                        <a:rPr lang="en-GB" dirty="0" smtClean="0"/>
                        <a:t>Shift work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Career Breaks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985">
                <a:tc>
                  <a:txBody>
                    <a:bodyPr/>
                    <a:lstStyle/>
                    <a:p>
                      <a:r>
                        <a:rPr lang="en-GB" dirty="0" smtClean="0"/>
                        <a:t>Job Share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Non-paid leave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22" y="448705"/>
            <a:ext cx="2201306" cy="22013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79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9"/>
          <a:stretch/>
        </p:blipFill>
        <p:spPr>
          <a:xfrm>
            <a:off x="636965" y="1164776"/>
            <a:ext cx="7483393" cy="46446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62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2006 2/5a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4 features of a contract of employment.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47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1" y="817272"/>
            <a:ext cx="7907513" cy="49009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910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2006 2/5b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ways in which an organisation could deal with employees who breach the conditions of their employment contract.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318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5" y="836977"/>
            <a:ext cx="7917542" cy="34001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86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2007 2/3d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Justify an organisation’s decision to change from an open plan layout to a traditional cellular layout.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16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2" y="1027664"/>
            <a:ext cx="7827461" cy="30549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832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2007 2/4c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how developments in ICT have had an impact on:</a:t>
            </a:r>
          </a:p>
          <a:p>
            <a:pPr marL="582930" indent="-514350">
              <a:buAutoNum type="romanLcParenBoth"/>
            </a:pPr>
            <a:r>
              <a:rPr lang="en-GB" dirty="0" smtClean="0"/>
              <a:t>workflow, and;</a:t>
            </a:r>
          </a:p>
          <a:p>
            <a:pPr marL="582930" indent="-514350">
              <a:buAutoNum type="romanLcParenBoth"/>
            </a:pPr>
            <a:r>
              <a:rPr lang="en-GB" dirty="0" smtClean="0"/>
              <a:t>working practices</a:t>
            </a:r>
          </a:p>
          <a:p>
            <a:pPr marL="68580" indent="0">
              <a:buNone/>
            </a:pPr>
            <a:r>
              <a:rPr lang="en-GB" dirty="0"/>
              <a:t>	</a:t>
            </a:r>
            <a:r>
              <a:rPr lang="en-GB" dirty="0" smtClean="0"/>
              <a:t>					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605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2" y="688483"/>
            <a:ext cx="5711119" cy="45403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82" y="4662215"/>
            <a:ext cx="5020138" cy="159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556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2008 2/1a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4 flexible working practices which may exist in an organisation.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New Working Practices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now live in a </a:t>
            </a:r>
            <a:r>
              <a:rPr lang="en-GB" b="1" dirty="0" smtClean="0"/>
              <a:t>24/7 society</a:t>
            </a:r>
            <a:r>
              <a:rPr lang="en-GB" dirty="0" smtClean="0"/>
              <a:t>.</a:t>
            </a:r>
            <a:endParaRPr lang="en-GB" b="1" dirty="0" smtClean="0"/>
          </a:p>
          <a:p>
            <a:r>
              <a:rPr lang="en-GB" b="1" dirty="0" smtClean="0"/>
              <a:t>9-5 pm hours </a:t>
            </a:r>
            <a:r>
              <a:rPr lang="en-GB" dirty="0" smtClean="0"/>
              <a:t>have been replaced with a variety of different forms of working</a:t>
            </a:r>
          </a:p>
          <a:p>
            <a:r>
              <a:rPr lang="en-GB" dirty="0" smtClean="0"/>
              <a:t>Working from </a:t>
            </a:r>
            <a:r>
              <a:rPr lang="en-GB" b="1" dirty="0" smtClean="0"/>
              <a:t>different locations </a:t>
            </a:r>
            <a:r>
              <a:rPr lang="en-GB" dirty="0" smtClean="0"/>
              <a:t>(home, office, café, on the road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Some tasks are </a:t>
            </a:r>
            <a:r>
              <a:rPr lang="en-GB" b="1" dirty="0" smtClean="0"/>
              <a:t>outsourced</a:t>
            </a:r>
            <a:r>
              <a:rPr lang="en-GB" dirty="0" smtClean="0"/>
              <a:t> to other organisations.</a:t>
            </a:r>
          </a:p>
          <a:p>
            <a:r>
              <a:rPr lang="en-GB" dirty="0" smtClean="0"/>
              <a:t>Allows the best workers to be retained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193" y="806336"/>
            <a:ext cx="2281066" cy="15173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881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8" y="855908"/>
            <a:ext cx="5581262" cy="54211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712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2008 2/1b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the impact of flexible working practices on the modern working environment.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92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5" y="753598"/>
            <a:ext cx="7520955" cy="54797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129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2008 2/5c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how office layout can affect productivity.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059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8" y="839242"/>
            <a:ext cx="8046218" cy="43251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776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2008 2/5d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Justify the expense to an organisation of introducing an intranet.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863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5" y="817272"/>
            <a:ext cx="7133668" cy="55524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461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2009 2/2a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the benefits of a career break to:</a:t>
            </a:r>
          </a:p>
          <a:p>
            <a:pPr marL="582930" indent="-514350">
              <a:buAutoNum type="romanLcParenBoth"/>
            </a:pPr>
            <a:r>
              <a:rPr lang="en-GB" dirty="0" smtClean="0"/>
              <a:t>the organisation</a:t>
            </a:r>
          </a:p>
          <a:p>
            <a:pPr marL="582930" indent="-514350">
              <a:buAutoNum type="romanLcParenBoth"/>
            </a:pPr>
            <a:r>
              <a:rPr lang="en-GB" dirty="0" smtClean="0"/>
              <a:t>The employee</a:t>
            </a:r>
          </a:p>
          <a:p>
            <a:pPr marL="68580" indent="0">
              <a:buNone/>
            </a:pPr>
            <a:r>
              <a:rPr lang="en-GB" dirty="0"/>
              <a:t>	</a:t>
            </a:r>
            <a:r>
              <a:rPr lang="en-GB" dirty="0" smtClean="0"/>
              <a:t>					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438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1" y="808362"/>
            <a:ext cx="5328176" cy="52919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397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2009 2/2b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ways in which flexible working practices can improve the work/life balance of employees.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0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Flexible Working…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Employers use the flexibility of contracts to cover periods of boom, slump and holidays in the most efficient and effective way.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It is unusual for an employee to serve 25 years or more in a single organisation, as full-time permanent contracts are increasingly rare.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47" y="4752107"/>
            <a:ext cx="2215841" cy="16597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745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6" y="795746"/>
            <a:ext cx="7840789" cy="50694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686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2009 2/4a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decisions taken by an organisation to minimise Sick Building Syndrome.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259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1" y="889372"/>
            <a:ext cx="7968403" cy="36956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290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2009 2/4b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2 possible consequences for the employee moving from a cellular to an open plan office layout.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691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3" y="782682"/>
            <a:ext cx="6760187" cy="55100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740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2010 1/4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the advantages and disadvantages of flexible working for an employer.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364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9" y="815281"/>
            <a:ext cx="6401665" cy="29327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34" y="3512424"/>
            <a:ext cx="5033262" cy="285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163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2010 2/5a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the benefits of an organisation’s decision to change from a traditional cellular office layout to an open plan layout.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073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5"/>
          <a:stretch/>
        </p:blipFill>
        <p:spPr>
          <a:xfrm>
            <a:off x="534855" y="810818"/>
            <a:ext cx="7936900" cy="29382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288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1/1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4 benefits of homeworking.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3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the Employer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946820"/>
              </p:ext>
            </p:extLst>
          </p:nvPr>
        </p:nvGraphicFramePr>
        <p:xfrm>
          <a:off x="589044" y="771679"/>
          <a:ext cx="7952104" cy="559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6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151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Advantages to Employer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Disadvantages to Employer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745">
                <a:tc>
                  <a:txBody>
                    <a:bodyPr/>
                    <a:lstStyle/>
                    <a:p>
                      <a:r>
                        <a:rPr lang="en-GB" dirty="0" smtClean="0"/>
                        <a:t>Larger pool of labour so wider range of available skills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Difficult to offer training</a:t>
                      </a:r>
                      <a:r>
                        <a:rPr lang="en-GB" baseline="0" dirty="0" smtClean="0"/>
                        <a:t> and staff development to all part-time workers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610">
                <a:tc>
                  <a:txBody>
                    <a:bodyPr/>
                    <a:lstStyle/>
                    <a:p>
                      <a:r>
                        <a:rPr lang="en-GB" dirty="0" smtClean="0"/>
                        <a:t>Ability</a:t>
                      </a:r>
                      <a:r>
                        <a:rPr lang="en-GB" baseline="0" dirty="0" smtClean="0"/>
                        <a:t> to offer flexible work patterns may suit employees with children – retaining good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 always easy to ensure</a:t>
                      </a:r>
                      <a:r>
                        <a:rPr lang="en-GB" baseline="0" dirty="0" smtClean="0"/>
                        <a:t> health and safety in home environment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745">
                <a:tc>
                  <a:txBody>
                    <a:bodyPr/>
                    <a:lstStyle/>
                    <a:p>
                      <a:r>
                        <a:rPr lang="en-GB" dirty="0" smtClean="0"/>
                        <a:t>Happier staff will improve morale and increase productivity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Harder to organise</a:t>
                      </a:r>
                      <a:r>
                        <a:rPr lang="en-GB" baseline="0" dirty="0" smtClean="0"/>
                        <a:t> and control a large number of part-time workers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017">
                <a:tc>
                  <a:txBody>
                    <a:bodyPr/>
                    <a:lstStyle/>
                    <a:p>
                      <a:r>
                        <a:rPr lang="en-GB" dirty="0" smtClean="0"/>
                        <a:t>Less absenteeism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Difficulties in communication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222">
                <a:tc>
                  <a:txBody>
                    <a:bodyPr/>
                    <a:lstStyle/>
                    <a:p>
                      <a:r>
                        <a:rPr lang="en-GB" dirty="0" smtClean="0"/>
                        <a:t>Cheaper</a:t>
                      </a:r>
                      <a:r>
                        <a:rPr lang="en-GB" baseline="0" dirty="0" smtClean="0"/>
                        <a:t> rent/accommodation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Technical difficulties when</a:t>
                      </a:r>
                      <a:r>
                        <a:rPr lang="en-GB" baseline="0" dirty="0" smtClean="0"/>
                        <a:t> equipment breaks down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041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5" y="704306"/>
            <a:ext cx="7900167" cy="52784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476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Other than homeworking, describe 3 flexible working practices.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853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8" y="717368"/>
            <a:ext cx="5824145" cy="57466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718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1/3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the factors regarding IT that need to be considered for employees who want to start working from home.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065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7" y="834935"/>
            <a:ext cx="6843230" cy="54990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394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2/2c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how productivity is affected by office layout.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088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8" y="752792"/>
            <a:ext cx="5291355" cy="57159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058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2/3a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4 features of an intranet within a school.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77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2" y="755589"/>
            <a:ext cx="7862259" cy="42344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94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2012 1/1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flexible working practices that an organisation could offer.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9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the Employer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056406"/>
              </p:ext>
            </p:extLst>
          </p:nvPr>
        </p:nvGraphicFramePr>
        <p:xfrm>
          <a:off x="589044" y="770400"/>
          <a:ext cx="7952104" cy="568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6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24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Advantages to Employee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Disadvantages to Employee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664">
                <a:tc>
                  <a:txBody>
                    <a:bodyPr/>
                    <a:lstStyle/>
                    <a:p>
                      <a:r>
                        <a:rPr lang="en-GB" dirty="0" smtClean="0"/>
                        <a:t>Improved</a:t>
                      </a:r>
                      <a:r>
                        <a:rPr lang="en-GB" baseline="0" dirty="0" smtClean="0"/>
                        <a:t> ‘work-life’ balance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Fewer</a:t>
                      </a:r>
                      <a:r>
                        <a:rPr lang="en-GB" baseline="0" dirty="0" smtClean="0"/>
                        <a:t> opportunities for staff development training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692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Lower stress levels – time to ‘recharge’ on days 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Feelings</a:t>
                      </a:r>
                      <a:r>
                        <a:rPr lang="en-GB" baseline="0" dirty="0" smtClean="0"/>
                        <a:t> of isolation in the home environment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998">
                <a:tc>
                  <a:txBody>
                    <a:bodyPr/>
                    <a:lstStyle/>
                    <a:p>
                      <a:r>
                        <a:rPr lang="en-GB" dirty="0" smtClean="0"/>
                        <a:t>Freedom</a:t>
                      </a:r>
                      <a:r>
                        <a:rPr lang="en-GB" baseline="0" dirty="0" smtClean="0"/>
                        <a:t> to choose when and where to work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Hot-desking</a:t>
                      </a:r>
                      <a:r>
                        <a:rPr lang="en-GB" baseline="0" dirty="0" smtClean="0"/>
                        <a:t> may result in depersonalisation of space, leading to a feeling of not belonging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123">
                <a:tc>
                  <a:txBody>
                    <a:bodyPr/>
                    <a:lstStyle/>
                    <a:p>
                      <a:r>
                        <a:rPr lang="en-GB" dirty="0" smtClean="0"/>
                        <a:t>Reduction in travel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More</a:t>
                      </a:r>
                      <a:r>
                        <a:rPr lang="en-GB" baseline="0" dirty="0" smtClean="0"/>
                        <a:t> difficult to develop new relationships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4561">
                <a:tc>
                  <a:txBody>
                    <a:bodyPr/>
                    <a:lstStyle/>
                    <a:p>
                      <a:r>
                        <a:rPr lang="en-GB" dirty="0" smtClean="0"/>
                        <a:t>More accessible for people with disabilities</a:t>
                      </a:r>
                      <a:endParaRPr lang="en-GB" baseline="0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Difficult to balance work and home commitments, need for discipline to work working hours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77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7" y="781452"/>
            <a:ext cx="5552901" cy="54296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001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2012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the impact of flexible working on an organisation.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629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1" y="769620"/>
            <a:ext cx="4321353" cy="30657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92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10" y="3835359"/>
            <a:ext cx="4363324" cy="25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764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2012 2/1b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how developments in ICT have had an impact on workflow.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87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9" y="834935"/>
            <a:ext cx="5423351" cy="55842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579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2012 2/2d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ergonomic features that would ensure a good working environment.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798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" y="834934"/>
            <a:ext cx="6927444" cy="54863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4453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2012 2/3c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ways in which an organisation can deal with an employee who breaches the conditions of their employment.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038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2" y="756558"/>
            <a:ext cx="6158240" cy="55033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235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2013 2/1b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 3 working practices that could be introduced to reduce staff turnover.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75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1325</TotalTime>
  <Words>2672</Words>
  <Application>Microsoft Office PowerPoint</Application>
  <PresentationFormat>On-screen Show (4:3)</PresentationFormat>
  <Paragraphs>508</Paragraphs>
  <Slides>129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6" baseType="lpstr">
      <vt:lpstr>Arial</vt:lpstr>
      <vt:lpstr>Calibri</vt:lpstr>
      <vt:lpstr>Calibri (Headings)</vt:lpstr>
      <vt:lpstr>Century Gothic</vt:lpstr>
      <vt:lpstr>Times New Roman</vt:lpstr>
      <vt:lpstr>Wingdings 2</vt:lpstr>
      <vt:lpstr>Austin</vt:lpstr>
      <vt:lpstr>Higher Administration &amp; IT</vt:lpstr>
      <vt:lpstr>The Contract</vt:lpstr>
      <vt:lpstr>Working Contracts</vt:lpstr>
      <vt:lpstr>Implied Terms in a Contract</vt:lpstr>
      <vt:lpstr>Examples of Work Patterns…</vt:lpstr>
      <vt:lpstr>New Working Practices</vt:lpstr>
      <vt:lpstr>Flexible Working…</vt:lpstr>
      <vt:lpstr>Impact on the Employer</vt:lpstr>
      <vt:lpstr>Impact on the Employer</vt:lpstr>
      <vt:lpstr>Internet Research</vt:lpstr>
      <vt:lpstr>Career Breaks</vt:lpstr>
      <vt:lpstr>Career Breaks: Your Rights</vt:lpstr>
      <vt:lpstr>Employment Rights</vt:lpstr>
      <vt:lpstr>Outsourcing</vt:lpstr>
      <vt:lpstr>Internet Research</vt:lpstr>
      <vt:lpstr>The Changing Work Environment</vt:lpstr>
      <vt:lpstr>Designing The Office</vt:lpstr>
      <vt:lpstr>Office Layout</vt:lpstr>
      <vt:lpstr>Sick Building Syndrome</vt:lpstr>
      <vt:lpstr>Open Plan Office Example</vt:lpstr>
      <vt:lpstr>Open Plan Offices</vt:lpstr>
      <vt:lpstr>Cellular Office Example</vt:lpstr>
      <vt:lpstr>Cellular Offices</vt:lpstr>
      <vt:lpstr>Google’s London Office</vt:lpstr>
      <vt:lpstr>Internet Research</vt:lpstr>
      <vt:lpstr>Office Ergonomics</vt:lpstr>
      <vt:lpstr>Office Ergonomics</vt:lpstr>
      <vt:lpstr>Examples of Ergonomics in Practice</vt:lpstr>
      <vt:lpstr>Internet Research</vt:lpstr>
      <vt:lpstr>Internet Research</vt:lpstr>
      <vt:lpstr>The Different Networks</vt:lpstr>
      <vt:lpstr>Local-Area Network</vt:lpstr>
      <vt:lpstr>Wide-Area Network</vt:lpstr>
      <vt:lpstr>Using The Internet</vt:lpstr>
      <vt:lpstr>Email Work Culture</vt:lpstr>
      <vt:lpstr>Video/Web Conferencing</vt:lpstr>
      <vt:lpstr>Other Communication Methods</vt:lpstr>
      <vt:lpstr>Cloud Based Software</vt:lpstr>
      <vt:lpstr>Sample Exam Questions</vt:lpstr>
      <vt:lpstr>Actual Examination Questions</vt:lpstr>
      <vt:lpstr>SPEC 2/1a</vt:lpstr>
      <vt:lpstr>PowerPoint Presentation</vt:lpstr>
      <vt:lpstr>SPEC 2/5c</vt:lpstr>
      <vt:lpstr>PowerPoint Presentation</vt:lpstr>
      <vt:lpstr>2006 2/3b</vt:lpstr>
      <vt:lpstr>PowerPoint Presentation</vt:lpstr>
      <vt:lpstr>2006 2/3c</vt:lpstr>
      <vt:lpstr>PowerPoint Presentation</vt:lpstr>
      <vt:lpstr>2006 2/3d</vt:lpstr>
      <vt:lpstr>PowerPoint Presentation</vt:lpstr>
      <vt:lpstr>2006 2/5a</vt:lpstr>
      <vt:lpstr>PowerPoint Presentation</vt:lpstr>
      <vt:lpstr>2006 2/5b</vt:lpstr>
      <vt:lpstr>PowerPoint Presentation</vt:lpstr>
      <vt:lpstr>2007 2/3d</vt:lpstr>
      <vt:lpstr>PowerPoint Presentation</vt:lpstr>
      <vt:lpstr>2007 2/4c</vt:lpstr>
      <vt:lpstr>PowerPoint Presentation</vt:lpstr>
      <vt:lpstr>2008 2/1a</vt:lpstr>
      <vt:lpstr>PowerPoint Presentation</vt:lpstr>
      <vt:lpstr>2008 2/1b</vt:lpstr>
      <vt:lpstr>PowerPoint Presentation</vt:lpstr>
      <vt:lpstr>2008 2/5c</vt:lpstr>
      <vt:lpstr>PowerPoint Presentation</vt:lpstr>
      <vt:lpstr>2008 2/5d</vt:lpstr>
      <vt:lpstr>PowerPoint Presentation</vt:lpstr>
      <vt:lpstr>2009 2/2a</vt:lpstr>
      <vt:lpstr>PowerPoint Presentation</vt:lpstr>
      <vt:lpstr>2009 2/2b</vt:lpstr>
      <vt:lpstr>PowerPoint Presentation</vt:lpstr>
      <vt:lpstr>2009 2/4a</vt:lpstr>
      <vt:lpstr>PowerPoint Presentation</vt:lpstr>
      <vt:lpstr>2009 2/4b</vt:lpstr>
      <vt:lpstr>PowerPoint Presentation</vt:lpstr>
      <vt:lpstr>2010 1/4</vt:lpstr>
      <vt:lpstr>PowerPoint Presentation</vt:lpstr>
      <vt:lpstr>2010 2/5a</vt:lpstr>
      <vt:lpstr>PowerPoint Presentation</vt:lpstr>
      <vt:lpstr>2011 1/1</vt:lpstr>
      <vt:lpstr>PowerPoint Presentation</vt:lpstr>
      <vt:lpstr>2011 1/2</vt:lpstr>
      <vt:lpstr>PowerPoint Presentation</vt:lpstr>
      <vt:lpstr>2011 1/3</vt:lpstr>
      <vt:lpstr>PowerPoint Presentation</vt:lpstr>
      <vt:lpstr>2011 2/2c</vt:lpstr>
      <vt:lpstr>PowerPoint Presentation</vt:lpstr>
      <vt:lpstr>2011 2/3a</vt:lpstr>
      <vt:lpstr>PowerPoint Presentation</vt:lpstr>
      <vt:lpstr>2012 1/1</vt:lpstr>
      <vt:lpstr>PowerPoint Presentation</vt:lpstr>
      <vt:lpstr>2012 1/2</vt:lpstr>
      <vt:lpstr>PowerPoint Presentation</vt:lpstr>
      <vt:lpstr>2012 2/1b</vt:lpstr>
      <vt:lpstr>PowerPoint Presentation</vt:lpstr>
      <vt:lpstr>2012 2/2d</vt:lpstr>
      <vt:lpstr>PowerPoint Presentation</vt:lpstr>
      <vt:lpstr>2012 2/3c</vt:lpstr>
      <vt:lpstr>PowerPoint Presentation</vt:lpstr>
      <vt:lpstr>2013 2/1b</vt:lpstr>
      <vt:lpstr>PowerPoint Presentation</vt:lpstr>
      <vt:lpstr>2013 2/4d</vt:lpstr>
      <vt:lpstr>PowerPoint Presentation</vt:lpstr>
      <vt:lpstr>2014 1/5</vt:lpstr>
      <vt:lpstr>PowerPoint Presentation</vt:lpstr>
      <vt:lpstr>2014 2/2a</vt:lpstr>
      <vt:lpstr>PowerPoint Presentation</vt:lpstr>
      <vt:lpstr>2014 2/2d</vt:lpstr>
      <vt:lpstr>PowerPoint Presentation</vt:lpstr>
      <vt:lpstr>2014 2/4c</vt:lpstr>
      <vt:lpstr>PowerPoint Presentation</vt:lpstr>
      <vt:lpstr>2014 2/4d</vt:lpstr>
      <vt:lpstr>PowerPoint Presentation</vt:lpstr>
      <vt:lpstr>2014 2/5c</vt:lpstr>
      <vt:lpstr>PowerPoint Presentation</vt:lpstr>
      <vt:lpstr>2015 1/1</vt:lpstr>
      <vt:lpstr>PowerPoint Presentation</vt:lpstr>
      <vt:lpstr>2015 1/2</vt:lpstr>
      <vt:lpstr>PowerPoint Presentation</vt:lpstr>
      <vt:lpstr>2015 2/1c</vt:lpstr>
      <vt:lpstr>PowerPoint Presentation</vt:lpstr>
      <vt:lpstr>2015 2/2d</vt:lpstr>
      <vt:lpstr>PowerPoint Presentation</vt:lpstr>
      <vt:lpstr>2015 2/4d</vt:lpstr>
      <vt:lpstr>PowerPoint Presentation</vt:lpstr>
      <vt:lpstr>2015 2/5b</vt:lpstr>
      <vt:lpstr>PowerPoint Presentation</vt:lpstr>
      <vt:lpstr>PowerPoint Presentation</vt:lpstr>
      <vt:lpstr>SQA 2015-2019</vt:lpstr>
      <vt:lpstr>Higher Administration &amp; IT</vt:lpstr>
    </vt:vector>
  </TitlesOfParts>
  <Company>Knox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Administration</dc:title>
  <dc:creator>Colin Dempster</dc:creator>
  <cp:lastModifiedBy>Dempster, Colin</cp:lastModifiedBy>
  <cp:revision>125</cp:revision>
  <dcterms:created xsi:type="dcterms:W3CDTF">2013-07-26T17:46:47Z</dcterms:created>
  <dcterms:modified xsi:type="dcterms:W3CDTF">2021-03-12T10:56:26Z</dcterms:modified>
</cp:coreProperties>
</file>