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20"/>
  </p:notesMasterIdLst>
  <p:handoutMasterIdLst>
    <p:handoutMasterId r:id="rId121"/>
  </p:handoutMasterIdLst>
  <p:sldIdLst>
    <p:sldId id="256" r:id="rId2"/>
    <p:sldId id="376" r:id="rId3"/>
    <p:sldId id="297" r:id="rId4"/>
    <p:sldId id="298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5" r:id="rId14"/>
    <p:sldId id="316" r:id="rId15"/>
    <p:sldId id="335" r:id="rId16"/>
    <p:sldId id="317" r:id="rId17"/>
    <p:sldId id="318" r:id="rId18"/>
    <p:sldId id="319" r:id="rId19"/>
    <p:sldId id="320" r:id="rId20"/>
    <p:sldId id="321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4" r:id="rId30"/>
    <p:sldId id="333" r:id="rId31"/>
    <p:sldId id="423" r:id="rId32"/>
    <p:sldId id="424" r:id="rId33"/>
    <p:sldId id="425" r:id="rId34"/>
    <p:sldId id="426" r:id="rId35"/>
    <p:sldId id="338" r:id="rId36"/>
    <p:sldId id="346" r:id="rId37"/>
    <p:sldId id="380" r:id="rId38"/>
    <p:sldId id="347" r:id="rId39"/>
    <p:sldId id="381" r:id="rId40"/>
    <p:sldId id="348" r:id="rId41"/>
    <p:sldId id="382" r:id="rId42"/>
    <p:sldId id="349" r:id="rId43"/>
    <p:sldId id="383" r:id="rId44"/>
    <p:sldId id="342" r:id="rId45"/>
    <p:sldId id="384" r:id="rId46"/>
    <p:sldId id="343" r:id="rId47"/>
    <p:sldId id="385" r:id="rId48"/>
    <p:sldId id="344" r:id="rId49"/>
    <p:sldId id="386" r:id="rId50"/>
    <p:sldId id="345" r:id="rId51"/>
    <p:sldId id="387" r:id="rId52"/>
    <p:sldId id="340" r:id="rId53"/>
    <p:sldId id="388" r:id="rId54"/>
    <p:sldId id="339" r:id="rId55"/>
    <p:sldId id="389" r:id="rId56"/>
    <p:sldId id="341" r:id="rId57"/>
    <p:sldId id="390" r:id="rId58"/>
    <p:sldId id="350" r:id="rId59"/>
    <p:sldId id="391" r:id="rId60"/>
    <p:sldId id="351" r:id="rId61"/>
    <p:sldId id="392" r:id="rId62"/>
    <p:sldId id="352" r:id="rId63"/>
    <p:sldId id="393" r:id="rId64"/>
    <p:sldId id="353" r:id="rId65"/>
    <p:sldId id="394" r:id="rId66"/>
    <p:sldId id="354" r:id="rId67"/>
    <p:sldId id="395" r:id="rId68"/>
    <p:sldId id="377" r:id="rId69"/>
    <p:sldId id="396" r:id="rId70"/>
    <p:sldId id="355" r:id="rId71"/>
    <p:sldId id="397" r:id="rId72"/>
    <p:sldId id="356" r:id="rId73"/>
    <p:sldId id="398" r:id="rId74"/>
    <p:sldId id="357" r:id="rId75"/>
    <p:sldId id="399" r:id="rId76"/>
    <p:sldId id="378" r:id="rId77"/>
    <p:sldId id="400" r:id="rId78"/>
    <p:sldId id="358" r:id="rId79"/>
    <p:sldId id="401" r:id="rId80"/>
    <p:sldId id="359" r:id="rId81"/>
    <p:sldId id="402" r:id="rId82"/>
    <p:sldId id="360" r:id="rId83"/>
    <p:sldId id="403" r:id="rId84"/>
    <p:sldId id="361" r:id="rId85"/>
    <p:sldId id="404" r:id="rId86"/>
    <p:sldId id="362" r:id="rId87"/>
    <p:sldId id="405" r:id="rId88"/>
    <p:sldId id="363" r:id="rId89"/>
    <p:sldId id="406" r:id="rId90"/>
    <p:sldId id="364" r:id="rId91"/>
    <p:sldId id="407" r:id="rId92"/>
    <p:sldId id="365" r:id="rId93"/>
    <p:sldId id="408" r:id="rId94"/>
    <p:sldId id="366" r:id="rId95"/>
    <p:sldId id="409" r:id="rId96"/>
    <p:sldId id="367" r:id="rId97"/>
    <p:sldId id="410" r:id="rId98"/>
    <p:sldId id="368" r:id="rId99"/>
    <p:sldId id="411" r:id="rId100"/>
    <p:sldId id="369" r:id="rId101"/>
    <p:sldId id="412" r:id="rId102"/>
    <p:sldId id="370" r:id="rId103"/>
    <p:sldId id="413" r:id="rId104"/>
    <p:sldId id="371" r:id="rId105"/>
    <p:sldId id="414" r:id="rId106"/>
    <p:sldId id="372" r:id="rId107"/>
    <p:sldId id="415" r:id="rId108"/>
    <p:sldId id="373" r:id="rId109"/>
    <p:sldId id="416" r:id="rId110"/>
    <p:sldId id="417" r:id="rId111"/>
    <p:sldId id="374" r:id="rId112"/>
    <p:sldId id="418" r:id="rId113"/>
    <p:sldId id="419" r:id="rId114"/>
    <p:sldId id="375" r:id="rId115"/>
    <p:sldId id="420" r:id="rId116"/>
    <p:sldId id="379" r:id="rId117"/>
    <p:sldId id="421" r:id="rId118"/>
    <p:sldId id="422" r:id="rId119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D1756-8797-49A7-BC7E-7534077F7CF1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E03E-7E2B-494F-BA15-4D5C0345AE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280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0DD76-F4C1-4BC9-B828-9B583954F398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716705"/>
            <a:ext cx="5335893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430218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6A865-34F4-4A4C-98C8-09351F06B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599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12C7918-CD76-430D-A9C2-C49EC58A8225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71390-ADC7-4168-8D26-114825E441C9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47ADB-5D59-468B-A781-ECD84C4E8AAF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B502-A95E-4961-A135-A32405188F80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14630-24BC-4370-9605-6D55CF87FC50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27444-2064-4CDA-8A59-936039A5F62C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B005-B2A5-4220-BAAD-DBAD5C80A9C4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26DA-F56D-49BA-BDB5-DD8059A95442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53B8-0D09-4A8C-ADA8-40575BC8EDD1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33F7-782D-49D4-93A4-1950BD00BE90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F2E5-CD44-455B-9A3F-9F38F10D4852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9096" y="2142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A050BFE-674F-4D0D-A206-9DAB0C8DEBAD}" type="datetime4">
              <a:rPr lang="en-US" smtClean="0"/>
              <a:t>January 13,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1444" y="214206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Calibri (Headings)"/>
          <a:ea typeface="+mj-ea"/>
          <a:cs typeface="Calibri (Headings)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tmp"/><Relationship Id="rId2" Type="http://schemas.openxmlformats.org/officeDocument/2006/relationships/image" Target="../media/image74.tmp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tmp"/><Relationship Id="rId2" Type="http://schemas.openxmlformats.org/officeDocument/2006/relationships/image" Target="../media/image76.tmp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tmp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tmp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tmp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tmp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tmp"/><Relationship Id="rId3" Type="http://schemas.openxmlformats.org/officeDocument/2006/relationships/image" Target="../media/image86.tmp"/><Relationship Id="rId7" Type="http://schemas.openxmlformats.org/officeDocument/2006/relationships/image" Target="../media/image90.tmp"/><Relationship Id="rId2" Type="http://schemas.openxmlformats.org/officeDocument/2006/relationships/image" Target="../media/image8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tmp"/><Relationship Id="rId5" Type="http://schemas.openxmlformats.org/officeDocument/2006/relationships/image" Target="../media/image88.tmp"/><Relationship Id="rId4" Type="http://schemas.openxmlformats.org/officeDocument/2006/relationships/image" Target="../media/image87.tmp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mp"/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tmp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tmp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mp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tmp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tmp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96235" cy="17021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Higher </a:t>
            </a:r>
            <a:r>
              <a:rPr lang="en-GB" b="1" dirty="0" smtClean="0"/>
              <a:t>Administration &amp; IT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Administrative Services</a:t>
            </a:r>
          </a:p>
          <a:p>
            <a:r>
              <a:rPr lang="en-US" dirty="0" smtClean="0"/>
              <a:t>Meetings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During the meeting:</a:t>
            </a:r>
          </a:p>
          <a:p>
            <a:r>
              <a:rPr lang="en-US" b="1" dirty="0" smtClean="0"/>
              <a:t>Sit next to Chairperson </a:t>
            </a:r>
            <a:r>
              <a:rPr lang="en-US" dirty="0" smtClean="0"/>
              <a:t>– passing relevant papers and general assistance</a:t>
            </a:r>
          </a:p>
          <a:p>
            <a:r>
              <a:rPr lang="en-US" b="1" dirty="0" smtClean="0"/>
              <a:t>Read the minutes </a:t>
            </a:r>
            <a:r>
              <a:rPr lang="en-US" dirty="0" smtClean="0"/>
              <a:t>and take </a:t>
            </a:r>
            <a:r>
              <a:rPr lang="en-US" b="1" dirty="0" smtClean="0"/>
              <a:t>apologies</a:t>
            </a:r>
            <a:r>
              <a:rPr lang="en-US" dirty="0" smtClean="0"/>
              <a:t> for absence</a:t>
            </a:r>
          </a:p>
          <a:p>
            <a:r>
              <a:rPr lang="en-US" b="1" dirty="0" smtClean="0"/>
              <a:t>Chairperson has to sign the minutes </a:t>
            </a:r>
            <a:r>
              <a:rPr lang="en-US" dirty="0" smtClean="0"/>
              <a:t>(and alterations)</a:t>
            </a:r>
          </a:p>
          <a:p>
            <a:r>
              <a:rPr lang="en-US" dirty="0" smtClean="0"/>
              <a:t>Ensure the </a:t>
            </a:r>
            <a:r>
              <a:rPr lang="en-US" b="1" dirty="0" smtClean="0"/>
              <a:t>attendance register</a:t>
            </a:r>
            <a:r>
              <a:rPr lang="en-US" dirty="0" smtClean="0"/>
              <a:t> is complete</a:t>
            </a:r>
          </a:p>
          <a:p>
            <a:r>
              <a:rPr lang="en-US" b="1" dirty="0" smtClean="0"/>
              <a:t>Take minutes</a:t>
            </a:r>
            <a:r>
              <a:rPr lang="en-US" dirty="0" smtClean="0"/>
              <a:t>: actions, by whom and when</a:t>
            </a:r>
          </a:p>
          <a:p>
            <a:r>
              <a:rPr lang="en-US" dirty="0" smtClean="0"/>
              <a:t>Distribute </a:t>
            </a:r>
            <a:r>
              <a:rPr lang="en-US" b="1" dirty="0" smtClean="0"/>
              <a:t>expense claim forms</a:t>
            </a:r>
            <a:endParaRPr lang="en-US" b="1" dirty="0"/>
          </a:p>
        </p:txBody>
      </p:sp>
      <p:pic>
        <p:nvPicPr>
          <p:cNvPr id="4" name="Picture 2" descr="http://www.clrc.co.za/portals/0/buttons/secretary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85" y="795332"/>
            <a:ext cx="2855767" cy="18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2/3b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the following 3 documents</a:t>
            </a:r>
          </a:p>
          <a:p>
            <a:r>
              <a:rPr lang="en-GB" dirty="0" smtClean="0"/>
              <a:t>Notice of Meeting</a:t>
            </a:r>
          </a:p>
          <a:p>
            <a:r>
              <a:rPr lang="en-GB" dirty="0" smtClean="0"/>
              <a:t>Agenda</a:t>
            </a:r>
          </a:p>
          <a:p>
            <a:r>
              <a:rPr lang="en-GB" dirty="0" smtClean="0"/>
              <a:t>Minutes of Meeting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5904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76" y="984636"/>
            <a:ext cx="5468358" cy="31301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50" y="4396154"/>
            <a:ext cx="6702218" cy="19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64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2/3c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use of technology during a meeting.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904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23" y="908425"/>
            <a:ext cx="4182059" cy="25244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103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2" y="3669330"/>
            <a:ext cx="5879779" cy="267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6203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2/5a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4 features of presentation software.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388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84" y="817925"/>
            <a:ext cx="7959328" cy="51608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7914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2/2a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the factors which would be considered when choosing an external venue for a team meeting.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237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1" y="1027664"/>
            <a:ext cx="7631615" cy="31750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349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2/2b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3 features of presentation software that a team leader may use when training staff.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69082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39" y="874010"/>
            <a:ext cx="7057847" cy="50168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49762" y="5582835"/>
            <a:ext cx="4286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ontinued…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289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After the meeting:</a:t>
            </a:r>
          </a:p>
          <a:p>
            <a:r>
              <a:rPr lang="en-US" b="1" dirty="0" smtClean="0"/>
              <a:t>Tidy</a:t>
            </a:r>
            <a:r>
              <a:rPr lang="en-US" dirty="0" smtClean="0"/>
              <a:t> the room</a:t>
            </a:r>
          </a:p>
          <a:p>
            <a:r>
              <a:rPr lang="en-US" b="1" dirty="0" smtClean="0"/>
              <a:t>Inform reception </a:t>
            </a:r>
            <a:r>
              <a:rPr lang="en-US" dirty="0" smtClean="0"/>
              <a:t>that the meeting is finished</a:t>
            </a:r>
          </a:p>
          <a:p>
            <a:r>
              <a:rPr lang="en-US" b="1" dirty="0" smtClean="0"/>
              <a:t>Draft minutes </a:t>
            </a:r>
            <a:r>
              <a:rPr lang="en-US" dirty="0" smtClean="0"/>
              <a:t>and give a copy to the chairperson</a:t>
            </a:r>
          </a:p>
          <a:p>
            <a:r>
              <a:rPr lang="en-US" dirty="0" smtClean="0"/>
              <a:t>Note when the </a:t>
            </a:r>
            <a:r>
              <a:rPr lang="en-US" b="1" dirty="0" smtClean="0"/>
              <a:t>agenda for the next meeting </a:t>
            </a:r>
            <a:r>
              <a:rPr lang="en-US" dirty="0" smtClean="0"/>
              <a:t>should be ready</a:t>
            </a:r>
          </a:p>
          <a:p>
            <a:r>
              <a:rPr lang="en-US" dirty="0" smtClean="0"/>
              <a:t>Follow up any </a:t>
            </a:r>
            <a:r>
              <a:rPr lang="en-US" b="1" dirty="0" smtClean="0"/>
              <a:t>action points </a:t>
            </a:r>
            <a:r>
              <a:rPr lang="en-US" dirty="0" smtClean="0"/>
              <a:t>(</a:t>
            </a:r>
            <a:r>
              <a:rPr lang="en-US" dirty="0" err="1" smtClean="0"/>
              <a:t>inc</a:t>
            </a:r>
            <a:r>
              <a:rPr lang="en-US" dirty="0" smtClean="0"/>
              <a:t> writing letters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Note the </a:t>
            </a:r>
            <a:r>
              <a:rPr lang="en-US" b="1" dirty="0" smtClean="0"/>
              <a:t>date of the next meeting</a:t>
            </a:r>
          </a:p>
          <a:p>
            <a:r>
              <a:rPr lang="en-US" b="1" dirty="0" smtClean="0"/>
              <a:t>Prepare</a:t>
            </a:r>
            <a:r>
              <a:rPr lang="en-US" dirty="0" smtClean="0"/>
              <a:t> the agenda and Chairperson’s agenda for the next meeting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695" y="866587"/>
            <a:ext cx="2247561" cy="19722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5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22" y="1027663"/>
            <a:ext cx="7939619" cy="35267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4362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2/3c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role of the Chair and Secretary prior to a meeting taking place.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986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6" y="834077"/>
            <a:ext cx="6736912" cy="4793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49762" y="5582835"/>
            <a:ext cx="4286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c</a:t>
            </a:r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</a:rPr>
              <a:t>ontinued…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923402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1" y="1027664"/>
            <a:ext cx="7928147" cy="35619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432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2015 2/3d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need for an effective chairperson at a meeting.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53692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83" y="951294"/>
            <a:ext cx="8017425" cy="49219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3636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5" name="32-Point Star 4"/>
          <p:cNvSpPr/>
          <p:nvPr/>
        </p:nvSpPr>
        <p:spPr>
          <a:xfrm>
            <a:off x="914400" y="2323652"/>
            <a:ext cx="7494104" cy="375909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Now use the </a:t>
            </a:r>
          </a:p>
          <a:p>
            <a:pPr algn="ctr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SQA </a:t>
            </a:r>
            <a:r>
              <a:rPr lang="en-GB" sz="2400" b="1" dirty="0" err="1" smtClean="0">
                <a:solidFill>
                  <a:schemeClr val="accent6">
                    <a:lumMod val="50000"/>
                  </a:schemeClr>
                </a:solidFill>
              </a:rPr>
              <a:t>CfE</a:t>
            </a:r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 Past Papers </a:t>
            </a:r>
          </a:p>
          <a:p>
            <a:pPr algn="ctr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from 2015 – Present Day </a:t>
            </a:r>
          </a:p>
          <a:p>
            <a:pPr algn="ctr"/>
            <a:r>
              <a:rPr lang="en-GB" sz="2400" b="1" dirty="0" smtClean="0">
                <a:solidFill>
                  <a:schemeClr val="accent6">
                    <a:lumMod val="50000"/>
                  </a:schemeClr>
                </a:solidFill>
              </a:rPr>
              <a:t>for further revision.</a:t>
            </a:r>
            <a:endParaRPr lang="en-GB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500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SQA 2015-2019</a:t>
            </a:r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789" y="3208827"/>
            <a:ext cx="2062024" cy="22170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117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8" y="2752008"/>
            <a:ext cx="2361001" cy="63405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9" y="3367502"/>
            <a:ext cx="2361000" cy="59776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34" y="911733"/>
            <a:ext cx="2341740" cy="127853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4" y="4240819"/>
            <a:ext cx="2357905" cy="2097438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34" y="5064370"/>
            <a:ext cx="2341739" cy="121665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33" y="2461878"/>
            <a:ext cx="2341739" cy="230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7305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96235" cy="17021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Higher </a:t>
            </a:r>
            <a:r>
              <a:rPr lang="en-GB" b="1" dirty="0" smtClean="0"/>
              <a:t>Administration &amp; IT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Administrative Services</a:t>
            </a:r>
          </a:p>
          <a:p>
            <a:r>
              <a:rPr lang="en-US" dirty="0" smtClean="0"/>
              <a:t>Meetings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7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Failing to Plan…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95621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Consequences of poor meeting </a:t>
            </a:r>
            <a:r>
              <a:rPr lang="en-US" dirty="0" err="1" smtClean="0">
                <a:solidFill>
                  <a:srgbClr val="00B0F0"/>
                </a:solidFill>
              </a:rPr>
              <a:t>organisation</a:t>
            </a:r>
            <a:r>
              <a:rPr lang="en-US" dirty="0" smtClean="0">
                <a:solidFill>
                  <a:srgbClr val="00B0F0"/>
                </a:solidFill>
              </a:rPr>
              <a:t>:</a:t>
            </a:r>
          </a:p>
          <a:p>
            <a:r>
              <a:rPr lang="en-US" b="1" dirty="0" smtClean="0"/>
              <a:t>Meeting may be postponed</a:t>
            </a:r>
          </a:p>
          <a:p>
            <a:r>
              <a:rPr lang="en-US" b="1" dirty="0" smtClean="0"/>
              <a:t>Longer meeting </a:t>
            </a:r>
            <a:r>
              <a:rPr lang="en-US" dirty="0" smtClean="0"/>
              <a:t>– if agenda badly designed</a:t>
            </a:r>
          </a:p>
          <a:p>
            <a:r>
              <a:rPr lang="en-US" b="1" dirty="0" smtClean="0"/>
              <a:t>Lack of discussion </a:t>
            </a:r>
            <a:r>
              <a:rPr lang="en-US" dirty="0" smtClean="0"/>
              <a:t>– if documents haven’t been read</a:t>
            </a:r>
          </a:p>
          <a:p>
            <a:r>
              <a:rPr lang="en-US" b="1" dirty="0" smtClean="0"/>
              <a:t>Attendees feeling uncomfortable </a:t>
            </a:r>
            <a:r>
              <a:rPr lang="en-US" dirty="0" smtClean="0"/>
              <a:t>– water necessary</a:t>
            </a:r>
          </a:p>
          <a:p>
            <a:r>
              <a:rPr lang="en-US" b="1" dirty="0" smtClean="0"/>
              <a:t>Embarrassment/Anger</a:t>
            </a:r>
            <a:r>
              <a:rPr lang="en-US" dirty="0" smtClean="0"/>
              <a:t> – if no vegetarian option</a:t>
            </a:r>
          </a:p>
          <a:p>
            <a:r>
              <a:rPr lang="en-US" b="1" dirty="0" smtClean="0"/>
              <a:t>Misdirected attendees </a:t>
            </a:r>
            <a:r>
              <a:rPr lang="en-US" dirty="0" smtClean="0"/>
              <a:t>– if reception is not informed</a:t>
            </a:r>
          </a:p>
          <a:p>
            <a:r>
              <a:rPr lang="en-US" b="1" dirty="0" smtClean="0"/>
              <a:t>Late attendees </a:t>
            </a:r>
            <a:r>
              <a:rPr lang="en-US" dirty="0" smtClean="0"/>
              <a:t>– parking not arranged (</a:t>
            </a:r>
            <a:r>
              <a:rPr lang="en-US" dirty="0" err="1" smtClean="0"/>
              <a:t>inc</a:t>
            </a:r>
            <a:r>
              <a:rPr lang="en-US" dirty="0" smtClean="0"/>
              <a:t> disabled access)</a:t>
            </a:r>
          </a:p>
          <a:p>
            <a:r>
              <a:rPr lang="en-US" b="1" dirty="0" smtClean="0"/>
              <a:t>Invalid decisions </a:t>
            </a:r>
            <a:r>
              <a:rPr lang="en-US" dirty="0" smtClean="0"/>
              <a:t>– incorrect procedures followed.</a:t>
            </a:r>
            <a:endParaRPr lang="en-US" dirty="0"/>
          </a:p>
        </p:txBody>
      </p:sp>
      <p:pic>
        <p:nvPicPr>
          <p:cNvPr id="1026" name="Picture 2" descr="http://www.petewilkinson.com/wp-content/uploads/2013/07/effective-meeting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37" y="786857"/>
            <a:ext cx="1665720" cy="21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8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Notice of Meeting and Agenda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Sent some time before a </a:t>
            </a:r>
            <a:r>
              <a:rPr lang="en-GB" smtClean="0"/>
              <a:t>meeting - to </a:t>
            </a:r>
            <a:r>
              <a:rPr lang="en-GB" dirty="0" smtClean="0"/>
              <a:t>give attendees time to prepare</a:t>
            </a:r>
          </a:p>
          <a:p>
            <a:endParaRPr lang="en-GB" dirty="0" smtClean="0"/>
          </a:p>
          <a:p>
            <a:r>
              <a:rPr lang="en-GB" dirty="0" smtClean="0"/>
              <a:t>But not usually longer than 2 weeks before!</a:t>
            </a:r>
          </a:p>
          <a:p>
            <a:endParaRPr lang="en-GB" dirty="0"/>
          </a:p>
          <a:p>
            <a:r>
              <a:rPr lang="en-GB" dirty="0" smtClean="0"/>
              <a:t>Some of the items in the agenda are standard items and appear for every meeting.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6" y="389393"/>
            <a:ext cx="1897693" cy="114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dempc\Desktop\KA-SERVER1_KA-GF-Printer4 - OUTPUT_2427_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37605" r="50000" b="16937"/>
          <a:stretch/>
        </p:blipFill>
        <p:spPr bwMode="auto">
          <a:xfrm>
            <a:off x="1632129" y="775790"/>
            <a:ext cx="5987871" cy="55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7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Standard Agenda Items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06177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 smtClean="0"/>
              <a:t>Apologies</a:t>
            </a:r>
            <a:r>
              <a:rPr lang="en-GB" dirty="0" smtClean="0"/>
              <a:t> – allows the secretary to forward any documents issued and for the chairperson to establish if a quorum is present</a:t>
            </a:r>
          </a:p>
          <a:p>
            <a:endParaRPr lang="en-GB" dirty="0"/>
          </a:p>
          <a:p>
            <a:r>
              <a:rPr lang="en-GB" b="1" dirty="0" smtClean="0"/>
              <a:t>Minutes</a:t>
            </a:r>
            <a:r>
              <a:rPr lang="en-GB" dirty="0" smtClean="0"/>
              <a:t> – opportunity to discuss the accuracy of previous minutes</a:t>
            </a:r>
          </a:p>
          <a:p>
            <a:endParaRPr lang="en-GB" dirty="0"/>
          </a:p>
          <a:p>
            <a:r>
              <a:rPr lang="en-GB" b="1" dirty="0" smtClean="0"/>
              <a:t>Matters Arising </a:t>
            </a:r>
            <a:r>
              <a:rPr lang="en-GB" dirty="0" smtClean="0"/>
              <a:t>– up-to-date position on matters since the last meeting</a:t>
            </a:r>
          </a:p>
          <a:p>
            <a:endParaRPr lang="en-GB" dirty="0"/>
          </a:p>
          <a:p>
            <a:r>
              <a:rPr lang="en-GB" b="1" dirty="0" smtClean="0"/>
              <a:t>AOCB</a:t>
            </a:r>
            <a:r>
              <a:rPr lang="en-GB" dirty="0" smtClean="0"/>
              <a:t> – other items requiring discussion not on agenda (usually brief)</a:t>
            </a:r>
          </a:p>
          <a:p>
            <a:endParaRPr lang="en-GB" dirty="0"/>
          </a:p>
          <a:p>
            <a:r>
              <a:rPr lang="en-GB" b="1" dirty="0" smtClean="0"/>
              <a:t>Date of next meeting </a:t>
            </a:r>
            <a:r>
              <a:rPr lang="en-GB" dirty="0" smtClean="0"/>
              <a:t>– ensures general agreement before the close of the meeting</a:t>
            </a:r>
            <a:endParaRPr lang="en-GB" dirty="0"/>
          </a:p>
        </p:txBody>
      </p:sp>
      <p:pic>
        <p:nvPicPr>
          <p:cNvPr id="11266" name="Picture 2" descr="http://www.langevin.com/wp-content/uploads/2013/09/Agenda_flipcha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629" y="888714"/>
            <a:ext cx="1488788" cy="14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6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Formal Minutes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1409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An </a:t>
            </a:r>
            <a:r>
              <a:rPr lang="en-GB" b="1" dirty="0" smtClean="0"/>
              <a:t>official record </a:t>
            </a:r>
            <a:r>
              <a:rPr lang="en-GB" dirty="0" smtClean="0"/>
              <a:t>of the meeting taken by the secretary</a:t>
            </a:r>
          </a:p>
          <a:p>
            <a:endParaRPr lang="en-GB" dirty="0" smtClean="0"/>
          </a:p>
          <a:p>
            <a:r>
              <a:rPr lang="en-GB" dirty="0" smtClean="0"/>
              <a:t>Written in the </a:t>
            </a:r>
            <a:r>
              <a:rPr lang="en-GB" b="1" dirty="0" smtClean="0"/>
              <a:t>past tense </a:t>
            </a:r>
            <a:r>
              <a:rPr lang="en-GB" dirty="0" smtClean="0"/>
              <a:t>and </a:t>
            </a:r>
            <a:r>
              <a:rPr lang="en-GB" b="1" dirty="0" smtClean="0"/>
              <a:t>third person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dirty="0" err="1" smtClean="0"/>
              <a:t>eg</a:t>
            </a:r>
            <a:r>
              <a:rPr lang="en-GB" sz="1200" dirty="0" smtClean="0"/>
              <a:t> (Caitlin </a:t>
            </a:r>
            <a:r>
              <a:rPr lang="en-GB" sz="1200" dirty="0" err="1" smtClean="0"/>
              <a:t>Broadfoot</a:t>
            </a:r>
            <a:r>
              <a:rPr lang="en-GB" sz="1200" dirty="0" smtClean="0"/>
              <a:t> reported on the positive achievement of </a:t>
            </a:r>
            <a:r>
              <a:rPr lang="en-GB" sz="1200" dirty="0" err="1" smtClean="0"/>
              <a:t>Eilha</a:t>
            </a:r>
            <a:r>
              <a:rPr lang="en-GB" sz="1200" dirty="0" smtClean="0"/>
              <a:t> Craig)</a:t>
            </a:r>
          </a:p>
          <a:p>
            <a:endParaRPr lang="en-GB" sz="1200" dirty="0" smtClean="0"/>
          </a:p>
          <a:p>
            <a:r>
              <a:rPr lang="en-GB" b="1" dirty="0" smtClean="0"/>
              <a:t>Not everything is recorded</a:t>
            </a:r>
            <a:r>
              <a:rPr lang="en-GB" dirty="0" smtClean="0"/>
              <a:t>, but details of proposals, resolutions, motions, decisions and actions will be recorded</a:t>
            </a:r>
          </a:p>
          <a:p>
            <a:endParaRPr lang="en-GB" dirty="0" smtClean="0"/>
          </a:p>
          <a:p>
            <a:r>
              <a:rPr lang="en-GB" dirty="0" smtClean="0"/>
              <a:t>Recorded in the </a:t>
            </a:r>
            <a:r>
              <a:rPr lang="en-GB" b="1" dirty="0" smtClean="0"/>
              <a:t>same order as the agenda</a:t>
            </a:r>
          </a:p>
          <a:p>
            <a:endParaRPr lang="en-GB" dirty="0" smtClean="0"/>
          </a:p>
          <a:p>
            <a:r>
              <a:rPr lang="en-GB" dirty="0" smtClean="0"/>
              <a:t>Once agreed, </a:t>
            </a:r>
            <a:r>
              <a:rPr lang="en-GB" b="1" dirty="0" smtClean="0"/>
              <a:t>signed by the chairperson </a:t>
            </a:r>
            <a:r>
              <a:rPr lang="en-GB" dirty="0" smtClean="0"/>
              <a:t>and are filed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851612"/>
            <a:ext cx="2044700" cy="131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3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adempc\Desktop\KA-SERVER1_KA-GF-Printer4 - OUTPUT_2427_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5844" r="3332" b="39231"/>
          <a:stretch/>
        </p:blipFill>
        <p:spPr bwMode="auto">
          <a:xfrm>
            <a:off x="657208" y="1174206"/>
            <a:ext cx="8035142" cy="46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84" y="4296228"/>
            <a:ext cx="3028225" cy="21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Action Minutes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Less formal meetings adopt action minutes.</a:t>
            </a:r>
          </a:p>
          <a:p>
            <a:endParaRPr lang="en-GB" dirty="0"/>
          </a:p>
          <a:p>
            <a:r>
              <a:rPr lang="en-GB" dirty="0" smtClean="0"/>
              <a:t>They concentrate on:</a:t>
            </a:r>
          </a:p>
          <a:p>
            <a:pPr lvl="1"/>
            <a:r>
              <a:rPr lang="en-GB" b="1" dirty="0" smtClean="0"/>
              <a:t>What</a:t>
            </a:r>
            <a:r>
              <a:rPr lang="en-GB" dirty="0" smtClean="0"/>
              <a:t> has to be done</a:t>
            </a:r>
          </a:p>
          <a:p>
            <a:pPr lvl="1"/>
            <a:r>
              <a:rPr lang="en-GB" b="1" dirty="0" smtClean="0"/>
              <a:t>Who</a:t>
            </a:r>
            <a:r>
              <a:rPr lang="en-GB" dirty="0" smtClean="0"/>
              <a:t> is responsible for doing it</a:t>
            </a:r>
          </a:p>
          <a:p>
            <a:pPr lvl="1"/>
            <a:r>
              <a:rPr lang="en-GB" b="1" dirty="0" smtClean="0"/>
              <a:t>When</a:t>
            </a:r>
            <a:r>
              <a:rPr lang="en-GB" dirty="0" smtClean="0"/>
              <a:t> it has to be done by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1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kadempc\Desktop\KA-SERVER1_KA-GF-Printer4 - OUTPUT_2428_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9" t="23812" r="50000" b="40582"/>
          <a:stretch/>
        </p:blipFill>
        <p:spPr bwMode="auto">
          <a:xfrm>
            <a:off x="805459" y="1248229"/>
            <a:ext cx="7751008" cy="456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79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89" y="1027664"/>
            <a:ext cx="7782459" cy="459885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>The 	          	    Arrangements Document</a:t>
            </a:r>
            <a:endParaRPr lang="en-GB" sz="3600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7" y="4072499"/>
            <a:ext cx="7742583" cy="22498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Scottish Qualifications Authority - Wikiped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249" y="775888"/>
            <a:ext cx="1815255" cy="9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ormation you-need-to-know - Aid4Disab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8" y="1564333"/>
            <a:ext cx="3258552" cy="243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10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Chairperson’s Agenda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gives additional space on the right hand side of the agenda for the chairperson to make notes.</a:t>
            </a:r>
          </a:p>
          <a:p>
            <a:endParaRPr lang="en-GB" dirty="0"/>
          </a:p>
          <a:p>
            <a:r>
              <a:rPr lang="en-GB" dirty="0" smtClean="0"/>
              <a:t>Used in a formal meeting, or if the chairperson is new to the job.</a:t>
            </a:r>
            <a:endParaRPr lang="en-GB" dirty="0"/>
          </a:p>
        </p:txBody>
      </p:sp>
      <p:pic>
        <p:nvPicPr>
          <p:cNvPr id="4" name="Picture 2" descr="C:\Users\kadempc\Desktop\KA-SERVER1_KA-GF-Printer4 - OUTPUT_2428_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0655" r="50000" b="6603"/>
          <a:stretch/>
        </p:blipFill>
        <p:spPr bwMode="auto">
          <a:xfrm>
            <a:off x="4136352" y="4833256"/>
            <a:ext cx="4344537" cy="16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7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Electronic Diaries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 secretary needs access to various diaries in order to </a:t>
            </a:r>
            <a:r>
              <a:rPr lang="en-GB" b="1" dirty="0" smtClean="0"/>
              <a:t>schedule meetings </a:t>
            </a:r>
            <a:r>
              <a:rPr lang="en-GB" dirty="0" smtClean="0"/>
              <a:t>when participants are free (date/time)</a:t>
            </a:r>
          </a:p>
          <a:p>
            <a:endParaRPr lang="en-GB" dirty="0" smtClean="0"/>
          </a:p>
          <a:p>
            <a:r>
              <a:rPr lang="en-GB" b="1" dirty="0" smtClean="0"/>
              <a:t>Invitations can be sent by email</a:t>
            </a:r>
            <a:r>
              <a:rPr lang="en-GB" dirty="0" smtClean="0"/>
              <a:t>, e-Diary then automatically updates when confirmed</a:t>
            </a:r>
          </a:p>
          <a:p>
            <a:endParaRPr lang="en-GB" dirty="0"/>
          </a:p>
          <a:p>
            <a:r>
              <a:rPr lang="en-GB" b="1" dirty="0" smtClean="0"/>
              <a:t>Recurring appointments </a:t>
            </a:r>
            <a:r>
              <a:rPr lang="en-GB" dirty="0" smtClean="0"/>
              <a:t>entered once</a:t>
            </a:r>
          </a:p>
          <a:p>
            <a:endParaRPr lang="en-GB" dirty="0" smtClean="0"/>
          </a:p>
          <a:p>
            <a:r>
              <a:rPr lang="en-GB" dirty="0" smtClean="0"/>
              <a:t>Can use </a:t>
            </a:r>
            <a:r>
              <a:rPr lang="en-GB" b="1" dirty="0" smtClean="0"/>
              <a:t>reminder function </a:t>
            </a:r>
            <a:r>
              <a:rPr lang="en-GB" dirty="0" err="1" smtClean="0"/>
              <a:t>eg</a:t>
            </a:r>
            <a:r>
              <a:rPr lang="en-GB" dirty="0" smtClean="0"/>
              <a:t> confirming room bookings or ensure appropriate documents have been sent out</a:t>
            </a:r>
            <a:endParaRPr lang="en-GB" dirty="0"/>
          </a:p>
        </p:txBody>
      </p:sp>
      <p:pic>
        <p:nvPicPr>
          <p:cNvPr id="4100" name="Picture 4" descr="http://rhxthinking.files.wordpress.com/2012/05/calendar-ful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77" y="786962"/>
            <a:ext cx="2649734" cy="13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31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Email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Send </a:t>
            </a:r>
            <a:r>
              <a:rPr lang="en-GB" b="1" dirty="0" smtClean="0"/>
              <a:t>Notice of Meeting </a:t>
            </a:r>
            <a:r>
              <a:rPr lang="en-GB" dirty="0" smtClean="0"/>
              <a:t>and </a:t>
            </a:r>
            <a:r>
              <a:rPr lang="en-GB" b="1" dirty="0" smtClean="0"/>
              <a:t>Agenda</a:t>
            </a:r>
            <a:r>
              <a:rPr lang="en-GB" dirty="0" smtClean="0"/>
              <a:t> to </a:t>
            </a:r>
            <a:r>
              <a:rPr lang="en-GB" b="1" dirty="0" smtClean="0"/>
              <a:t>multiple participants </a:t>
            </a:r>
            <a:r>
              <a:rPr lang="en-GB" dirty="0" smtClean="0"/>
              <a:t>at once (using </a:t>
            </a:r>
            <a:r>
              <a:rPr lang="en-GB" b="1" dirty="0" smtClean="0"/>
              <a:t>attachments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Documents could be </a:t>
            </a:r>
            <a:r>
              <a:rPr lang="en-GB" b="1" dirty="0" smtClean="0"/>
              <a:t>accessed electronically during a meeting</a:t>
            </a:r>
          </a:p>
          <a:p>
            <a:endParaRPr lang="en-GB" dirty="0" smtClean="0"/>
          </a:p>
          <a:p>
            <a:r>
              <a:rPr lang="en-GB" dirty="0" smtClean="0"/>
              <a:t>Avoids the need for the use of paper (</a:t>
            </a:r>
            <a:r>
              <a:rPr lang="en-GB" b="1" dirty="0" smtClean="0"/>
              <a:t>eco-friendly/space-saving</a:t>
            </a:r>
            <a:r>
              <a:rPr lang="en-GB" dirty="0" smtClean="0"/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09" y="892545"/>
            <a:ext cx="1908142" cy="14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30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Intranet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Private computer network</a:t>
            </a:r>
          </a:p>
          <a:p>
            <a:endParaRPr lang="en-GB" dirty="0"/>
          </a:p>
          <a:p>
            <a:r>
              <a:rPr lang="en-GB" dirty="0" smtClean="0"/>
              <a:t>Used to access the most up-to-date policies, procedures and templates</a:t>
            </a:r>
          </a:p>
          <a:p>
            <a:endParaRPr lang="en-GB" dirty="0"/>
          </a:p>
          <a:p>
            <a:r>
              <a:rPr lang="en-GB" dirty="0" smtClean="0"/>
              <a:t>Minutes of meetings will be stored on a LAN Server.</a:t>
            </a:r>
            <a:endParaRPr lang="en-GB" dirty="0"/>
          </a:p>
        </p:txBody>
      </p:sp>
      <p:pic>
        <p:nvPicPr>
          <p:cNvPr id="2050" name="Picture 2" descr="http://www.interact-intranet.com/wp-content/uploads/2011/06/social-intranet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132" y="813938"/>
            <a:ext cx="2306370" cy="207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86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Audio-Conferencing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Conducted via </a:t>
            </a:r>
            <a:r>
              <a:rPr lang="en-GB" b="1" dirty="0" smtClean="0"/>
              <a:t>loudspeaker telephone</a:t>
            </a:r>
          </a:p>
          <a:p>
            <a:endParaRPr lang="en-GB" dirty="0"/>
          </a:p>
          <a:p>
            <a:r>
              <a:rPr lang="en-GB" dirty="0" smtClean="0"/>
              <a:t>Not easy to </a:t>
            </a:r>
            <a:r>
              <a:rPr lang="en-GB" b="1" dirty="0" smtClean="0"/>
              <a:t>identify the person speaking </a:t>
            </a:r>
            <a:r>
              <a:rPr lang="en-GB" dirty="0" smtClean="0"/>
              <a:t>unless they give their name first</a:t>
            </a:r>
          </a:p>
          <a:p>
            <a:endParaRPr lang="en-GB" dirty="0"/>
          </a:p>
          <a:p>
            <a:r>
              <a:rPr lang="en-GB" dirty="0" smtClean="0"/>
              <a:t>Lack of </a:t>
            </a:r>
            <a:r>
              <a:rPr lang="en-GB" b="1" dirty="0" smtClean="0"/>
              <a:t>facial expressions/body language</a:t>
            </a:r>
          </a:p>
          <a:p>
            <a:endParaRPr lang="en-GB" dirty="0"/>
          </a:p>
          <a:p>
            <a:r>
              <a:rPr lang="en-GB" dirty="0" smtClean="0"/>
              <a:t>Problems holding </a:t>
            </a:r>
            <a:r>
              <a:rPr lang="en-GB" b="1" dirty="0" smtClean="0"/>
              <a:t>confidential discussions</a:t>
            </a:r>
          </a:p>
          <a:p>
            <a:endParaRPr lang="en-GB" dirty="0"/>
          </a:p>
          <a:p>
            <a:r>
              <a:rPr lang="en-GB" dirty="0" smtClean="0"/>
              <a:t>Useful for a </a:t>
            </a:r>
            <a:r>
              <a:rPr lang="en-GB" b="1" dirty="0" smtClean="0"/>
              <a:t>brief meeting </a:t>
            </a:r>
            <a:r>
              <a:rPr lang="en-GB" dirty="0" smtClean="0"/>
              <a:t>between a few people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795312"/>
            <a:ext cx="2338098" cy="137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50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Video-Conferencing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Using </a:t>
            </a:r>
            <a:r>
              <a:rPr lang="en-GB" b="1" dirty="0" smtClean="0"/>
              <a:t>large television/plasma screen</a:t>
            </a:r>
            <a:r>
              <a:rPr lang="en-GB" dirty="0" smtClean="0"/>
              <a:t>, computer network and relevant software</a:t>
            </a:r>
          </a:p>
          <a:p>
            <a:endParaRPr lang="en-GB" dirty="0"/>
          </a:p>
          <a:p>
            <a:r>
              <a:rPr lang="en-GB" dirty="0" smtClean="0"/>
              <a:t>Ability to communicate visually across the globe </a:t>
            </a:r>
            <a:r>
              <a:rPr lang="en-GB" b="1" dirty="0" smtClean="0"/>
              <a:t>avoiding travel/accommodation </a:t>
            </a:r>
            <a:r>
              <a:rPr lang="en-GB" dirty="0" smtClean="0"/>
              <a:t>costs (and time)</a:t>
            </a:r>
          </a:p>
          <a:p>
            <a:endParaRPr lang="en-GB" dirty="0"/>
          </a:p>
          <a:p>
            <a:r>
              <a:rPr lang="en-GB" dirty="0" smtClean="0"/>
              <a:t>Can </a:t>
            </a:r>
            <a:r>
              <a:rPr lang="en-GB" b="1" dirty="0" smtClean="0"/>
              <a:t>hire the service </a:t>
            </a:r>
            <a:r>
              <a:rPr lang="en-GB" dirty="0" smtClean="0"/>
              <a:t>from other companies if not available in-house</a:t>
            </a:r>
          </a:p>
        </p:txBody>
      </p:sp>
      <p:pic>
        <p:nvPicPr>
          <p:cNvPr id="5122" name="Picture 2" descr="http://ebrahma.files.wordpress.com/2012/04/video-conferencing-hea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521" y="780257"/>
            <a:ext cx="2703051" cy="120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85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05572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Video-Conferencing</a:t>
            </a:r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89531" y="1692400"/>
            <a:ext cx="3057148" cy="639762"/>
          </a:xfrm>
        </p:spPr>
        <p:txBody>
          <a:bodyPr/>
          <a:lstStyle/>
          <a:p>
            <a:r>
              <a:rPr lang="en-GB" dirty="0" smtClean="0"/>
              <a:t>Advantages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8461" y="2332164"/>
            <a:ext cx="3419856" cy="3478328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Communication over </a:t>
            </a:r>
            <a:r>
              <a:rPr lang="en-GB" b="1" dirty="0" smtClean="0"/>
              <a:t>long distances</a:t>
            </a:r>
          </a:p>
          <a:p>
            <a:endParaRPr lang="en-GB" dirty="0"/>
          </a:p>
          <a:p>
            <a:r>
              <a:rPr lang="en-GB" b="1" dirty="0" smtClean="0"/>
              <a:t>More personal </a:t>
            </a:r>
            <a:r>
              <a:rPr lang="en-GB" dirty="0" smtClean="0"/>
              <a:t>than telephone call</a:t>
            </a:r>
          </a:p>
          <a:p>
            <a:endParaRPr lang="en-GB" dirty="0"/>
          </a:p>
          <a:p>
            <a:r>
              <a:rPr lang="en-GB" b="1" dirty="0" smtClean="0"/>
              <a:t>Avoids pollution </a:t>
            </a:r>
            <a:r>
              <a:rPr lang="en-GB" dirty="0" smtClean="0"/>
              <a:t>through travel (time and saving)</a:t>
            </a:r>
          </a:p>
          <a:p>
            <a:endParaRPr lang="en-GB" dirty="0"/>
          </a:p>
          <a:p>
            <a:r>
              <a:rPr lang="en-GB" dirty="0" smtClean="0"/>
              <a:t>Facilities at (or close to) </a:t>
            </a:r>
            <a:r>
              <a:rPr lang="en-GB" b="1" dirty="0" smtClean="0"/>
              <a:t>normal place of work</a:t>
            </a:r>
          </a:p>
          <a:p>
            <a:endParaRPr lang="en-GB" dirty="0"/>
          </a:p>
          <a:p>
            <a:r>
              <a:rPr lang="en-GB" dirty="0" smtClean="0"/>
              <a:t>Can be </a:t>
            </a:r>
            <a:r>
              <a:rPr lang="en-GB" b="1" dirty="0" smtClean="0"/>
              <a:t>recorded</a:t>
            </a:r>
            <a:r>
              <a:rPr lang="en-GB" dirty="0" smtClean="0"/>
              <a:t> and played back</a:t>
            </a:r>
          </a:p>
          <a:p>
            <a:endParaRPr lang="en-GB" dirty="0"/>
          </a:p>
          <a:p>
            <a:r>
              <a:rPr lang="en-GB" dirty="0" smtClean="0"/>
              <a:t>Allows </a:t>
            </a:r>
            <a:r>
              <a:rPr lang="en-GB" b="1" dirty="0" smtClean="0"/>
              <a:t>demonstrations</a:t>
            </a:r>
            <a:endParaRPr lang="en-GB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372721" y="1692401"/>
            <a:ext cx="3055717" cy="639762"/>
          </a:xfrm>
        </p:spPr>
        <p:txBody>
          <a:bodyPr/>
          <a:lstStyle/>
          <a:p>
            <a:r>
              <a:rPr lang="en-GB" dirty="0" smtClean="0"/>
              <a:t>Disadvantages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05356" y="2332164"/>
            <a:ext cx="3419856" cy="3478327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Hardware/software – </a:t>
            </a:r>
            <a:r>
              <a:rPr lang="en-GB" b="1" dirty="0" smtClean="0"/>
              <a:t>expensive setup</a:t>
            </a:r>
          </a:p>
          <a:p>
            <a:endParaRPr lang="en-GB" dirty="0"/>
          </a:p>
          <a:p>
            <a:r>
              <a:rPr lang="en-GB" b="1" dirty="0" smtClean="0"/>
              <a:t>Time differences </a:t>
            </a:r>
            <a:r>
              <a:rPr lang="en-GB" dirty="0" smtClean="0"/>
              <a:t>– international meetings</a:t>
            </a:r>
          </a:p>
          <a:p>
            <a:endParaRPr lang="en-GB" dirty="0"/>
          </a:p>
          <a:p>
            <a:r>
              <a:rPr lang="en-GB" dirty="0" smtClean="0"/>
              <a:t>Fast broadband connection required (no longer an issue usually)</a:t>
            </a:r>
          </a:p>
          <a:p>
            <a:endParaRPr lang="en-GB" dirty="0"/>
          </a:p>
          <a:p>
            <a:r>
              <a:rPr lang="en-GB" b="1" dirty="0" smtClean="0"/>
              <a:t>Network fault/crash </a:t>
            </a:r>
            <a:r>
              <a:rPr lang="en-GB" dirty="0" smtClean="0"/>
              <a:t>– meeting postponed (frustration)</a:t>
            </a:r>
          </a:p>
          <a:p>
            <a:endParaRPr lang="en-GB" dirty="0"/>
          </a:p>
          <a:p>
            <a:r>
              <a:rPr lang="en-GB" b="1" dirty="0" smtClean="0"/>
              <a:t>Participants may not like being filmed</a:t>
            </a:r>
          </a:p>
        </p:txBody>
      </p:sp>
      <p:pic>
        <p:nvPicPr>
          <p:cNvPr id="6146" name="Picture 2" descr="http://www.awakeandliving.com/.a/6a0134860e42be970c014e8bf31c6d970d-800w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9273"/>
            <a:ext cx="1156874" cy="13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4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Mobile Phones</a:t>
            </a:r>
            <a:endParaRPr lang="en-GB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49719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Text messaging may have a negative effect on proper </a:t>
            </a:r>
            <a:r>
              <a:rPr lang="en-GB" b="1" dirty="0" smtClean="0"/>
              <a:t>business language</a:t>
            </a:r>
          </a:p>
          <a:p>
            <a:endParaRPr lang="en-GB" b="1" dirty="0"/>
          </a:p>
          <a:p>
            <a:r>
              <a:rPr lang="en-GB" b="1" dirty="0" smtClean="0"/>
              <a:t>Reminders of Meetings – SQA send text alerts for events that you have signed up to (the day before the event)</a:t>
            </a:r>
          </a:p>
          <a:p>
            <a:endParaRPr lang="en-GB" dirty="0"/>
          </a:p>
          <a:p>
            <a:r>
              <a:rPr lang="en-GB" dirty="0" smtClean="0"/>
              <a:t>Ability to take </a:t>
            </a:r>
            <a:r>
              <a:rPr lang="en-GB" b="1" dirty="0" smtClean="0"/>
              <a:t>photographs and short videos </a:t>
            </a:r>
            <a:r>
              <a:rPr lang="en-GB" dirty="0" smtClean="0"/>
              <a:t>to use in a discussion later</a:t>
            </a:r>
          </a:p>
          <a:p>
            <a:endParaRPr lang="en-GB" dirty="0"/>
          </a:p>
          <a:p>
            <a:r>
              <a:rPr lang="en-GB" dirty="0" smtClean="0"/>
              <a:t>Some </a:t>
            </a:r>
            <a:r>
              <a:rPr lang="en-GB" b="1" dirty="0" smtClean="0"/>
              <a:t>difficulty with reception </a:t>
            </a:r>
            <a:r>
              <a:rPr lang="en-GB" dirty="0" smtClean="0"/>
              <a:t>in some areas especially 3G/4G</a:t>
            </a:r>
          </a:p>
          <a:p>
            <a:endParaRPr lang="en-GB" dirty="0"/>
          </a:p>
          <a:p>
            <a:r>
              <a:rPr lang="en-GB" dirty="0" smtClean="0"/>
              <a:t>People </a:t>
            </a:r>
            <a:r>
              <a:rPr lang="en-GB" b="1" dirty="0" smtClean="0"/>
              <a:t>may not turn off in meetings </a:t>
            </a:r>
            <a:r>
              <a:rPr lang="en-GB" dirty="0" smtClean="0"/>
              <a:t>and other public places</a:t>
            </a:r>
          </a:p>
          <a:p>
            <a:endParaRPr lang="en-GB" dirty="0"/>
          </a:p>
          <a:p>
            <a:r>
              <a:rPr lang="en-GB" b="1" dirty="0" smtClean="0"/>
              <a:t>Personal calls </a:t>
            </a:r>
            <a:r>
              <a:rPr lang="en-GB" dirty="0" smtClean="0"/>
              <a:t>during working hours can be an issue</a:t>
            </a:r>
            <a:endParaRPr lang="en-GB" dirty="0"/>
          </a:p>
        </p:txBody>
      </p:sp>
      <p:pic>
        <p:nvPicPr>
          <p:cNvPr id="7170" name="Picture 2" descr="http://ten26media.com/wp-content/uploads/2012/12/mobile-phone-marketing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04" y="831271"/>
            <a:ext cx="2589428" cy="11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207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Interactive Whiteboards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‘</a:t>
            </a:r>
            <a:r>
              <a:rPr lang="en-GB" b="1" dirty="0" smtClean="0"/>
              <a:t>virtual’ whiteboard</a:t>
            </a:r>
          </a:p>
          <a:p>
            <a:endParaRPr lang="en-GB" dirty="0"/>
          </a:p>
          <a:p>
            <a:r>
              <a:rPr lang="en-GB" dirty="0" smtClean="0"/>
              <a:t>All </a:t>
            </a:r>
            <a:r>
              <a:rPr lang="en-GB" b="1" dirty="0" smtClean="0"/>
              <a:t>writing/annotations can be saved </a:t>
            </a:r>
            <a:r>
              <a:rPr lang="en-GB" dirty="0" smtClean="0"/>
              <a:t>electronically for later reference </a:t>
            </a:r>
            <a:r>
              <a:rPr lang="en-GB" dirty="0" err="1" smtClean="0"/>
              <a:t>eg</a:t>
            </a:r>
            <a:r>
              <a:rPr lang="en-GB" dirty="0" smtClean="0"/>
              <a:t> brainstorming sessions</a:t>
            </a:r>
          </a:p>
          <a:p>
            <a:endParaRPr lang="en-GB" dirty="0"/>
          </a:p>
          <a:p>
            <a:r>
              <a:rPr lang="en-GB" dirty="0" smtClean="0"/>
              <a:t>Notes can be </a:t>
            </a:r>
            <a:r>
              <a:rPr lang="en-GB" b="1" dirty="0" smtClean="0"/>
              <a:t>printed</a:t>
            </a:r>
            <a:r>
              <a:rPr lang="en-GB" dirty="0" smtClean="0"/>
              <a:t> or </a:t>
            </a:r>
            <a:r>
              <a:rPr lang="en-GB" b="1" dirty="0" smtClean="0"/>
              <a:t>emailed</a:t>
            </a:r>
            <a:r>
              <a:rPr lang="en-GB" dirty="0" smtClean="0"/>
              <a:t> to colleagues not present at the meeting</a:t>
            </a:r>
            <a:endParaRPr lang="en-GB" dirty="0"/>
          </a:p>
        </p:txBody>
      </p:sp>
      <p:pic>
        <p:nvPicPr>
          <p:cNvPr id="9218" name="Picture 2" descr="http://jumpdigitalmedia.com/blog/wp-content/uploads/2010/03/ist2_5349159-brainstorm-whiteboard-300x1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08" y="811357"/>
            <a:ext cx="2157630" cy="135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56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Presentation Software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91662"/>
          </a:xfrm>
        </p:spPr>
        <p:txBody>
          <a:bodyPr>
            <a:normAutofit fontScale="62500" lnSpcReduction="20000"/>
          </a:bodyPr>
          <a:lstStyle/>
          <a:p>
            <a:r>
              <a:rPr lang="en-GB" b="1" dirty="0" smtClean="0"/>
              <a:t>Speakers Notes </a:t>
            </a:r>
            <a:r>
              <a:rPr lang="en-GB" dirty="0" smtClean="0"/>
              <a:t>– prompt/reminder</a:t>
            </a:r>
          </a:p>
          <a:p>
            <a:endParaRPr lang="en-GB" dirty="0" smtClean="0"/>
          </a:p>
          <a:p>
            <a:r>
              <a:rPr lang="en-GB" dirty="0" smtClean="0"/>
              <a:t>Slides can </a:t>
            </a:r>
            <a:r>
              <a:rPr lang="en-GB" b="1" dirty="0" smtClean="0"/>
              <a:t>advance automatically </a:t>
            </a:r>
            <a:r>
              <a:rPr lang="en-GB" dirty="0" smtClean="0"/>
              <a:t>– improving interaction</a:t>
            </a:r>
          </a:p>
          <a:p>
            <a:endParaRPr lang="en-GB" dirty="0" smtClean="0"/>
          </a:p>
          <a:p>
            <a:r>
              <a:rPr lang="en-GB" b="1" dirty="0" err="1" smtClean="0"/>
              <a:t>Handouts</a:t>
            </a:r>
            <a:r>
              <a:rPr lang="en-GB" dirty="0" smtClean="0"/>
              <a:t> – allows reference later</a:t>
            </a:r>
          </a:p>
          <a:p>
            <a:endParaRPr lang="en-GB" dirty="0" smtClean="0"/>
          </a:p>
          <a:p>
            <a:r>
              <a:rPr lang="en-GB" b="1" dirty="0" smtClean="0"/>
              <a:t>Animation (step-by-step) </a:t>
            </a:r>
            <a:r>
              <a:rPr lang="en-GB" dirty="0" smtClean="0"/>
              <a:t>– progress at own pace</a:t>
            </a:r>
          </a:p>
          <a:p>
            <a:endParaRPr lang="en-GB" dirty="0" smtClean="0"/>
          </a:p>
          <a:p>
            <a:r>
              <a:rPr lang="en-GB" b="1" dirty="0" smtClean="0"/>
              <a:t>Integrated packages </a:t>
            </a:r>
            <a:r>
              <a:rPr lang="en-GB" dirty="0" smtClean="0"/>
              <a:t>– import charts/tables/video/graphics/sounds</a:t>
            </a:r>
          </a:p>
          <a:p>
            <a:endParaRPr lang="en-GB" dirty="0" smtClean="0"/>
          </a:p>
          <a:p>
            <a:r>
              <a:rPr lang="en-GB" b="1" dirty="0" smtClean="0"/>
              <a:t>Hyperlinks</a:t>
            </a:r>
            <a:r>
              <a:rPr lang="en-GB" dirty="0" smtClean="0"/>
              <a:t> – linking to different documents/websites</a:t>
            </a:r>
          </a:p>
          <a:p>
            <a:endParaRPr lang="en-GB" dirty="0" smtClean="0"/>
          </a:p>
          <a:p>
            <a:r>
              <a:rPr lang="en-GB" b="1" dirty="0" smtClean="0"/>
              <a:t>Action buttons </a:t>
            </a:r>
            <a:r>
              <a:rPr lang="en-GB" dirty="0" smtClean="0"/>
              <a:t>– various features available</a:t>
            </a:r>
          </a:p>
          <a:p>
            <a:endParaRPr lang="en-GB" dirty="0" smtClean="0"/>
          </a:p>
          <a:p>
            <a:r>
              <a:rPr lang="en-GB" b="1" dirty="0" smtClean="0"/>
              <a:t>Master slides </a:t>
            </a:r>
            <a:r>
              <a:rPr lang="en-GB" dirty="0" smtClean="0"/>
              <a:t>– set up templates for the presentation</a:t>
            </a:r>
            <a:endParaRPr lang="en-GB" dirty="0"/>
          </a:p>
        </p:txBody>
      </p:sp>
      <p:pic>
        <p:nvPicPr>
          <p:cNvPr id="10242" name="Picture 2" descr="http://www.toptenreviews.com/i/rev/site/cms/category_headers/866-h_main-w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97" y="840286"/>
            <a:ext cx="3742912" cy="165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3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ychology.illinois.edu/undergraduate/prospective/images/meeting_0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14" y="4391938"/>
            <a:ext cx="2639209" cy="19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Purpose of Meetings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 smtClean="0"/>
              <a:t>The main purposes of meetings are: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discuss</a:t>
            </a:r>
            <a:r>
              <a:rPr lang="en-US" dirty="0" smtClean="0"/>
              <a:t> and </a:t>
            </a:r>
            <a:r>
              <a:rPr lang="en-US" b="1" dirty="0" smtClean="0"/>
              <a:t>generate ideas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consult</a:t>
            </a:r>
            <a:r>
              <a:rPr lang="en-US" dirty="0" smtClean="0"/>
              <a:t> on issues and </a:t>
            </a:r>
            <a:r>
              <a:rPr lang="en-US" b="1" dirty="0" smtClean="0"/>
              <a:t>solve problems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motivate</a:t>
            </a:r>
            <a:r>
              <a:rPr lang="en-US" dirty="0" smtClean="0"/>
              <a:t> and for </a:t>
            </a:r>
            <a:r>
              <a:rPr lang="en-US" b="1" dirty="0" smtClean="0"/>
              <a:t>teambuilding</a:t>
            </a:r>
          </a:p>
          <a:p>
            <a:r>
              <a:rPr lang="en-US" dirty="0" smtClean="0"/>
              <a:t>To set </a:t>
            </a:r>
            <a:r>
              <a:rPr lang="en-US" b="1" dirty="0" smtClean="0"/>
              <a:t>targets</a:t>
            </a:r>
            <a:r>
              <a:rPr lang="en-US" dirty="0" smtClean="0"/>
              <a:t> and </a:t>
            </a:r>
            <a:r>
              <a:rPr lang="en-US" b="1" dirty="0" smtClean="0"/>
              <a:t>objectives</a:t>
            </a:r>
          </a:p>
          <a:p>
            <a:r>
              <a:rPr lang="en-US" dirty="0" smtClean="0"/>
              <a:t>To </a:t>
            </a:r>
            <a:r>
              <a:rPr lang="en-US" b="1" dirty="0" smtClean="0"/>
              <a:t>plan</a:t>
            </a:r>
            <a:r>
              <a:rPr lang="en-US" dirty="0" smtClean="0"/>
              <a:t> and </a:t>
            </a:r>
            <a:r>
              <a:rPr lang="en-US" b="1" dirty="0" smtClean="0"/>
              <a:t>make</a:t>
            </a:r>
            <a:r>
              <a:rPr lang="en-US" dirty="0" smtClean="0"/>
              <a:t> </a:t>
            </a:r>
            <a:r>
              <a:rPr lang="en-US" b="1" dirty="0" smtClean="0"/>
              <a:t>decisions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5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Forms of Technology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Instant Messaging</a:t>
            </a:r>
          </a:p>
          <a:p>
            <a:r>
              <a:rPr lang="en-GB" dirty="0" smtClean="0"/>
              <a:t>Discussion Groups</a:t>
            </a:r>
          </a:p>
          <a:p>
            <a:r>
              <a:rPr lang="en-GB" dirty="0" smtClean="0"/>
              <a:t>Blogs</a:t>
            </a:r>
          </a:p>
          <a:p>
            <a:r>
              <a:rPr lang="en-GB" dirty="0" smtClean="0"/>
              <a:t>Wikis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lowchart: Punched Tape 3"/>
          <p:cNvSpPr/>
          <p:nvPr/>
        </p:nvSpPr>
        <p:spPr>
          <a:xfrm>
            <a:off x="2364508" y="4119417"/>
            <a:ext cx="5929746" cy="206419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>
                <a:solidFill>
                  <a:schemeClr val="tx1"/>
                </a:solidFill>
              </a:rPr>
              <a:t>For all forms of technology you must be able to give specific examples of how ICT has improved the efficiency of meetings</a:t>
            </a:r>
            <a:endParaRPr lang="en-GB" i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tarleton.edu/sds/SoftChalk/Technolog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220" y="758528"/>
            <a:ext cx="1501178" cy="112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557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Since </a:t>
            </a:r>
            <a:r>
              <a:rPr lang="en-GB" dirty="0"/>
              <a:t>meetings consume so much of our time, it's </a:t>
            </a:r>
            <a:r>
              <a:rPr lang="en-GB" b="1" dirty="0"/>
              <a:t>worth trying to improve them. </a:t>
            </a:r>
            <a:endParaRPr lang="en-GB" b="1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b="1" dirty="0"/>
              <a:t>leader's perception </a:t>
            </a:r>
            <a:r>
              <a:rPr lang="en-GB" dirty="0"/>
              <a:t>of how a meeting has gone can be quite different than participants' experiences of the same meeting.</a:t>
            </a:r>
          </a:p>
          <a:p>
            <a:endParaRPr lang="en-GB" dirty="0"/>
          </a:p>
          <a:p>
            <a:r>
              <a:rPr lang="en-GB" dirty="0"/>
              <a:t>Evaluating how meetings are going, discussing results together, and making improvements are a </a:t>
            </a:r>
            <a:r>
              <a:rPr lang="en-GB" b="1" dirty="0"/>
              <a:t>powerful way to use people's time wisely and respectfully.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 descr="Psychoeducational Evaluation: 3 Tips for Parents | Cannizzaro Pediatric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84" y="732319"/>
            <a:ext cx="2223503" cy="14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05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formance Evaluation Process - Skills and Technique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/>
        </p:blipFill>
        <p:spPr bwMode="auto">
          <a:xfrm>
            <a:off x="6202017" y="4758757"/>
            <a:ext cx="2454434" cy="166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27664"/>
            <a:ext cx="6777317" cy="5492406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You </a:t>
            </a:r>
            <a:r>
              <a:rPr lang="en-GB" dirty="0"/>
              <a:t>can evaluate the meeting </a:t>
            </a:r>
            <a:r>
              <a:rPr lang="en-GB" b="1" dirty="0"/>
              <a:t>yourself</a:t>
            </a:r>
            <a:r>
              <a:rPr lang="en-GB" dirty="0"/>
              <a:t> or ask members to complete a </a:t>
            </a:r>
            <a:r>
              <a:rPr lang="en-GB" b="1" dirty="0"/>
              <a:t>paper evaluation </a:t>
            </a:r>
            <a:r>
              <a:rPr lang="en-GB" dirty="0"/>
              <a:t>and </a:t>
            </a:r>
            <a:r>
              <a:rPr lang="en-GB" b="1" dirty="0"/>
              <a:t>share results</a:t>
            </a:r>
            <a:r>
              <a:rPr lang="en-GB" dirty="0"/>
              <a:t>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Evaluation </a:t>
            </a:r>
            <a:r>
              <a:rPr lang="en-GB" dirty="0"/>
              <a:t>can be </a:t>
            </a:r>
            <a:r>
              <a:rPr lang="en-GB" b="1" dirty="0"/>
              <a:t>some informal questions</a:t>
            </a:r>
            <a:r>
              <a:rPr lang="en-GB" dirty="0"/>
              <a:t> such as, "</a:t>
            </a:r>
            <a:r>
              <a:rPr lang="en-GB" b="1" dirty="0"/>
              <a:t>Do you feel like we accomplished what we needed to today? </a:t>
            </a:r>
            <a:endParaRPr lang="en-GB" b="1" dirty="0" smtClean="0"/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dirty="0" smtClean="0"/>
              <a:t>The </a:t>
            </a:r>
            <a:r>
              <a:rPr lang="en-GB" dirty="0"/>
              <a:t>meeting leader can ask the questions with group members answering in turn, round-robin style, or the questions can be asked for anyone to answer. </a:t>
            </a:r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Other </a:t>
            </a:r>
            <a:r>
              <a:rPr lang="en-GB" b="1" dirty="0"/>
              <a:t>questions </a:t>
            </a:r>
            <a:r>
              <a:rPr lang="en-GB" dirty="0"/>
              <a:t>from which the leader might select include:</a:t>
            </a:r>
          </a:p>
          <a:p>
            <a:endParaRPr lang="en-GB" dirty="0"/>
          </a:p>
          <a:p>
            <a:pPr lvl="1"/>
            <a:r>
              <a:rPr lang="en-GB" dirty="0"/>
              <a:t>Are we starting on time? Ending on time?</a:t>
            </a:r>
          </a:p>
          <a:p>
            <a:pPr lvl="1"/>
            <a:r>
              <a:rPr lang="en-GB" dirty="0"/>
              <a:t>Are we staying on topic?</a:t>
            </a:r>
          </a:p>
          <a:p>
            <a:pPr lvl="1"/>
            <a:r>
              <a:rPr lang="en-GB" dirty="0"/>
              <a:t>Are all our members participating in discussions and decision-making?</a:t>
            </a:r>
          </a:p>
          <a:p>
            <a:pPr lvl="1"/>
            <a:r>
              <a:rPr lang="en-GB" dirty="0"/>
              <a:t>Are we addressing the most important issues in our meetings?</a:t>
            </a:r>
          </a:p>
          <a:p>
            <a:pPr lvl="1"/>
            <a:r>
              <a:rPr lang="en-GB" dirty="0"/>
              <a:t>Do we follow through </a:t>
            </a:r>
            <a:r>
              <a:rPr lang="en-GB" dirty="0" smtClean="0"/>
              <a:t>on our </a:t>
            </a:r>
            <a:r>
              <a:rPr lang="en-GB" dirty="0"/>
              <a:t>decisions?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186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027664"/>
            <a:ext cx="6777317" cy="480496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GB" dirty="0"/>
              <a:t>The committee or group as a whole should </a:t>
            </a:r>
            <a:r>
              <a:rPr lang="en-GB" b="1" dirty="0"/>
              <a:t>generate solutions </a:t>
            </a:r>
            <a:r>
              <a:rPr lang="en-GB" dirty="0"/>
              <a:t>for any items that received a "No" response</a:t>
            </a:r>
            <a:r>
              <a:rPr lang="en-GB" dirty="0" smtClean="0"/>
              <a:t>.</a:t>
            </a:r>
          </a:p>
          <a:p>
            <a:pPr fontAlgn="base"/>
            <a:endParaRPr lang="en-GB" dirty="0"/>
          </a:p>
          <a:p>
            <a:pPr fontAlgn="base"/>
            <a:r>
              <a:rPr lang="en-GB" b="1" dirty="0"/>
              <a:t>Brief paper surveys are another option </a:t>
            </a:r>
            <a:r>
              <a:rPr lang="en-GB" dirty="0"/>
              <a:t>and the group results should be aggregated and shared. Focus on any weak spots identified in the evaluation at the next meetings</a:t>
            </a:r>
            <a:r>
              <a:rPr lang="en-GB" dirty="0" smtClean="0"/>
              <a:t>.</a:t>
            </a:r>
          </a:p>
          <a:p>
            <a:pPr fontAlgn="base"/>
            <a:endParaRPr lang="en-GB" dirty="0"/>
          </a:p>
          <a:p>
            <a:pPr fontAlgn="base"/>
            <a:r>
              <a:rPr lang="en-GB" dirty="0"/>
              <a:t>A </a:t>
            </a:r>
            <a:r>
              <a:rPr lang="en-GB" b="1" dirty="0"/>
              <a:t>very different approach </a:t>
            </a:r>
            <a:r>
              <a:rPr lang="en-GB" dirty="0"/>
              <a:t>is to </a:t>
            </a:r>
            <a:r>
              <a:rPr lang="en-GB" dirty="0" smtClean="0"/>
              <a:t>ask:</a:t>
            </a:r>
          </a:p>
          <a:p>
            <a:pPr lvl="1" fontAlgn="base"/>
            <a:r>
              <a:rPr lang="en-GB" dirty="0" smtClean="0"/>
              <a:t>"What </a:t>
            </a:r>
            <a:r>
              <a:rPr lang="en-GB" dirty="0"/>
              <a:t>went well at this meeting (or recent meetings)? </a:t>
            </a:r>
            <a:endParaRPr lang="en-GB" dirty="0" smtClean="0"/>
          </a:p>
          <a:p>
            <a:pPr lvl="1" fontAlgn="base"/>
            <a:r>
              <a:rPr lang="en-GB" dirty="0" smtClean="0"/>
              <a:t>Why </a:t>
            </a:r>
            <a:r>
              <a:rPr lang="en-GB" dirty="0"/>
              <a:t>did it go so well? </a:t>
            </a:r>
            <a:endParaRPr lang="en-GB" dirty="0" smtClean="0"/>
          </a:p>
          <a:p>
            <a:pPr lvl="1" fontAlgn="base"/>
            <a:r>
              <a:rPr lang="en-GB" dirty="0" smtClean="0"/>
              <a:t>What </a:t>
            </a:r>
            <a:r>
              <a:rPr lang="en-GB" dirty="0"/>
              <a:t>can we do to make all our meetings this effective?"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074" name="Picture 2" descr="Key Evaluation Observations and Challenges | The European Network for Rural  Development (ENRD)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43" y="5199928"/>
            <a:ext cx="3820078" cy="12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752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/>
          <a:stretch/>
        </p:blipFill>
        <p:spPr>
          <a:xfrm>
            <a:off x="4530372" y="1202635"/>
            <a:ext cx="3989037" cy="51223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78" y="1027664"/>
            <a:ext cx="4077558" cy="5297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9929" y="706317"/>
            <a:ext cx="7553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/>
                </a:solidFill>
              </a:rPr>
              <a:t>Not necessarily the best layout, but good examples of questions…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834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Actual Examination Questions</a:t>
            </a:r>
            <a:endParaRPr lang="en-GB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10988" r="1098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Specimen 2/2a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During a meeting a motion is proposed.  Using meeting terminology, outline the process from proposal to conclusion.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817" y="396363"/>
            <a:ext cx="40479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TERMINOLOGY </a:t>
            </a:r>
          </a:p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 LONGER REQUIRED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43106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6" y="396768"/>
            <a:ext cx="3872030" cy="44190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438" y="2801561"/>
            <a:ext cx="4880453" cy="333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941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Specimen 2/2b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the use of a computer network to support remote meetings.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30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5" y="492665"/>
            <a:ext cx="3839111" cy="31722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44" y="2426208"/>
            <a:ext cx="3998298" cy="372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9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Effective Meeting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en-US" dirty="0" smtClean="0"/>
              <a:t>If run poorly, meetings can be a waste of time…</a:t>
            </a:r>
          </a:p>
          <a:p>
            <a:r>
              <a:rPr lang="en-US" b="1" dirty="0" smtClean="0"/>
              <a:t>Plan</a:t>
            </a:r>
            <a:r>
              <a:rPr lang="en-US" dirty="0" smtClean="0"/>
              <a:t> the meeting first – is it necessary?</a:t>
            </a:r>
          </a:p>
          <a:p>
            <a:r>
              <a:rPr lang="en-US" dirty="0" smtClean="0"/>
              <a:t>Make sure it has a </a:t>
            </a:r>
            <a:r>
              <a:rPr lang="en-US" b="1" dirty="0" smtClean="0"/>
              <a:t>clear purpose</a:t>
            </a:r>
          </a:p>
          <a:p>
            <a:r>
              <a:rPr lang="en-US" dirty="0" smtClean="0"/>
              <a:t>Prepare and </a:t>
            </a:r>
            <a:r>
              <a:rPr lang="en-US" b="1" dirty="0" smtClean="0"/>
              <a:t>circulate an agenda</a:t>
            </a:r>
          </a:p>
          <a:p>
            <a:r>
              <a:rPr lang="en-US" dirty="0" smtClean="0"/>
              <a:t>Set a </a:t>
            </a:r>
            <a:r>
              <a:rPr lang="en-US" b="1" dirty="0" smtClean="0"/>
              <a:t>time limit </a:t>
            </a:r>
            <a:r>
              <a:rPr lang="en-US" dirty="0" err="1" smtClean="0"/>
              <a:t>eg</a:t>
            </a:r>
            <a:r>
              <a:rPr lang="en-US" dirty="0" smtClean="0"/>
              <a:t> 30 minutes</a:t>
            </a:r>
          </a:p>
          <a:p>
            <a:r>
              <a:rPr lang="en-US" b="1" dirty="0" smtClean="0"/>
              <a:t>Delegate</a:t>
            </a:r>
            <a:r>
              <a:rPr lang="en-US" dirty="0" smtClean="0"/>
              <a:t> responsibilities, </a:t>
            </a:r>
            <a:r>
              <a:rPr lang="en-US" b="1" dirty="0" smtClean="0"/>
              <a:t>keep control </a:t>
            </a:r>
            <a:r>
              <a:rPr lang="en-US" dirty="0" smtClean="0"/>
              <a:t>and agree actions</a:t>
            </a:r>
          </a:p>
          <a:p>
            <a:r>
              <a:rPr lang="en-US" b="1" dirty="0" smtClean="0"/>
              <a:t>Follow up </a:t>
            </a:r>
            <a:r>
              <a:rPr lang="en-US" dirty="0" smtClean="0"/>
              <a:t>on agreed actions</a:t>
            </a:r>
            <a:endParaRPr lang="en-US" dirty="0"/>
          </a:p>
        </p:txBody>
      </p:sp>
      <p:pic>
        <p:nvPicPr>
          <p:cNvPr id="2050" name="Picture 2" descr="http://www.practicalpmo.com/wp-content/uploads/2013/03/meeting-logistic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01" y="841396"/>
            <a:ext cx="2126829" cy="132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Specimen 2/2ci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Compare the use of presentation software with a paper-based handout for communicating information to participants during a meeting.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93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2" y="579331"/>
            <a:ext cx="4048690" cy="30579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5" y="3413653"/>
            <a:ext cx="4180486" cy="27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57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Specimen 2/2cii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provision of training for speakers who use presentation software.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39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9" y="937004"/>
            <a:ext cx="7447403" cy="46591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331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2/1a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benefits to a Senior Administrative Assistant of using an </a:t>
            </a:r>
            <a:r>
              <a:rPr lang="en-GB" dirty="0" err="1" smtClean="0"/>
              <a:t>eDiary</a:t>
            </a:r>
            <a:r>
              <a:rPr lang="en-GB" dirty="0" smtClean="0"/>
              <a:t> to plan and organise a meeting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9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7" y="836676"/>
            <a:ext cx="7569273" cy="563205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4327" y="4840224"/>
            <a:ext cx="7716233" cy="62179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NO LONGER PERMITTED AS AN ANSWER – ITS WRONG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990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2/1b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the purpose of an:</a:t>
            </a:r>
          </a:p>
          <a:p>
            <a:r>
              <a:rPr lang="en-GB" dirty="0" smtClean="0"/>
              <a:t>AGM (2)</a:t>
            </a:r>
          </a:p>
          <a:p>
            <a:r>
              <a:rPr lang="en-GB" dirty="0" smtClean="0"/>
              <a:t>EGM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11444" y="224145"/>
            <a:ext cx="1332156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817" y="396363"/>
            <a:ext cx="40479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TERMINOLOGY </a:t>
            </a:r>
          </a:p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 LONGER REQUIRED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0970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7" y="1196340"/>
            <a:ext cx="7752829" cy="284531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648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2/4a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the tasks an administrative assistant could undertake in organising a customer focus group meeting.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135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1" y="1227557"/>
            <a:ext cx="7808239" cy="25179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0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Chairperson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Must have:</a:t>
            </a:r>
          </a:p>
          <a:p>
            <a:r>
              <a:rPr lang="en-US" dirty="0" smtClean="0"/>
              <a:t>Personal skills/qualities to </a:t>
            </a:r>
            <a:r>
              <a:rPr lang="en-US" b="1" dirty="0" smtClean="0"/>
              <a:t>control</a:t>
            </a:r>
            <a:r>
              <a:rPr lang="en-US" dirty="0" smtClean="0"/>
              <a:t> the meeting</a:t>
            </a:r>
          </a:p>
          <a:p>
            <a:r>
              <a:rPr lang="en-US" b="1" dirty="0" smtClean="0"/>
              <a:t>Respect</a:t>
            </a:r>
            <a:r>
              <a:rPr lang="en-US" dirty="0" smtClean="0"/>
              <a:t> from other members of the team</a:t>
            </a:r>
          </a:p>
          <a:p>
            <a:r>
              <a:rPr lang="en-US" b="1" dirty="0" smtClean="0"/>
              <a:t>Tact</a:t>
            </a:r>
            <a:r>
              <a:rPr lang="en-US" dirty="0" smtClean="0"/>
              <a:t> and </a:t>
            </a:r>
            <a:r>
              <a:rPr lang="en-US" b="1" dirty="0" smtClean="0"/>
              <a:t>diplomacy</a:t>
            </a:r>
          </a:p>
          <a:p>
            <a:r>
              <a:rPr lang="en-US" b="1" dirty="0" smtClean="0"/>
              <a:t>Fairness</a:t>
            </a:r>
            <a:r>
              <a:rPr lang="en-US" dirty="0" smtClean="0"/>
              <a:t> in </a:t>
            </a:r>
            <a:r>
              <a:rPr lang="en-US" dirty="0" err="1" smtClean="0"/>
              <a:t>judgement</a:t>
            </a:r>
            <a:r>
              <a:rPr lang="en-US" dirty="0" smtClean="0"/>
              <a:t> and </a:t>
            </a:r>
            <a:r>
              <a:rPr lang="en-US" b="1" dirty="0" smtClean="0"/>
              <a:t>casting vote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882" y="889000"/>
            <a:ext cx="2405530" cy="192442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2006 2/4b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the use of ICT to communicate effectively at a customer focus group meeting.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8" y="1234676"/>
            <a:ext cx="7692773" cy="24932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360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2007 2/5a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Many decisions are taken at meetings by voting.  Outline the meaning of the following voting terms. (4)</a:t>
            </a:r>
          </a:p>
          <a:p>
            <a:r>
              <a:rPr lang="en-GB" dirty="0" smtClean="0"/>
              <a:t>Ballot</a:t>
            </a:r>
          </a:p>
          <a:p>
            <a:r>
              <a:rPr lang="en-GB" dirty="0" smtClean="0"/>
              <a:t>Majority</a:t>
            </a:r>
          </a:p>
          <a:p>
            <a:r>
              <a:rPr lang="en-GB" dirty="0" smtClean="0"/>
              <a:t>Abstain</a:t>
            </a:r>
          </a:p>
          <a:p>
            <a:r>
              <a:rPr lang="en-GB" dirty="0" smtClean="0"/>
              <a:t>Casting Vote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817" y="396363"/>
            <a:ext cx="40479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TERMINOLOGY </a:t>
            </a:r>
          </a:p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 LONGER REQUIRED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6998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3" y="1027664"/>
            <a:ext cx="7901557" cy="44587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00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2007 2/5b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/>
              <a:t>C</a:t>
            </a:r>
            <a:r>
              <a:rPr lang="en-GB" dirty="0" smtClean="0"/>
              <a:t>ompare the role of the Chairperson and the Secretary in planning and organising a meeting. (4)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463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0" y="1027664"/>
            <a:ext cx="7750571" cy="54155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67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2007 2/5c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how technology has had an impact on the conduct of meetings.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724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5" y="1027664"/>
            <a:ext cx="6100249" cy="53584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18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2008 2/2a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3 consequences and their implications to an organisation of inadequate preparation for meetings.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512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2" y="865560"/>
            <a:ext cx="7836424" cy="535939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1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Chairperson Responsibilities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The Chairperson is responsible for:</a:t>
            </a:r>
          </a:p>
          <a:p>
            <a:r>
              <a:rPr lang="en-US" dirty="0" smtClean="0"/>
              <a:t>Compiling the </a:t>
            </a:r>
            <a:r>
              <a:rPr lang="en-US" b="1" dirty="0" smtClean="0"/>
              <a:t>agenda</a:t>
            </a:r>
          </a:p>
          <a:p>
            <a:r>
              <a:rPr lang="en-US" dirty="0" smtClean="0"/>
              <a:t>Ensuring that </a:t>
            </a:r>
            <a:r>
              <a:rPr lang="en-US" b="1" dirty="0" smtClean="0"/>
              <a:t>previous minutes are correct</a:t>
            </a:r>
          </a:p>
          <a:p>
            <a:r>
              <a:rPr lang="en-US" dirty="0" smtClean="0"/>
              <a:t>Ensuring that a </a:t>
            </a:r>
            <a:r>
              <a:rPr lang="en-US" b="1" dirty="0" smtClean="0"/>
              <a:t>quorum</a:t>
            </a:r>
            <a:r>
              <a:rPr lang="en-US" dirty="0" smtClean="0"/>
              <a:t> is present</a:t>
            </a:r>
          </a:p>
          <a:p>
            <a:r>
              <a:rPr lang="en-US" b="1" dirty="0" smtClean="0"/>
              <a:t>Starting</a:t>
            </a:r>
            <a:r>
              <a:rPr lang="en-US" dirty="0" smtClean="0"/>
              <a:t> and </a:t>
            </a:r>
            <a:r>
              <a:rPr lang="en-US" b="1" dirty="0" smtClean="0"/>
              <a:t>ending</a:t>
            </a:r>
            <a:r>
              <a:rPr lang="en-US" dirty="0" smtClean="0"/>
              <a:t> the meeting on time</a:t>
            </a:r>
          </a:p>
          <a:p>
            <a:r>
              <a:rPr lang="en-US" dirty="0" smtClean="0"/>
              <a:t>Keeping </a:t>
            </a:r>
            <a:r>
              <a:rPr lang="en-US" b="1" dirty="0" smtClean="0"/>
              <a:t>control</a:t>
            </a:r>
            <a:r>
              <a:rPr lang="en-US" dirty="0" smtClean="0"/>
              <a:t> of the meeting</a:t>
            </a:r>
          </a:p>
          <a:p>
            <a:r>
              <a:rPr lang="en-US" dirty="0" smtClean="0"/>
              <a:t>Giving everyone a </a:t>
            </a:r>
            <a:r>
              <a:rPr lang="en-US" b="1" dirty="0" smtClean="0"/>
              <a:t>chance to speak</a:t>
            </a:r>
          </a:p>
          <a:p>
            <a:r>
              <a:rPr lang="en-US" dirty="0" smtClean="0"/>
              <a:t>Explaining </a:t>
            </a:r>
            <a:r>
              <a:rPr lang="en-US" b="1" dirty="0" smtClean="0"/>
              <a:t>complex issues</a:t>
            </a:r>
          </a:p>
          <a:p>
            <a:r>
              <a:rPr lang="en-US" dirty="0" smtClean="0"/>
              <a:t>Deciding when it is </a:t>
            </a:r>
            <a:r>
              <a:rPr lang="en-US" b="1" dirty="0" smtClean="0"/>
              <a:t>time to vote</a:t>
            </a:r>
            <a:r>
              <a:rPr lang="en-US" dirty="0" smtClean="0"/>
              <a:t>, and </a:t>
            </a:r>
            <a:r>
              <a:rPr lang="en-US" dirty="0" err="1" smtClean="0"/>
              <a:t>summarising</a:t>
            </a:r>
            <a:r>
              <a:rPr lang="en-US" dirty="0" smtClean="0"/>
              <a:t> the discussion</a:t>
            </a:r>
          </a:p>
          <a:p>
            <a:r>
              <a:rPr lang="en-US" b="1" dirty="0" smtClean="0"/>
              <a:t>Declaring the results </a:t>
            </a:r>
            <a:r>
              <a:rPr lang="en-US" dirty="0" smtClean="0"/>
              <a:t>of the vote and recording the results</a:t>
            </a:r>
          </a:p>
          <a:p>
            <a:r>
              <a:rPr lang="en-US" dirty="0" smtClean="0"/>
              <a:t>Making </a:t>
            </a:r>
            <a:r>
              <a:rPr lang="en-US" b="1" dirty="0" smtClean="0"/>
              <a:t>decisions</a:t>
            </a:r>
          </a:p>
          <a:p>
            <a:r>
              <a:rPr lang="en-US" b="1" dirty="0" smtClean="0"/>
              <a:t>Closing</a:t>
            </a:r>
            <a:r>
              <a:rPr lang="en-US" dirty="0" smtClean="0"/>
              <a:t> or </a:t>
            </a:r>
            <a:r>
              <a:rPr lang="en-US" b="1" dirty="0" smtClean="0"/>
              <a:t>adjourning</a:t>
            </a:r>
            <a:r>
              <a:rPr lang="en-US" dirty="0" smtClean="0"/>
              <a:t> the meeting formally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394" y="2323652"/>
            <a:ext cx="1972512" cy="177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1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2008 2/2b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An Administrative Assistant will use a variety of software when planning a meeting.</a:t>
            </a:r>
          </a:p>
          <a:p>
            <a:pPr marL="68580" indent="0">
              <a:buNone/>
            </a:pPr>
            <a:endParaRPr lang="en-GB" dirty="0"/>
          </a:p>
          <a:p>
            <a:pPr marL="68580" indent="0">
              <a:buNone/>
            </a:pPr>
            <a:r>
              <a:rPr lang="en-GB" dirty="0" smtClean="0"/>
              <a:t>Discuss the use of at least 3 software packages for this purpose.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70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08" y="899746"/>
            <a:ext cx="7060200" cy="539659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1922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2008 2/2c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why some teams use Action Minutes.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143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85" y="948887"/>
            <a:ext cx="7785433" cy="325383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0801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 1/4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features of presentation software which may be used to enhance the delivery of a training session.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108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3" y="811823"/>
            <a:ext cx="7537817" cy="554695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189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 2/2ci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2 methods of voting at meetings. (4)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817" y="396363"/>
            <a:ext cx="40479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TERMINOLOGY </a:t>
            </a:r>
          </a:p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 LONGER REQUIRED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3815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4" y="1027664"/>
            <a:ext cx="7996578" cy="50214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89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2009 2/2cii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Describe 2 documents related to a formal meeting.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3326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37"/>
          <a:stretch/>
        </p:blipFill>
        <p:spPr>
          <a:xfrm>
            <a:off x="643632" y="794239"/>
            <a:ext cx="5812326" cy="33381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6" name="Content Placeholder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63"/>
          <a:stretch/>
        </p:blipFill>
        <p:spPr>
          <a:xfrm>
            <a:off x="2721330" y="4132385"/>
            <a:ext cx="5736870" cy="21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Chairperson (Afterwards)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5237235" cy="3508977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After the meeting the chairperson will:</a:t>
            </a:r>
          </a:p>
          <a:p>
            <a:r>
              <a:rPr lang="en-US" dirty="0" smtClean="0"/>
              <a:t>Liaise with the secretary regarding the </a:t>
            </a:r>
            <a:r>
              <a:rPr lang="en-US" b="1" dirty="0" smtClean="0"/>
              <a:t>preparation of the draft minutes </a:t>
            </a:r>
            <a:r>
              <a:rPr lang="en-US" dirty="0" smtClean="0"/>
              <a:t>and the </a:t>
            </a:r>
            <a:r>
              <a:rPr lang="en-US" b="1" dirty="0" smtClean="0"/>
              <a:t>agenda</a:t>
            </a:r>
            <a:r>
              <a:rPr lang="en-US" dirty="0" smtClean="0"/>
              <a:t> for the next meeting</a:t>
            </a:r>
          </a:p>
          <a:p>
            <a:endParaRPr lang="en-US" dirty="0" smtClean="0"/>
          </a:p>
          <a:p>
            <a:r>
              <a:rPr lang="en-US" dirty="0" smtClean="0"/>
              <a:t>Take </a:t>
            </a:r>
            <a:r>
              <a:rPr lang="en-US" b="1" dirty="0" smtClean="0"/>
              <a:t>follow-up actions </a:t>
            </a:r>
            <a:r>
              <a:rPr lang="en-US" dirty="0" smtClean="0"/>
              <a:t>from the discussions as required</a:t>
            </a:r>
          </a:p>
          <a:p>
            <a:endParaRPr lang="en-US" dirty="0" smtClean="0"/>
          </a:p>
          <a:p>
            <a:r>
              <a:rPr lang="en-US" dirty="0" smtClean="0"/>
              <a:t>Make any </a:t>
            </a:r>
            <a:r>
              <a:rPr lang="en-US" b="1" dirty="0" smtClean="0"/>
              <a:t>necessary decisions between meetings</a:t>
            </a:r>
            <a:r>
              <a:rPr lang="en-US" dirty="0" smtClean="0"/>
              <a:t>, usually in consultation with the secretary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639" y="706428"/>
            <a:ext cx="2123073" cy="17090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2010 2/4a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2 standard items in an agenda and justify their inclusion.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550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2" y="934598"/>
            <a:ext cx="8001429" cy="51672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652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2010 2/4b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use of an e-Diary in the planning and organisation of a meeting.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958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35" y="875478"/>
            <a:ext cx="7899606" cy="49450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207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2010 2/4ci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use of Action Minutes.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2392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26" y="889452"/>
            <a:ext cx="7794244" cy="26274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5937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2010 2/4cii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Select and </a:t>
            </a:r>
            <a:r>
              <a:rPr lang="en-GB" dirty="0" smtClean="0"/>
              <a:t>outline 2 </a:t>
            </a:r>
            <a:r>
              <a:rPr lang="en-GB" dirty="0" smtClean="0"/>
              <a:t>of the meeting terms given below: (2)</a:t>
            </a:r>
          </a:p>
          <a:p>
            <a:r>
              <a:rPr lang="en-GB" dirty="0" smtClean="0"/>
              <a:t>Abstain</a:t>
            </a:r>
          </a:p>
          <a:p>
            <a:r>
              <a:rPr lang="en-GB" dirty="0" smtClean="0"/>
              <a:t>Casting Vote</a:t>
            </a:r>
          </a:p>
          <a:p>
            <a:r>
              <a:rPr lang="en-GB" dirty="0" smtClean="0"/>
              <a:t>Ballot</a:t>
            </a:r>
          </a:p>
          <a:p>
            <a:r>
              <a:rPr lang="en-GB" dirty="0" smtClean="0"/>
              <a:t>Unanimous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817" y="396363"/>
            <a:ext cx="40479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TERMINOLOGY </a:t>
            </a:r>
          </a:p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 LONGER REQUIRED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057871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77</a:t>
            </a:fld>
            <a:endParaRPr lang="en-US" dirty="0"/>
          </a:p>
        </p:txBody>
      </p:sp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7" y="877440"/>
            <a:ext cx="7951999" cy="5259591"/>
          </a:xfrm>
        </p:spPr>
      </p:pic>
    </p:spTree>
    <p:extLst>
      <p:ext uri="{BB962C8B-B14F-4D97-AF65-F5344CB8AC3E}">
        <p14:creationId xmlns:p14="http://schemas.microsoft.com/office/powerpoint/2010/main" val="179780711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2/2d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Suggest and justify 3 features of presentation software which a speaker would find useful.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497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7" y="1027664"/>
            <a:ext cx="7889558" cy="477525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02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Before the meeting:</a:t>
            </a:r>
          </a:p>
          <a:p>
            <a:r>
              <a:rPr lang="en-US" dirty="0" smtClean="0"/>
              <a:t>Book the </a:t>
            </a:r>
            <a:r>
              <a:rPr lang="en-US" b="1" dirty="0" smtClean="0"/>
              <a:t>venue</a:t>
            </a:r>
          </a:p>
          <a:p>
            <a:r>
              <a:rPr lang="en-US" dirty="0" smtClean="0"/>
              <a:t>Make sure that the </a:t>
            </a:r>
            <a:r>
              <a:rPr lang="en-US" b="1" dirty="0" smtClean="0"/>
              <a:t>layout of the room</a:t>
            </a:r>
            <a:r>
              <a:rPr lang="en-US" dirty="0" smtClean="0"/>
              <a:t> is correct</a:t>
            </a:r>
          </a:p>
          <a:p>
            <a:r>
              <a:rPr lang="en-US" dirty="0" smtClean="0"/>
              <a:t>Order </a:t>
            </a:r>
            <a:r>
              <a:rPr lang="en-US" b="1" dirty="0" smtClean="0"/>
              <a:t>refreshments</a:t>
            </a:r>
          </a:p>
          <a:p>
            <a:r>
              <a:rPr lang="en-US" dirty="0" smtClean="0"/>
              <a:t>Book </a:t>
            </a:r>
            <a:r>
              <a:rPr lang="en-US" b="1" dirty="0" smtClean="0"/>
              <a:t>equipment</a:t>
            </a:r>
            <a:r>
              <a:rPr lang="en-US" dirty="0" smtClean="0"/>
              <a:t> required</a:t>
            </a:r>
          </a:p>
          <a:p>
            <a:r>
              <a:rPr lang="en-US" dirty="0" smtClean="0"/>
              <a:t>Inform </a:t>
            </a:r>
            <a:r>
              <a:rPr lang="en-US" b="1" dirty="0" smtClean="0"/>
              <a:t>reception</a:t>
            </a:r>
            <a:r>
              <a:rPr lang="en-US" dirty="0" smtClean="0"/>
              <a:t> and arrange </a:t>
            </a:r>
            <a:r>
              <a:rPr lang="en-US" b="1" dirty="0" smtClean="0"/>
              <a:t>parking permits</a:t>
            </a:r>
          </a:p>
          <a:p>
            <a:r>
              <a:rPr lang="en-US" dirty="0" smtClean="0"/>
              <a:t>Note the meeting in relevant </a:t>
            </a:r>
            <a:r>
              <a:rPr lang="en-US" b="1" dirty="0" smtClean="0"/>
              <a:t>diaries</a:t>
            </a:r>
          </a:p>
          <a:p>
            <a:r>
              <a:rPr lang="en-US" dirty="0" smtClean="0"/>
              <a:t>Make </a:t>
            </a:r>
            <a:r>
              <a:rPr lang="en-US" b="1" dirty="0" smtClean="0"/>
              <a:t>extra copies </a:t>
            </a:r>
            <a:r>
              <a:rPr lang="en-US" dirty="0" smtClean="0"/>
              <a:t>of agenda/previous minutes</a:t>
            </a:r>
          </a:p>
          <a:p>
            <a:r>
              <a:rPr lang="en-US" dirty="0" smtClean="0"/>
              <a:t>Note any </a:t>
            </a:r>
            <a:r>
              <a:rPr lang="en-US" b="1" dirty="0" smtClean="0"/>
              <a:t>apologies</a:t>
            </a:r>
            <a:r>
              <a:rPr lang="en-US" dirty="0" smtClean="0"/>
              <a:t> received</a:t>
            </a:r>
          </a:p>
          <a:p>
            <a:r>
              <a:rPr lang="en-US" dirty="0" smtClean="0"/>
              <a:t>Prepare </a:t>
            </a:r>
            <a:r>
              <a:rPr lang="en-US" b="1" dirty="0" smtClean="0"/>
              <a:t>name badges </a:t>
            </a:r>
            <a:r>
              <a:rPr lang="en-US" dirty="0" smtClean="0"/>
              <a:t>for attendees</a:t>
            </a:r>
          </a:p>
          <a:p>
            <a:r>
              <a:rPr lang="en-US" dirty="0" smtClean="0"/>
              <a:t>Inform the </a:t>
            </a:r>
            <a:r>
              <a:rPr lang="en-US" b="1" dirty="0" smtClean="0"/>
              <a:t>press</a:t>
            </a:r>
            <a:r>
              <a:rPr lang="en-US" dirty="0" smtClean="0"/>
              <a:t> (if the meeting is a public one)</a:t>
            </a:r>
            <a:endParaRPr lang="en-US" dirty="0"/>
          </a:p>
        </p:txBody>
      </p:sp>
      <p:pic>
        <p:nvPicPr>
          <p:cNvPr id="2050" name="Picture 2" descr="http://www.clker.com/cliparts/Q/V/W/F/P/I/secretary-hi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53" y="815974"/>
            <a:ext cx="2700865" cy="202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2/3c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 the impact of technology on the organising and running of meetings.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754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0" y="794238"/>
            <a:ext cx="7950020" cy="56241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3120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2/3d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need for an effective Chairperson at a meeting.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11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9" y="906020"/>
            <a:ext cx="7882052" cy="28922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0041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2011 2/5d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the use of 2 documents relating to a formal meeting and justify their importance.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4020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8" y="756004"/>
            <a:ext cx="7929692" cy="388633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0657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2/2a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the following meeting terms: (4)</a:t>
            </a:r>
          </a:p>
          <a:p>
            <a:r>
              <a:rPr lang="en-GB" dirty="0" smtClean="0"/>
              <a:t>Point of order</a:t>
            </a:r>
          </a:p>
          <a:p>
            <a:r>
              <a:rPr lang="en-GB" dirty="0" smtClean="0"/>
              <a:t>Amendment</a:t>
            </a:r>
          </a:p>
          <a:p>
            <a:r>
              <a:rPr lang="en-GB" dirty="0" smtClean="0"/>
              <a:t>Adjournment</a:t>
            </a:r>
          </a:p>
          <a:p>
            <a:r>
              <a:rPr lang="en-GB" dirty="0" smtClean="0"/>
              <a:t>Verbatim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817" y="406302"/>
            <a:ext cx="40479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TERMINOLOGY </a:t>
            </a:r>
          </a:p>
          <a:p>
            <a:pPr algn="ctr"/>
            <a:r>
              <a:rPr lang="en-U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NO LONGER REQUIRED</a:t>
            </a:r>
            <a:endParaRPr lang="en-U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887713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69" y="1027664"/>
            <a:ext cx="8020820" cy="25771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253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2/2b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 the role of both the secretary and the chair in planning and organising a meeting. (8)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919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0" y="882162"/>
            <a:ext cx="6569824" cy="54333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0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b="1" dirty="0" smtClean="0">
                <a:solidFill>
                  <a:srgbClr val="00B0F0"/>
                </a:solidFill>
              </a:rPr>
              <a:t>On the day of the meeting:</a:t>
            </a:r>
          </a:p>
          <a:p>
            <a:r>
              <a:rPr lang="en-US" dirty="0" smtClean="0"/>
              <a:t>Give </a:t>
            </a:r>
            <a:r>
              <a:rPr lang="en-US" b="1" dirty="0" smtClean="0"/>
              <a:t>names</a:t>
            </a:r>
            <a:r>
              <a:rPr lang="en-US" dirty="0" smtClean="0"/>
              <a:t> of those attending to reception</a:t>
            </a:r>
          </a:p>
          <a:p>
            <a:r>
              <a:rPr lang="en-US" b="1" dirty="0" smtClean="0"/>
              <a:t>Check the room </a:t>
            </a:r>
            <a:r>
              <a:rPr lang="en-US" dirty="0" smtClean="0"/>
              <a:t>is as expected (light/heat/layout/equipment/refreshments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Signs and Directions </a:t>
            </a:r>
            <a:r>
              <a:rPr lang="en-US" dirty="0" smtClean="0"/>
              <a:t>to the meeting room</a:t>
            </a:r>
          </a:p>
          <a:p>
            <a:r>
              <a:rPr lang="en-US" b="1" dirty="0" smtClean="0"/>
              <a:t>“Meeting in progress” sign </a:t>
            </a:r>
            <a:r>
              <a:rPr lang="en-US" dirty="0" smtClean="0"/>
              <a:t>on the door</a:t>
            </a:r>
          </a:p>
          <a:p>
            <a:r>
              <a:rPr lang="en-US" b="1" dirty="0" smtClean="0"/>
              <a:t>Attendance register </a:t>
            </a:r>
            <a:r>
              <a:rPr lang="en-US" dirty="0" smtClean="0"/>
              <a:t>ready</a:t>
            </a:r>
          </a:p>
          <a:p>
            <a:r>
              <a:rPr lang="en-US" b="1" dirty="0" smtClean="0"/>
              <a:t>Greet</a:t>
            </a:r>
            <a:r>
              <a:rPr lang="en-US" dirty="0" smtClean="0"/>
              <a:t> attendees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631" y="903789"/>
            <a:ext cx="2843629" cy="16943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2012 2/5d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Justify the use of remote meetings.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52048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38" y="1027664"/>
            <a:ext cx="7769689" cy="273544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966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1/1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Outline ways in which a chairperson can ensure that meetings are effective. (4)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12694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44" y="846993"/>
            <a:ext cx="7650093" cy="54881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413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Discuss the consequences of failing to plan and organise effectively for a meeting. (6)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4757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68" y="846992"/>
            <a:ext cx="6482647" cy="554313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11840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2013 1/5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Compare Action Minutes and Formal Minutes.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7892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8" y="1027664"/>
            <a:ext cx="7970927" cy="444115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7003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2014 1/4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GB" dirty="0" smtClean="0"/>
              <a:t>Compare audio conferencing with video conferencing. (2)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317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87" y="1027664"/>
            <a:ext cx="8065082" cy="49335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96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850</TotalTime>
  <Words>2464</Words>
  <Application>Microsoft Office PowerPoint</Application>
  <PresentationFormat>On-screen Show (4:3)</PresentationFormat>
  <Paragraphs>495</Paragraphs>
  <Slides>118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4" baseType="lpstr">
      <vt:lpstr>Arial</vt:lpstr>
      <vt:lpstr>Calibri</vt:lpstr>
      <vt:lpstr>Calibri (Headings)</vt:lpstr>
      <vt:lpstr>Century Gothic</vt:lpstr>
      <vt:lpstr>Wingdings 2</vt:lpstr>
      <vt:lpstr>Austin</vt:lpstr>
      <vt:lpstr>Higher Administration &amp; IT</vt:lpstr>
      <vt:lpstr>The                 Arrangements Document</vt:lpstr>
      <vt:lpstr>Purpose of Meetings</vt:lpstr>
      <vt:lpstr>The Effective Meeting</vt:lpstr>
      <vt:lpstr>The Chairperson</vt:lpstr>
      <vt:lpstr>Chairperson Responsibilities</vt:lpstr>
      <vt:lpstr>Chairperson (Afterwards)</vt:lpstr>
      <vt:lpstr>The Secretary</vt:lpstr>
      <vt:lpstr>The Secretary</vt:lpstr>
      <vt:lpstr>The Secretary</vt:lpstr>
      <vt:lpstr>The Secretary</vt:lpstr>
      <vt:lpstr>Failing to Plan…</vt:lpstr>
      <vt:lpstr>Notice of Meeting and Agenda</vt:lpstr>
      <vt:lpstr>PowerPoint Presentation</vt:lpstr>
      <vt:lpstr>Standard Agenda Items</vt:lpstr>
      <vt:lpstr>Formal Minutes</vt:lpstr>
      <vt:lpstr>PowerPoint Presentation</vt:lpstr>
      <vt:lpstr>Action Minutes</vt:lpstr>
      <vt:lpstr>PowerPoint Presentation</vt:lpstr>
      <vt:lpstr>Chairperson’s Agenda</vt:lpstr>
      <vt:lpstr>Electronic Diaries</vt:lpstr>
      <vt:lpstr>Email</vt:lpstr>
      <vt:lpstr>Intranet</vt:lpstr>
      <vt:lpstr>Audio-Conferencing</vt:lpstr>
      <vt:lpstr>Video-Conferencing</vt:lpstr>
      <vt:lpstr>Video-Conferencing</vt:lpstr>
      <vt:lpstr>Mobile Phones</vt:lpstr>
      <vt:lpstr>Interactive Whiteboards</vt:lpstr>
      <vt:lpstr>Presentation Software</vt:lpstr>
      <vt:lpstr>Other Forms of Technology</vt:lpstr>
      <vt:lpstr>Meeting Evaluation</vt:lpstr>
      <vt:lpstr>PowerPoint Presentation</vt:lpstr>
      <vt:lpstr>PowerPoint Presentation</vt:lpstr>
      <vt:lpstr>PowerPoint Presentation</vt:lpstr>
      <vt:lpstr>Actual Examination Questions</vt:lpstr>
      <vt:lpstr>2006 Specimen 2/2a</vt:lpstr>
      <vt:lpstr>PowerPoint Presentation</vt:lpstr>
      <vt:lpstr>2006 Specimen 2/2b</vt:lpstr>
      <vt:lpstr>PowerPoint Presentation</vt:lpstr>
      <vt:lpstr>2006 Specimen 2/2ci</vt:lpstr>
      <vt:lpstr>PowerPoint Presentation</vt:lpstr>
      <vt:lpstr>2006 Specimen 2/2cii</vt:lpstr>
      <vt:lpstr>PowerPoint Presentation</vt:lpstr>
      <vt:lpstr>2006 2/1a</vt:lpstr>
      <vt:lpstr>PowerPoint Presentation</vt:lpstr>
      <vt:lpstr>2006 2/1b</vt:lpstr>
      <vt:lpstr>PowerPoint Presentation</vt:lpstr>
      <vt:lpstr>2006 2/4a</vt:lpstr>
      <vt:lpstr>PowerPoint Presentation</vt:lpstr>
      <vt:lpstr>2006 2/4b</vt:lpstr>
      <vt:lpstr>PowerPoint Presentation</vt:lpstr>
      <vt:lpstr>2007 2/5a</vt:lpstr>
      <vt:lpstr>PowerPoint Presentation</vt:lpstr>
      <vt:lpstr>2007 2/5b</vt:lpstr>
      <vt:lpstr>PowerPoint Presentation</vt:lpstr>
      <vt:lpstr>2007 2/5c</vt:lpstr>
      <vt:lpstr>PowerPoint Presentation</vt:lpstr>
      <vt:lpstr>2008 2/2a</vt:lpstr>
      <vt:lpstr>PowerPoint Presentation</vt:lpstr>
      <vt:lpstr>2008 2/2b</vt:lpstr>
      <vt:lpstr>PowerPoint Presentation</vt:lpstr>
      <vt:lpstr>2008 2/2c</vt:lpstr>
      <vt:lpstr>PowerPoint Presentation</vt:lpstr>
      <vt:lpstr>2009 1/4</vt:lpstr>
      <vt:lpstr>PowerPoint Presentation</vt:lpstr>
      <vt:lpstr>2009 2/2ci</vt:lpstr>
      <vt:lpstr>PowerPoint Presentation</vt:lpstr>
      <vt:lpstr>2009 2/2cii</vt:lpstr>
      <vt:lpstr>PowerPoint Presentation</vt:lpstr>
      <vt:lpstr>2010 2/4a</vt:lpstr>
      <vt:lpstr>PowerPoint Presentation</vt:lpstr>
      <vt:lpstr>2010 2/4b </vt:lpstr>
      <vt:lpstr>PowerPoint Presentation</vt:lpstr>
      <vt:lpstr>2010 2/4ci</vt:lpstr>
      <vt:lpstr>PowerPoint Presentation</vt:lpstr>
      <vt:lpstr>2010 2/4cii</vt:lpstr>
      <vt:lpstr>PowerPoint Presentation</vt:lpstr>
      <vt:lpstr>2011 2/2d</vt:lpstr>
      <vt:lpstr>PowerPoint Presentation</vt:lpstr>
      <vt:lpstr>2011 2/3c</vt:lpstr>
      <vt:lpstr>PowerPoint Presentation</vt:lpstr>
      <vt:lpstr>2011 2/3d</vt:lpstr>
      <vt:lpstr>PowerPoint Presentation</vt:lpstr>
      <vt:lpstr>2011 2/5d</vt:lpstr>
      <vt:lpstr>PowerPoint Presentation</vt:lpstr>
      <vt:lpstr>2012 2/2a</vt:lpstr>
      <vt:lpstr>PowerPoint Presentation</vt:lpstr>
      <vt:lpstr>2012 2/2b</vt:lpstr>
      <vt:lpstr>PowerPoint Presentation</vt:lpstr>
      <vt:lpstr>2012 2/5d</vt:lpstr>
      <vt:lpstr>PowerPoint Presentation</vt:lpstr>
      <vt:lpstr>2013 1/1</vt:lpstr>
      <vt:lpstr>PowerPoint Presentation</vt:lpstr>
      <vt:lpstr>2013 1/2</vt:lpstr>
      <vt:lpstr>PowerPoint Presentation</vt:lpstr>
      <vt:lpstr>2013 1/5</vt:lpstr>
      <vt:lpstr>PowerPoint Presentation</vt:lpstr>
      <vt:lpstr>2014 1/4</vt:lpstr>
      <vt:lpstr>PowerPoint Presentation</vt:lpstr>
      <vt:lpstr>2014 2/3b</vt:lpstr>
      <vt:lpstr>PowerPoint Presentation</vt:lpstr>
      <vt:lpstr>2014 2/3c</vt:lpstr>
      <vt:lpstr>PowerPoint Presentation</vt:lpstr>
      <vt:lpstr>2014 2/5a</vt:lpstr>
      <vt:lpstr>PowerPoint Presentation</vt:lpstr>
      <vt:lpstr>2015 2/2a</vt:lpstr>
      <vt:lpstr>PowerPoint Presentation</vt:lpstr>
      <vt:lpstr>2015 2/2b</vt:lpstr>
      <vt:lpstr>PowerPoint Presentation</vt:lpstr>
      <vt:lpstr>PowerPoint Presentation</vt:lpstr>
      <vt:lpstr>2015 2/3c</vt:lpstr>
      <vt:lpstr>PowerPoint Presentation</vt:lpstr>
      <vt:lpstr>PowerPoint Presentation</vt:lpstr>
      <vt:lpstr>2015 2/3d</vt:lpstr>
      <vt:lpstr>PowerPoint Presentation</vt:lpstr>
      <vt:lpstr>PowerPoint Presentation</vt:lpstr>
      <vt:lpstr>SQA 2015-2019</vt:lpstr>
      <vt:lpstr>Higher Administration &amp; IT</vt:lpstr>
    </vt:vector>
  </TitlesOfParts>
  <Company>Knox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Administration</dc:title>
  <dc:creator>Colin Dempster</dc:creator>
  <cp:lastModifiedBy>Dempster, Colin</cp:lastModifiedBy>
  <cp:revision>91</cp:revision>
  <cp:lastPrinted>2016-04-13T16:18:20Z</cp:lastPrinted>
  <dcterms:created xsi:type="dcterms:W3CDTF">2013-07-26T17:48:22Z</dcterms:created>
  <dcterms:modified xsi:type="dcterms:W3CDTF">2021-01-13T08:20:22Z</dcterms:modified>
</cp:coreProperties>
</file>