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9330"/>
    <a:srgbClr val="BF5405"/>
    <a:srgbClr val="675592"/>
    <a:srgbClr val="30938B"/>
    <a:srgbClr val="675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8" d="100"/>
          <a:sy n="68" d="100"/>
        </p:scale>
        <p:origin x="-372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25FD-4DD2-4626-89FC-7571FF4F0CE0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3E96-CA93-441D-A1FF-022B624B5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36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25FD-4DD2-4626-89FC-7571FF4F0CE0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3E96-CA93-441D-A1FF-022B624B5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6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25FD-4DD2-4626-89FC-7571FF4F0CE0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3E96-CA93-441D-A1FF-022B624B5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4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25FD-4DD2-4626-89FC-7571FF4F0CE0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3E96-CA93-441D-A1FF-022B624B5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53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25FD-4DD2-4626-89FC-7571FF4F0CE0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3E96-CA93-441D-A1FF-022B624B5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23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25FD-4DD2-4626-89FC-7571FF4F0CE0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3E96-CA93-441D-A1FF-022B624B5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18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25FD-4DD2-4626-89FC-7571FF4F0CE0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3E96-CA93-441D-A1FF-022B624B5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25FD-4DD2-4626-89FC-7571FF4F0CE0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3E96-CA93-441D-A1FF-022B624B5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51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25FD-4DD2-4626-89FC-7571FF4F0CE0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3E96-CA93-441D-A1FF-022B624B5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67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25FD-4DD2-4626-89FC-7571FF4F0CE0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3E96-CA93-441D-A1FF-022B624B5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25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25FD-4DD2-4626-89FC-7571FF4F0CE0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3E96-CA93-441D-A1FF-022B624B5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1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225FD-4DD2-4626-89FC-7571FF4F0CE0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E3E96-CA93-441D-A1FF-022B624B5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0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tif"/><Relationship Id="rId10" Type="http://schemas.openxmlformats.org/officeDocument/2006/relationships/image" Target="../media/image22.jpeg"/><Relationship Id="rId4" Type="http://schemas.openxmlformats.org/officeDocument/2006/relationships/image" Target="../media/image15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kickstart@ed.ac.uk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10" Type="http://schemas.openxmlformats.org/officeDocument/2006/relationships/image" Target="../media/image30.jpg"/><Relationship Id="rId4" Type="http://schemas.openxmlformats.org/officeDocument/2006/relationships/image" Target="../media/image15.pn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.png"/><Relationship Id="rId4" Type="http://schemas.openxmlformats.org/officeDocument/2006/relationships/image" Target="../media/image13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hyperlink" Target="mailto:kickstart@ed.ac.uk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22" y="4341047"/>
            <a:ext cx="1248267" cy="12525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2" y="908720"/>
            <a:ext cx="7429466" cy="2335112"/>
          </a:xfrm>
          <a:prstGeom prst="rect">
            <a:avLst/>
          </a:prstGeom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822070" y="2668288"/>
            <a:ext cx="6118175" cy="1082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800" b="1" i="1" dirty="0">
                <a:solidFill>
                  <a:srgbClr val="BF5405"/>
                </a:solidFill>
                <a:latin typeface="Rockwell Extra Bold" panose="02060903040505020403" pitchFamily="18" charset="0"/>
              </a:rPr>
              <a:t>…..your future this Summer!</a:t>
            </a:r>
            <a:endParaRPr lang="en-GB" altLang="en-US" sz="2400" b="1" i="1" dirty="0">
              <a:solidFill>
                <a:srgbClr val="BF5405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 flipH="1" flipV="1">
            <a:off x="0" y="5567698"/>
            <a:ext cx="9144000" cy="1277726"/>
          </a:xfrm>
          <a:prstGeom prst="rect">
            <a:avLst/>
          </a:prstGeom>
          <a:solidFill>
            <a:srgbClr val="6755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Box 10"/>
          <p:cNvSpPr txBox="1">
            <a:spLocks noChangeArrowheads="1" noChangeShapeType="1"/>
          </p:cNvSpPr>
          <p:nvPr/>
        </p:nvSpPr>
        <p:spPr bwMode="auto">
          <a:xfrm>
            <a:off x="1042471" y="5785284"/>
            <a:ext cx="802798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195" tIns="36195" rIns="36195" bIns="36195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The Kickstart Summer </a:t>
            </a:r>
            <a:r>
              <a:rPr lang="en-US" altLang="en-US" sz="24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Programmes</a:t>
            </a: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 are funded by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East Lothian, Midlothian and West Lothian Councils</a:t>
            </a:r>
            <a:endParaRPr lang="en-GB" alt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240"/>
            <a:ext cx="1252510" cy="1256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99" y="4659181"/>
            <a:ext cx="1296144" cy="661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392" y="4552819"/>
            <a:ext cx="648072" cy="7620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249" y="4592119"/>
            <a:ext cx="1385101" cy="75036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0"/>
            <a:ext cx="1279525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571353" y="3354568"/>
            <a:ext cx="5368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600" b="1" dirty="0" smtClean="0">
                <a:latin typeface="Calibri" panose="020F0502020204030204" pitchFamily="34" charset="0"/>
              </a:rPr>
              <a:t>Facebook </a:t>
            </a:r>
            <a:r>
              <a:rPr lang="en-US" sz="1600" b="1" dirty="0">
                <a:latin typeface="Calibri" panose="020F0502020204030204" pitchFamily="34" charset="0"/>
              </a:rPr>
              <a:t>– @KickstartSummer17</a:t>
            </a:r>
            <a:endParaRPr lang="en-GB" sz="1600" b="1" dirty="0">
              <a:latin typeface="Calibri" panose="020F050202020403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sz="1600" b="1" dirty="0">
                <a:latin typeface="Calibri" panose="020F0502020204030204" pitchFamily="34" charset="0"/>
              </a:rPr>
              <a:t>Twitter- @</a:t>
            </a:r>
            <a:r>
              <a:rPr lang="en-US" sz="1600" b="1" dirty="0" err="1" smtClean="0">
                <a:latin typeface="Calibri" panose="020F0502020204030204" pitchFamily="34" charset="0"/>
              </a:rPr>
              <a:t>KickstartSummer</a:t>
            </a:r>
            <a:endParaRPr lang="en-GB" sz="1600" b="1" dirty="0">
              <a:latin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577" y="3326696"/>
            <a:ext cx="458471" cy="4584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061" y="3750957"/>
            <a:ext cx="458471" cy="45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7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4392488" cy="13805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57027" y="417263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BF5405"/>
                </a:solidFill>
                <a:latin typeface="Rockwell Extra Bold" panose="02060903040505020403" pitchFamily="18" charset="0"/>
              </a:rPr>
              <a:t>2</a:t>
            </a:r>
            <a:r>
              <a:rPr lang="en-GB" sz="5400" dirty="0" smtClean="0">
                <a:solidFill>
                  <a:srgbClr val="30938B"/>
                </a:solidFill>
                <a:latin typeface="Rockwell Extra Bold" panose="02060903040505020403" pitchFamily="18" charset="0"/>
              </a:rPr>
              <a:t>0</a:t>
            </a:r>
            <a:r>
              <a:rPr lang="en-GB" sz="5400" dirty="0" smtClean="0">
                <a:solidFill>
                  <a:srgbClr val="675592"/>
                </a:solidFill>
                <a:latin typeface="Rockwell Extra Bold" panose="02060903040505020403" pitchFamily="18" charset="0"/>
              </a:rPr>
              <a:t>1</a:t>
            </a:r>
            <a:r>
              <a:rPr lang="en-GB" sz="5400" dirty="0" smtClean="0">
                <a:solidFill>
                  <a:srgbClr val="929330"/>
                </a:solidFill>
                <a:latin typeface="Rockwell Extra Bold" panose="02060903040505020403" pitchFamily="18" charset="0"/>
              </a:rPr>
              <a:t>7</a:t>
            </a:r>
            <a:endParaRPr lang="en-GB" sz="5400" dirty="0">
              <a:solidFill>
                <a:srgbClr val="92933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632229" y="1844824"/>
            <a:ext cx="7869560" cy="4525963"/>
          </a:xfrm>
        </p:spPr>
        <p:txBody>
          <a:bodyPr>
            <a:normAutofit/>
          </a:bodyPr>
          <a:lstStyle/>
          <a:p>
            <a:pPr marL="534988" indent="-534988" eaLnBrk="1" hangingPunct="1">
              <a:lnSpc>
                <a:spcPct val="80000"/>
              </a:lnSpc>
              <a:buSzPct val="120000"/>
              <a:buBlip>
                <a:blip r:embed="rId3"/>
              </a:buBlip>
              <a:defRPr/>
            </a:pPr>
            <a:r>
              <a:rPr lang="en-GB" altLang="en-US" sz="2400" dirty="0" smtClean="0">
                <a:latin typeface="Calibri" pitchFamily="34" charset="0"/>
              </a:rPr>
              <a:t>Monday 10</a:t>
            </a:r>
            <a:r>
              <a:rPr lang="en-GB" altLang="en-US" sz="2400" baseline="30000" dirty="0" smtClean="0">
                <a:latin typeface="Calibri" pitchFamily="34" charset="0"/>
              </a:rPr>
              <a:t>th</a:t>
            </a:r>
            <a:r>
              <a:rPr lang="en-GB" altLang="en-US" sz="2400" dirty="0" smtClean="0">
                <a:latin typeface="Calibri" pitchFamily="34" charset="0"/>
              </a:rPr>
              <a:t> – Friday 14</a:t>
            </a:r>
            <a:r>
              <a:rPr lang="en-GB" altLang="en-US" sz="2400" baseline="30000" dirty="0" smtClean="0">
                <a:latin typeface="Calibri" pitchFamily="34" charset="0"/>
              </a:rPr>
              <a:t>th</a:t>
            </a:r>
            <a:r>
              <a:rPr lang="en-GB" altLang="en-US" sz="2400" dirty="0" smtClean="0">
                <a:latin typeface="Calibri" pitchFamily="34" charset="0"/>
              </a:rPr>
              <a:t> July 2017</a:t>
            </a:r>
            <a:endParaRPr lang="en-GB" altLang="en-US" sz="1400" dirty="0" smtClean="0">
              <a:latin typeface="Calibri" pitchFamily="34" charset="0"/>
            </a:endParaRPr>
          </a:p>
          <a:p>
            <a:pPr marL="534988" indent="-534988" eaLnBrk="1" hangingPunct="1">
              <a:lnSpc>
                <a:spcPct val="80000"/>
              </a:lnSpc>
              <a:buSzPct val="120000"/>
              <a:buBlip>
                <a:blip r:embed="rId3"/>
              </a:buBlip>
              <a:defRPr/>
            </a:pPr>
            <a:r>
              <a:rPr lang="en-GB" altLang="en-US" sz="2400" dirty="0" smtClean="0">
                <a:latin typeface="Calibri" pitchFamily="34" charset="0"/>
              </a:rPr>
              <a:t>University experience subject workshops</a:t>
            </a:r>
            <a:endParaRPr lang="en-GB" altLang="en-US" sz="1400" dirty="0" smtClean="0">
              <a:latin typeface="Calibri" pitchFamily="34" charset="0"/>
            </a:endParaRPr>
          </a:p>
          <a:p>
            <a:pPr marL="534988" indent="-534988" eaLnBrk="1" hangingPunct="1">
              <a:lnSpc>
                <a:spcPct val="80000"/>
              </a:lnSpc>
              <a:buSzPct val="120000"/>
              <a:buBlip>
                <a:blip r:embed="rId3"/>
              </a:buBlip>
              <a:defRPr/>
            </a:pPr>
            <a:r>
              <a:rPr lang="en-GB" altLang="en-US" sz="2400" dirty="0" smtClean="0">
                <a:latin typeface="Calibri" pitchFamily="34" charset="0"/>
              </a:rPr>
              <a:t>Open to current S4 and S5 student</a:t>
            </a:r>
            <a:endParaRPr lang="en-GB" altLang="en-US" sz="1400" dirty="0" smtClean="0">
              <a:latin typeface="Calibri" pitchFamily="34" charset="0"/>
            </a:endParaRPr>
          </a:p>
          <a:p>
            <a:pPr marL="534988" indent="-534988" eaLnBrk="1" hangingPunct="1">
              <a:lnSpc>
                <a:spcPct val="80000"/>
              </a:lnSpc>
              <a:buSzPct val="120000"/>
              <a:buBlip>
                <a:blip r:embed="rId3"/>
              </a:buBlip>
              <a:defRPr/>
            </a:pPr>
            <a:r>
              <a:rPr lang="en-GB" altLang="en-US" sz="2400" dirty="0" smtClean="0">
                <a:latin typeface="Calibri" pitchFamily="34" charset="0"/>
              </a:rPr>
              <a:t>Includes:</a:t>
            </a:r>
          </a:p>
          <a:p>
            <a:pPr marL="900113" lvl="1" indent="-365125" eaLnBrk="1" hangingPunct="1">
              <a:lnSpc>
                <a:spcPct val="80000"/>
              </a:lnSpc>
              <a:buClr>
                <a:srgbClr val="BF5405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altLang="en-US" sz="2400" dirty="0" smtClean="0">
                <a:latin typeface="Calibri" pitchFamily="34" charset="0"/>
              </a:rPr>
              <a:t>Invaluable University skills</a:t>
            </a:r>
          </a:p>
          <a:p>
            <a:pPr marL="900113" lvl="1" indent="-365125" eaLnBrk="1" hangingPunct="1">
              <a:lnSpc>
                <a:spcPct val="80000"/>
              </a:lnSpc>
              <a:buClr>
                <a:srgbClr val="BF5405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altLang="en-US" sz="2400" dirty="0" smtClean="0">
                <a:latin typeface="Calibri" pitchFamily="34" charset="0"/>
              </a:rPr>
              <a:t>Subject workshops</a:t>
            </a:r>
          </a:p>
          <a:p>
            <a:pPr marL="900113" lvl="1" indent="-365125" eaLnBrk="1" hangingPunct="1">
              <a:lnSpc>
                <a:spcPct val="80000"/>
              </a:lnSpc>
              <a:buClr>
                <a:srgbClr val="BF5405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altLang="en-US" sz="2400" dirty="0" smtClean="0">
                <a:latin typeface="Calibri" pitchFamily="34" charset="0"/>
              </a:rPr>
              <a:t>Contact with current University students</a:t>
            </a:r>
          </a:p>
        </p:txBody>
      </p:sp>
      <p:sp>
        <p:nvSpPr>
          <p:cNvPr id="7" name="Rectangle 6"/>
          <p:cNvSpPr/>
          <p:nvPr/>
        </p:nvSpPr>
        <p:spPr>
          <a:xfrm flipH="1" flipV="1">
            <a:off x="-1" y="5589240"/>
            <a:ext cx="9144001" cy="1277726"/>
          </a:xfrm>
          <a:prstGeom prst="rect">
            <a:avLst/>
          </a:prstGeom>
          <a:solidFill>
            <a:srgbClr val="309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9" y="4323342"/>
            <a:ext cx="1267337" cy="12644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240"/>
            <a:ext cx="1264460" cy="12687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9" b="2544"/>
          <a:stretch/>
        </p:blipFill>
        <p:spPr>
          <a:xfrm>
            <a:off x="2267744" y="4679986"/>
            <a:ext cx="4464496" cy="2017952"/>
          </a:xfrm>
          <a:prstGeom prst="rect">
            <a:avLst/>
          </a:prstGeom>
          <a:ln w="76200">
            <a:solidFill>
              <a:srgbClr val="92933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86434" y="-2162"/>
            <a:ext cx="1273402" cy="12777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7"/>
          <a:stretch/>
        </p:blipFill>
        <p:spPr>
          <a:xfrm>
            <a:off x="6881118" y="1912785"/>
            <a:ext cx="2006308" cy="2375289"/>
          </a:xfrm>
          <a:prstGeom prst="rect">
            <a:avLst/>
          </a:prstGeom>
          <a:ln w="76200">
            <a:solidFill>
              <a:srgbClr val="929330"/>
            </a:solidFill>
          </a:ln>
        </p:spPr>
      </p:pic>
    </p:spTree>
    <p:extLst>
      <p:ext uri="{BB962C8B-B14F-4D97-AF65-F5344CB8AC3E}">
        <p14:creationId xmlns:p14="http://schemas.microsoft.com/office/powerpoint/2010/main" val="301580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 flipV="1">
            <a:off x="-12313" y="0"/>
            <a:ext cx="9156312" cy="1277726"/>
          </a:xfrm>
          <a:prstGeom prst="rect">
            <a:avLst/>
          </a:prstGeom>
          <a:solidFill>
            <a:srgbClr val="929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82927" y="1279168"/>
            <a:ext cx="1268263" cy="1265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54860" y="0"/>
            <a:ext cx="1294891" cy="1277726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63645" y="44624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 altLang="en-US" sz="3600" b="1" dirty="0" smtClean="0">
                <a:solidFill>
                  <a:schemeClr val="bg1"/>
                </a:solidFill>
                <a:latin typeface="Rockwell Extra Bold" panose="02060903040505020403" pitchFamily="18" charset="0"/>
              </a:rPr>
              <a:t>Subject Workshops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22" y="4341047"/>
            <a:ext cx="1248267" cy="125251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flipH="1" flipV="1">
            <a:off x="0" y="5589240"/>
            <a:ext cx="9144000" cy="1277726"/>
          </a:xfrm>
          <a:prstGeom prst="rect">
            <a:avLst/>
          </a:prstGeom>
          <a:solidFill>
            <a:srgbClr val="6755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240"/>
            <a:ext cx="1252510" cy="1256184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83568" y="1462637"/>
            <a:ext cx="8157592" cy="4022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</a:pPr>
            <a:r>
              <a:rPr lang="en-GB" altLang="en-US" sz="1800" dirty="0" smtClean="0">
                <a:latin typeface="Calibri" pitchFamily="34" charset="0"/>
              </a:rPr>
              <a:t>Just </a:t>
            </a:r>
            <a:r>
              <a:rPr lang="en-GB" altLang="en-US" sz="1800" b="1" dirty="0" smtClean="0">
                <a:latin typeface="Calibri" pitchFamily="34" charset="0"/>
              </a:rPr>
              <a:t>some</a:t>
            </a:r>
            <a:r>
              <a:rPr lang="en-GB" altLang="en-US" sz="1800" dirty="0" smtClean="0">
                <a:latin typeface="Calibri" pitchFamily="34" charset="0"/>
              </a:rPr>
              <a:t> of the subjects involved in </a:t>
            </a:r>
            <a:r>
              <a:rPr lang="en-GB" altLang="en-US" sz="1800" b="1" dirty="0" smtClean="0">
                <a:latin typeface="Calibri" pitchFamily="34" charset="0"/>
              </a:rPr>
              <a:t>past</a:t>
            </a:r>
            <a:r>
              <a:rPr lang="en-GB" altLang="en-US" sz="1800" dirty="0" smtClean="0">
                <a:latin typeface="Calibri" pitchFamily="34" charset="0"/>
              </a:rPr>
              <a:t> Kickstart programmes*: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GB" altLang="en-US" sz="1800" dirty="0" smtClean="0">
              <a:latin typeface="Calibri" pitchFamily="34" charset="0"/>
            </a:endParaRPr>
          </a:p>
          <a:p>
            <a:pPr marL="0" indent="0" defTabSz="420688">
              <a:lnSpc>
                <a:spcPct val="90000"/>
              </a:lnSpc>
              <a:buFontTx/>
              <a:buNone/>
            </a:pPr>
            <a:r>
              <a:rPr lang="en-GB" altLang="en-US" sz="1800" b="1" dirty="0" smtClean="0">
                <a:latin typeface="Calibri" pitchFamily="34" charset="0"/>
              </a:rPr>
              <a:t>Accounting				Law 				Events Management</a:t>
            </a:r>
          </a:p>
          <a:p>
            <a:pPr marL="0" indent="0" defTabSz="420688">
              <a:lnSpc>
                <a:spcPct val="90000"/>
              </a:lnSpc>
              <a:buFontTx/>
              <a:buNone/>
            </a:pPr>
            <a:r>
              <a:rPr lang="en-GB" altLang="en-US" sz="1800" b="1" dirty="0" smtClean="0">
                <a:latin typeface="Calibri" pitchFamily="34" charset="0"/>
              </a:rPr>
              <a:t>Anatomy				Sociology			Biological Sciences</a:t>
            </a:r>
          </a:p>
          <a:p>
            <a:pPr marL="0" indent="0" defTabSz="420688">
              <a:lnSpc>
                <a:spcPct val="90000"/>
              </a:lnSpc>
              <a:buFontTx/>
              <a:buNone/>
            </a:pPr>
            <a:r>
              <a:rPr lang="en-GB" altLang="en-US" sz="1800" b="1" dirty="0" smtClean="0">
                <a:latin typeface="Calibri" pitchFamily="34" charset="0"/>
              </a:rPr>
              <a:t>Engineering				Sport Science		Journalism</a:t>
            </a:r>
          </a:p>
          <a:p>
            <a:pPr marL="0" indent="0" defTabSz="420688">
              <a:lnSpc>
                <a:spcPct val="90000"/>
              </a:lnSpc>
              <a:buFontTx/>
              <a:buNone/>
            </a:pPr>
            <a:r>
              <a:rPr lang="en-GB" altLang="en-US" sz="1800" b="1" dirty="0" smtClean="0">
                <a:latin typeface="Calibri" pitchFamily="34" charset="0"/>
              </a:rPr>
              <a:t>Midwifery				Psychology			Politics</a:t>
            </a:r>
          </a:p>
          <a:p>
            <a:pPr marL="0" indent="0" defTabSz="420688">
              <a:lnSpc>
                <a:spcPct val="90000"/>
              </a:lnSpc>
              <a:buFontTx/>
              <a:buNone/>
            </a:pPr>
            <a:r>
              <a:rPr lang="en-GB" altLang="en-US" sz="1800" b="1" dirty="0" smtClean="0">
                <a:latin typeface="Calibri" pitchFamily="34" charset="0"/>
              </a:rPr>
              <a:t>Anatomy				Russian				Plant Science</a:t>
            </a:r>
          </a:p>
          <a:p>
            <a:pPr marL="0" indent="0" defTabSz="420688">
              <a:lnSpc>
                <a:spcPct val="90000"/>
              </a:lnSpc>
              <a:buFontTx/>
              <a:buNone/>
            </a:pPr>
            <a:r>
              <a:rPr lang="en-GB" altLang="en-US" sz="1800" b="1" dirty="0" smtClean="0">
                <a:latin typeface="Calibri" pitchFamily="34" charset="0"/>
              </a:rPr>
              <a:t>Games Development		Social Work			Social Anthropology</a:t>
            </a:r>
          </a:p>
          <a:p>
            <a:pPr marL="0" indent="0" defTabSz="420688">
              <a:lnSpc>
                <a:spcPct val="90000"/>
              </a:lnSpc>
              <a:buFontTx/>
              <a:buNone/>
            </a:pPr>
            <a:r>
              <a:rPr lang="en-GB" altLang="en-US" sz="1800" b="1" dirty="0" smtClean="0">
                <a:latin typeface="Calibri" pitchFamily="34" charset="0"/>
              </a:rPr>
              <a:t>Physiotherapy			Drama				Business Management</a:t>
            </a:r>
          </a:p>
          <a:p>
            <a:pPr marL="0" indent="0" defTabSz="420688">
              <a:lnSpc>
                <a:spcPct val="90000"/>
              </a:lnSpc>
              <a:buFontTx/>
              <a:buNone/>
            </a:pPr>
            <a:r>
              <a:rPr lang="en-GB" altLang="en-US" sz="1800" b="1" dirty="0" smtClean="0">
                <a:latin typeface="Calibri" pitchFamily="34" charset="0"/>
              </a:rPr>
              <a:t>Psychology				Finance				Chemistry</a:t>
            </a:r>
          </a:p>
          <a:p>
            <a:pPr marL="0" indent="0" defTabSz="420688">
              <a:lnSpc>
                <a:spcPct val="90000"/>
              </a:lnSpc>
              <a:buFontTx/>
              <a:buNone/>
            </a:pPr>
            <a:r>
              <a:rPr lang="en-GB" altLang="en-US" sz="1800" b="1" dirty="0" smtClean="0">
                <a:latin typeface="Calibri" pitchFamily="34" charset="0"/>
              </a:rPr>
              <a:t>Nursing					Acting				PR</a:t>
            </a:r>
            <a:endParaRPr lang="en-GB" altLang="en-US" sz="1800" b="1" dirty="0">
              <a:latin typeface="Calibri" pitchFamily="34" charset="0"/>
            </a:endParaRPr>
          </a:p>
          <a:p>
            <a:pPr marL="0" indent="0" defTabSz="420688">
              <a:lnSpc>
                <a:spcPct val="90000"/>
              </a:lnSpc>
              <a:buFontTx/>
              <a:buNone/>
            </a:pPr>
            <a:r>
              <a:rPr lang="en-GB" altLang="en-US" sz="1800" b="1" dirty="0" smtClean="0">
                <a:latin typeface="Calibri" pitchFamily="34" charset="0"/>
              </a:rPr>
              <a:t>Speech Therapy			Sociology			Nutrition</a:t>
            </a:r>
            <a:endParaRPr lang="en-GB" altLang="en-US" sz="1800" dirty="0" smtClean="0">
              <a:latin typeface="Calibri" pitchFamily="34" charset="0"/>
            </a:endParaRPr>
          </a:p>
          <a:p>
            <a:pPr marL="0" indent="0">
              <a:lnSpc>
                <a:spcPct val="90000"/>
              </a:lnSpc>
            </a:pPr>
            <a:endParaRPr lang="en-GB" altLang="en-US" sz="4000" b="1" dirty="0" smtClean="0"/>
          </a:p>
          <a:p>
            <a:pPr marL="0" indent="0">
              <a:lnSpc>
                <a:spcPct val="90000"/>
              </a:lnSpc>
            </a:pPr>
            <a:endParaRPr lang="en-GB" altLang="en-US" sz="40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1475656" y="5672567"/>
            <a:ext cx="736550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altLang="en-US" dirty="0">
                <a:solidFill>
                  <a:schemeClr val="bg1"/>
                </a:solidFill>
                <a:latin typeface="Calibri" pitchFamily="34" charset="0"/>
              </a:rPr>
              <a:t>All students do different subjects during the week. </a:t>
            </a:r>
          </a:p>
          <a:p>
            <a:pPr>
              <a:lnSpc>
                <a:spcPct val="90000"/>
              </a:lnSpc>
            </a:pPr>
            <a:r>
              <a:rPr lang="en-GB" altLang="en-US" dirty="0">
                <a:solidFill>
                  <a:schemeClr val="bg1"/>
                </a:solidFill>
                <a:latin typeface="Calibri" pitchFamily="34" charset="0"/>
              </a:rPr>
              <a:t>These workshops will give you an intensive (but interactive and fun!) introduction to the subject.</a:t>
            </a:r>
            <a:endParaRPr lang="en-GB" altLang="en-US" b="1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GB" altLang="en-US" sz="1600" dirty="0">
                <a:solidFill>
                  <a:schemeClr val="bg1"/>
                </a:solidFill>
                <a:latin typeface="Calibri" pitchFamily="34" charset="0"/>
              </a:rPr>
              <a:t>*Subjects for Kickstart 2017 will be finalised in May 2017</a:t>
            </a:r>
          </a:p>
        </p:txBody>
      </p:sp>
    </p:spTree>
    <p:extLst>
      <p:ext uri="{BB962C8B-B14F-4D97-AF65-F5344CB8AC3E}">
        <p14:creationId xmlns:p14="http://schemas.microsoft.com/office/powerpoint/2010/main" val="97497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H="1" flipV="1">
            <a:off x="-12313" y="0"/>
            <a:ext cx="9156312" cy="1277726"/>
          </a:xfrm>
          <a:prstGeom prst="rect">
            <a:avLst/>
          </a:prstGeom>
          <a:solidFill>
            <a:srgbClr val="BF5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1043" y="136812"/>
            <a:ext cx="8229600" cy="1143000"/>
          </a:xfrm>
          <a:noFill/>
        </p:spPr>
        <p:txBody>
          <a:bodyPr>
            <a:normAutofit fontScale="90000"/>
          </a:bodyPr>
          <a:lstStyle/>
          <a:p>
            <a:pPr algn="l" eaLnBrk="1" hangingPunct="1"/>
            <a:r>
              <a:rPr lang="en-GB" altLang="en-US" sz="3600" b="1" dirty="0" smtClean="0">
                <a:solidFill>
                  <a:schemeClr val="bg1"/>
                </a:solidFill>
                <a:latin typeface="Rockwell Extra Bold" panose="02060903040505020403" pitchFamily="18" charset="0"/>
              </a:rPr>
              <a:t>Possible week on Kickstart*…</a:t>
            </a:r>
          </a:p>
        </p:txBody>
      </p:sp>
      <p:sp>
        <p:nvSpPr>
          <p:cNvPr id="6" name="Rectangle 5"/>
          <p:cNvSpPr/>
          <p:nvPr/>
        </p:nvSpPr>
        <p:spPr>
          <a:xfrm flipH="1">
            <a:off x="6800" y="5589240"/>
            <a:ext cx="9144001" cy="180020"/>
          </a:xfrm>
          <a:prstGeom prst="rect">
            <a:avLst/>
          </a:prstGeom>
          <a:solidFill>
            <a:srgbClr val="929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240"/>
            <a:ext cx="1264460" cy="1268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95733" y="12605"/>
            <a:ext cx="1248266" cy="12651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69893" y="1261219"/>
            <a:ext cx="1157598" cy="1190614"/>
          </a:xfrm>
          <a:prstGeom prst="rect">
            <a:avLst/>
          </a:prstGeom>
        </p:spPr>
      </p:pic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662153" y="1428349"/>
            <a:ext cx="4319588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 sz="4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689" y="5907037"/>
            <a:ext cx="692696" cy="6926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952601"/>
            <a:ext cx="1186914" cy="6927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027067"/>
            <a:ext cx="1777728" cy="5426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952295"/>
            <a:ext cx="764630" cy="60218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115375"/>
              </p:ext>
            </p:extLst>
          </p:nvPr>
        </p:nvGraphicFramePr>
        <p:xfrm>
          <a:off x="290266" y="1626847"/>
          <a:ext cx="8229600" cy="3492378"/>
        </p:xfrm>
        <a:graphic>
          <a:graphicData uri="http://schemas.openxmlformats.org/drawingml/2006/table">
            <a:tbl>
              <a:tblPr/>
              <a:tblGrid>
                <a:gridCol w="1166595"/>
                <a:gridCol w="1389986"/>
                <a:gridCol w="1434113"/>
                <a:gridCol w="1447902"/>
                <a:gridCol w="1423081"/>
                <a:gridCol w="1367923"/>
              </a:tblGrid>
              <a:tr h="5643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Kickstart Proposed Programme 2017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Pupil Version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75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choice of: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workshops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workshops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workshops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 workshops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lectures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Monday 9th July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Tuesday 11th July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Wednesday 12th July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Thursday 13th July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Friday 14th July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69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Main Campus: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Napier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0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08.30 - 09.00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Registration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09.00 - 09.30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Welcome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Edinburgh Napier University Workshops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Workshop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University of Edinburgh &amp; SRUC Workshops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Workshop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1654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09.30 - 10.00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54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10.00 - 10.30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54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10.30 - 11.00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Break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Break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Break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Break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Break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11.00 - 11.30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x Edinburgh Central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Edinburgh Napier University Workshops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Queen Margaret University Workshops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University of Edinburgh &amp; SRUC Workshops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Edinburgh Napier University Lectures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</a:tr>
              <a:tr h="1654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11.30 - 12.00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54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12.00 - 12.30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54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12.30 - 13.00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Lunch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Lunch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Lunch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Lunch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Lunch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13.00 - 13.30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Review Session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Travel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Review Session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Review Session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Graduation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1654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13.30 - 14.00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54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14.00 - 14.30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University Skills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University Skills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Queen Margaret University Workshops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University of Edinburgh &amp; SRUC Workshops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54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14.30 - 15.00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54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15.00 - 15.30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54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15.30 - 16.00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2204864"/>
            <a:ext cx="360041" cy="3600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207936"/>
            <a:ext cx="455417" cy="3586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227548"/>
            <a:ext cx="360041" cy="36004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020" y="2182899"/>
            <a:ext cx="692089" cy="40396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2221768"/>
            <a:ext cx="1008111" cy="3077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52" y="2227548"/>
            <a:ext cx="1008111" cy="30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9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H="1" flipV="1">
            <a:off x="0" y="-21067"/>
            <a:ext cx="9144000" cy="1277726"/>
          </a:xfrm>
          <a:prstGeom prst="rect">
            <a:avLst/>
          </a:prstGeom>
          <a:solidFill>
            <a:srgbClr val="6755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 flipH="1" flipV="1">
            <a:off x="-1" y="5589240"/>
            <a:ext cx="9144001" cy="1277726"/>
          </a:xfrm>
          <a:prstGeom prst="rect">
            <a:avLst/>
          </a:prstGeom>
          <a:solidFill>
            <a:srgbClr val="309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1001974"/>
            <a:ext cx="4419185" cy="4587266"/>
          </a:xfrm>
          <a:prstGeom prst="rect">
            <a:avLst/>
          </a:prstGeom>
          <a:noFill/>
          <a:ln w="76200">
            <a:solidFill>
              <a:srgbClr val="92933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199" y="113659"/>
            <a:ext cx="8229600" cy="1143000"/>
          </a:xfrm>
          <a:noFill/>
        </p:spPr>
        <p:txBody>
          <a:bodyPr/>
          <a:lstStyle/>
          <a:p>
            <a:pPr algn="l" eaLnBrk="1" hangingPunct="1"/>
            <a:r>
              <a:rPr lang="en-GB" altLang="en-US" sz="3600" b="1" dirty="0" smtClean="0">
                <a:solidFill>
                  <a:schemeClr val="bg1"/>
                </a:solidFill>
                <a:latin typeface="Rockwell Extra Bold" panose="02060903040505020403" pitchFamily="18" charset="0"/>
              </a:rPr>
              <a:t>Why do it?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81" y="5589240"/>
            <a:ext cx="1273402" cy="12777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82927" y="1279168"/>
            <a:ext cx="1268263" cy="12653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54860" y="0"/>
            <a:ext cx="1294891" cy="12777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67" y="1317961"/>
            <a:ext cx="2054123" cy="3645024"/>
          </a:xfrm>
          <a:prstGeom prst="rect">
            <a:avLst/>
          </a:prstGeom>
          <a:ln w="76200">
            <a:solidFill>
              <a:srgbClr val="92933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4334893"/>
            <a:ext cx="1252510" cy="12561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44480" y="5997270"/>
            <a:ext cx="7121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“ I will never forget it and made so many new friends”</a:t>
            </a:r>
            <a:endParaRPr lang="en-GB" sz="2400" b="1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15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H="1" flipV="1">
            <a:off x="0" y="-21067"/>
            <a:ext cx="9144000" cy="1277726"/>
          </a:xfrm>
          <a:prstGeom prst="rect">
            <a:avLst/>
          </a:prstGeom>
          <a:solidFill>
            <a:srgbClr val="6755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 flipH="1" flipV="1">
            <a:off x="-1" y="5589240"/>
            <a:ext cx="9144001" cy="1277726"/>
          </a:xfrm>
          <a:prstGeom prst="rect">
            <a:avLst/>
          </a:prstGeom>
          <a:solidFill>
            <a:srgbClr val="309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199" y="113659"/>
            <a:ext cx="8229600" cy="1143000"/>
          </a:xfrm>
          <a:noFill/>
        </p:spPr>
        <p:txBody>
          <a:bodyPr/>
          <a:lstStyle/>
          <a:p>
            <a:pPr algn="l" eaLnBrk="1" hangingPunct="1"/>
            <a:r>
              <a:rPr lang="en-GB" altLang="en-US" sz="3600" b="1" dirty="0" smtClean="0">
                <a:solidFill>
                  <a:schemeClr val="bg1"/>
                </a:solidFill>
                <a:latin typeface="Rockwell Extra Bold" panose="02060903040505020403" pitchFamily="18" charset="0"/>
              </a:rPr>
              <a:t>Why do it?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81" y="5589240"/>
            <a:ext cx="1273402" cy="12777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73531" y="5733256"/>
            <a:ext cx="7121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“ it was an amazing experience and I wouldn’t have changed anything about it”</a:t>
            </a:r>
            <a:endParaRPr lang="en-GB" sz="2400" b="1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" t="2213" r="2907" b="1580"/>
          <a:stretch/>
        </p:blipFill>
        <p:spPr bwMode="auto">
          <a:xfrm>
            <a:off x="2942874" y="1259835"/>
            <a:ext cx="5574184" cy="3602358"/>
          </a:xfrm>
          <a:prstGeom prst="rect">
            <a:avLst/>
          </a:prstGeom>
          <a:noFill/>
          <a:ln w="76200">
            <a:solidFill>
              <a:srgbClr val="92933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82927" y="1279168"/>
            <a:ext cx="1268263" cy="12653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54860" y="0"/>
            <a:ext cx="1294891" cy="12777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6" t="1698" r="10122" b="14968"/>
          <a:stretch/>
        </p:blipFill>
        <p:spPr>
          <a:xfrm>
            <a:off x="358445" y="1638027"/>
            <a:ext cx="2165299" cy="3250212"/>
          </a:xfrm>
          <a:prstGeom prst="rect">
            <a:avLst/>
          </a:prstGeom>
          <a:ln w="76200">
            <a:solidFill>
              <a:srgbClr val="92933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4334893"/>
            <a:ext cx="1252510" cy="12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 flipV="1">
            <a:off x="-12313" y="0"/>
            <a:ext cx="9156312" cy="1277726"/>
          </a:xfrm>
          <a:prstGeom prst="rect">
            <a:avLst/>
          </a:prstGeom>
          <a:solidFill>
            <a:srgbClr val="929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82927" y="1279168"/>
            <a:ext cx="1268263" cy="1265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54860" y="0"/>
            <a:ext cx="1294891" cy="12777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H="1" flipV="1">
            <a:off x="-12312" y="5580274"/>
            <a:ext cx="9156312" cy="1277726"/>
          </a:xfrm>
          <a:prstGeom prst="rect">
            <a:avLst/>
          </a:prstGeom>
          <a:solidFill>
            <a:srgbClr val="BF5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0274"/>
            <a:ext cx="1242294" cy="1277726"/>
          </a:xfrm>
          <a:prstGeom prst="rect">
            <a:avLst/>
          </a:prstGeom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1044" y="142985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 altLang="en-US" sz="3200" b="1" dirty="0" smtClean="0">
                <a:solidFill>
                  <a:schemeClr val="bg1"/>
                </a:solidFill>
                <a:latin typeface="Rockwell Extra Bold" panose="02060903040505020403" pitchFamily="18" charset="0"/>
              </a:rPr>
              <a:t>What Happens Next?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091" y="4323581"/>
            <a:ext cx="1248266" cy="1265120"/>
          </a:xfrm>
          <a:prstGeom prst="rect">
            <a:avLst/>
          </a:prstGeom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67544" y="1406615"/>
            <a:ext cx="8496944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4625" indent="-174625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SzPct val="130000"/>
              <a:buBlip>
                <a:blip r:embed="rId6"/>
              </a:buBlip>
              <a:defRPr/>
            </a:pPr>
            <a:r>
              <a:rPr lang="en-GB" altLang="en-US" sz="2800" b="1" dirty="0" smtClean="0">
                <a:latin typeface="Calibri" panose="020F0502020204030204" pitchFamily="34" charset="0"/>
              </a:rPr>
              <a:t>Complete an application form by 21</a:t>
            </a:r>
            <a:r>
              <a:rPr lang="en-GB" altLang="en-US" sz="2800" b="1" baseline="30000" dirty="0" smtClean="0">
                <a:latin typeface="Calibri" panose="020F0502020204030204" pitchFamily="34" charset="0"/>
              </a:rPr>
              <a:t>st</a:t>
            </a:r>
            <a:r>
              <a:rPr lang="en-GB" altLang="en-US" sz="2800" b="1" dirty="0" smtClean="0">
                <a:latin typeface="Calibri" panose="020F0502020204030204" pitchFamily="34" charset="0"/>
              </a:rPr>
              <a:t> April</a:t>
            </a:r>
          </a:p>
          <a:p>
            <a:pPr marL="446087" lvl="1" indent="0" eaLnBrk="1" hangingPunct="1">
              <a:buClr>
                <a:srgbClr val="BF5405"/>
              </a:buClr>
              <a:buSzPct val="130000"/>
              <a:buNone/>
              <a:defRPr/>
            </a:pPr>
            <a:endParaRPr lang="en-GB" altLang="en-US" sz="2000" dirty="0" smtClean="0">
              <a:latin typeface="Calibri" panose="020F0502020204030204" pitchFamily="34" charset="0"/>
            </a:endParaRPr>
          </a:p>
          <a:p>
            <a:pPr lvl="1" indent="-296863" eaLnBrk="1" hangingPunct="1">
              <a:buClr>
                <a:srgbClr val="BF5405"/>
              </a:buClr>
              <a:buSzPct val="130000"/>
              <a:buBlip>
                <a:blip r:embed="rId7"/>
              </a:buBlip>
              <a:defRPr/>
            </a:pPr>
            <a:r>
              <a:rPr lang="en-GB" altLang="en-US" sz="3600" b="1" dirty="0" smtClean="0">
                <a:latin typeface="Calibri" panose="020F0502020204030204" pitchFamily="34" charset="0"/>
              </a:rPr>
              <a:t>Email: </a:t>
            </a:r>
            <a:r>
              <a:rPr lang="en-GB" altLang="en-US" sz="3600" b="1" dirty="0" smtClean="0">
                <a:latin typeface="Calibri" panose="020F0502020204030204" pitchFamily="34" charset="0"/>
                <a:hlinkClick r:id="rId8"/>
              </a:rPr>
              <a:t>kickstart@ed.ac.uk</a:t>
            </a:r>
            <a:r>
              <a:rPr lang="en-GB" altLang="en-US" sz="3600" b="1" dirty="0" smtClean="0">
                <a:latin typeface="Calibri" panose="020F0502020204030204" pitchFamily="34" charset="0"/>
              </a:rPr>
              <a:t> </a:t>
            </a:r>
          </a:p>
          <a:p>
            <a:pPr lvl="1" eaLnBrk="1" hangingPunct="1">
              <a:buClr>
                <a:srgbClr val="BF5405"/>
              </a:buClr>
              <a:buSzPct val="130000"/>
              <a:buFont typeface="Arial" panose="020B0604020202020204" pitchFamily="34" charset="0"/>
              <a:buChar char="•"/>
              <a:defRPr/>
            </a:pPr>
            <a:endParaRPr lang="en-GB" altLang="en-US" sz="2000" b="1" dirty="0" smtClean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725" y="3601500"/>
            <a:ext cx="4601763" cy="25929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9"/>
          <a:stretch/>
        </p:blipFill>
        <p:spPr>
          <a:xfrm>
            <a:off x="1102735" y="3026093"/>
            <a:ext cx="3024336" cy="1964987"/>
          </a:xfrm>
          <a:prstGeom prst="rect">
            <a:avLst/>
          </a:prstGeom>
          <a:noFill/>
          <a:ln w="76200">
            <a:solidFill>
              <a:srgbClr val="929330"/>
            </a:solidFill>
          </a:ln>
        </p:spPr>
      </p:pic>
    </p:spTree>
    <p:extLst>
      <p:ext uri="{BB962C8B-B14F-4D97-AF65-F5344CB8AC3E}">
        <p14:creationId xmlns:p14="http://schemas.microsoft.com/office/powerpoint/2010/main" val="268641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911859"/>
            <a:ext cx="2626388" cy="1969791"/>
          </a:xfrm>
          <a:prstGeom prst="rect">
            <a:avLst/>
          </a:prstGeom>
          <a:ln w="76200">
            <a:solidFill>
              <a:srgbClr val="929330"/>
            </a:solidFill>
          </a:ln>
        </p:spPr>
      </p:pic>
      <p:sp>
        <p:nvSpPr>
          <p:cNvPr id="4" name="Rectangle 3"/>
          <p:cNvSpPr/>
          <p:nvPr/>
        </p:nvSpPr>
        <p:spPr>
          <a:xfrm flipH="1" flipV="1">
            <a:off x="-12313" y="0"/>
            <a:ext cx="9156312" cy="1277726"/>
          </a:xfrm>
          <a:prstGeom prst="rect">
            <a:avLst/>
          </a:prstGeom>
          <a:solidFill>
            <a:srgbClr val="929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82927" y="1279168"/>
            <a:ext cx="1268263" cy="1265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54860" y="0"/>
            <a:ext cx="1294891" cy="12777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H="1" flipV="1">
            <a:off x="-12312" y="5580274"/>
            <a:ext cx="9156312" cy="1277726"/>
          </a:xfrm>
          <a:prstGeom prst="rect">
            <a:avLst/>
          </a:prstGeom>
          <a:solidFill>
            <a:srgbClr val="BF5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091" y="4323581"/>
            <a:ext cx="1248266" cy="1265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0274"/>
            <a:ext cx="1242294" cy="1277726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60679" y="1402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3200" b="1" dirty="0" smtClean="0">
                <a:solidFill>
                  <a:schemeClr val="bg1"/>
                </a:solidFill>
                <a:latin typeface="Rockwell Extra Bold" panose="02060903040505020403" pitchFamily="18" charset="0"/>
              </a:rPr>
              <a:t>What Happens Next? (cont.)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60679" y="1484784"/>
            <a:ext cx="5760639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defTabSz="555625">
              <a:spcBef>
                <a:spcPts val="0"/>
              </a:spcBef>
              <a:buBlip>
                <a:blip r:embed="rId7"/>
              </a:buBlip>
            </a:pPr>
            <a:r>
              <a:rPr lang="en-GB" altLang="en-US" sz="2000" b="1" dirty="0">
                <a:latin typeface="Calibri" pitchFamily="34" charset="0"/>
              </a:rPr>
              <a:t>Mid-May: </a:t>
            </a:r>
            <a:r>
              <a:rPr lang="en-GB" altLang="en-US" sz="2000" dirty="0">
                <a:latin typeface="Calibri" pitchFamily="34" charset="0"/>
              </a:rPr>
              <a:t>	</a:t>
            </a:r>
            <a:r>
              <a:rPr lang="en-GB" altLang="en-US" sz="2000" dirty="0" smtClean="0">
                <a:latin typeface="Calibri" pitchFamily="34" charset="0"/>
              </a:rPr>
              <a:t>Confirmation </a:t>
            </a:r>
            <a:r>
              <a:rPr lang="en-GB" altLang="en-US" sz="2000" dirty="0">
                <a:latin typeface="Calibri" pitchFamily="34" charset="0"/>
              </a:rPr>
              <a:t>of place</a:t>
            </a:r>
          </a:p>
          <a:p>
            <a:pPr defTabSz="555625" eaLnBrk="1" hangingPunct="1">
              <a:spcBef>
                <a:spcPts val="0"/>
              </a:spcBef>
              <a:buNone/>
            </a:pPr>
            <a:r>
              <a:rPr lang="en-GB" altLang="en-US" sz="2000" dirty="0">
                <a:latin typeface="Calibri" pitchFamily="34" charset="0"/>
              </a:rPr>
              <a:t>		</a:t>
            </a:r>
            <a:r>
              <a:rPr lang="en-GB" altLang="en-US" sz="2000" dirty="0" smtClean="0">
                <a:latin typeface="Calibri" pitchFamily="34" charset="0"/>
              </a:rPr>
              <a:t>	Choose </a:t>
            </a:r>
            <a:r>
              <a:rPr lang="en-GB" altLang="en-US" sz="2000" dirty="0">
                <a:latin typeface="Calibri" pitchFamily="34" charset="0"/>
              </a:rPr>
              <a:t>your subjects</a:t>
            </a:r>
          </a:p>
          <a:p>
            <a:pPr marL="2000250" lvl="4" indent="-171450" defTabSz="555625" eaLnBrk="1" hangingPunct="1">
              <a:spcBef>
                <a:spcPts val="0"/>
              </a:spcBef>
              <a:buBlip>
                <a:blip r:embed="rId7"/>
              </a:buBlip>
            </a:pPr>
            <a:endParaRPr lang="en-GB" altLang="en-US" sz="800" dirty="0">
              <a:latin typeface="Calibri" pitchFamily="34" charset="0"/>
            </a:endParaRPr>
          </a:p>
          <a:p>
            <a:pPr marL="342900" indent="-342900" defTabSz="555625">
              <a:spcBef>
                <a:spcPts val="0"/>
              </a:spcBef>
              <a:buBlip>
                <a:blip r:embed="rId7"/>
              </a:buBlip>
            </a:pPr>
            <a:r>
              <a:rPr lang="en-GB" altLang="en-US" sz="2000" b="1" dirty="0">
                <a:latin typeface="Calibri" pitchFamily="34" charset="0"/>
              </a:rPr>
              <a:t>Mid-June: </a:t>
            </a:r>
            <a:r>
              <a:rPr lang="en-GB" altLang="en-US" sz="2000" dirty="0">
                <a:latin typeface="Calibri" pitchFamily="34" charset="0"/>
              </a:rPr>
              <a:t>	Info about the week </a:t>
            </a:r>
            <a:r>
              <a:rPr lang="en-GB" altLang="en-US" sz="2000" dirty="0" smtClean="0">
                <a:latin typeface="Calibri" pitchFamily="34" charset="0"/>
              </a:rPr>
              <a:t>sent </a:t>
            </a:r>
            <a:r>
              <a:rPr lang="en-GB" altLang="en-US" sz="2000" dirty="0">
                <a:latin typeface="Calibri" pitchFamily="34" charset="0"/>
              </a:rPr>
              <a:t>to you</a:t>
            </a:r>
          </a:p>
          <a:p>
            <a:pPr marL="342900" indent="-342900" defTabSz="555625" eaLnBrk="1" hangingPunct="1">
              <a:spcBef>
                <a:spcPts val="0"/>
              </a:spcBef>
              <a:buBlip>
                <a:blip r:embed="rId7"/>
              </a:buBlip>
            </a:pPr>
            <a:endParaRPr lang="en-GB" altLang="en-US" sz="2000" dirty="0">
              <a:latin typeface="Calibri" pitchFamily="34" charset="0"/>
            </a:endParaRPr>
          </a:p>
          <a:p>
            <a:pPr marL="342900" indent="-342900" defTabSz="555625">
              <a:spcBef>
                <a:spcPts val="0"/>
              </a:spcBef>
              <a:buBlip>
                <a:blip r:embed="rId7"/>
              </a:buBlip>
            </a:pPr>
            <a:r>
              <a:rPr lang="en-GB" altLang="en-US" sz="2000" b="1" dirty="0">
                <a:latin typeface="Calibri" pitchFamily="34" charset="0"/>
              </a:rPr>
              <a:t>10-14 July: </a:t>
            </a:r>
            <a:r>
              <a:rPr lang="en-GB" altLang="en-US" sz="2000" dirty="0">
                <a:latin typeface="Calibri" pitchFamily="34" charset="0"/>
              </a:rPr>
              <a:t>	</a:t>
            </a:r>
          </a:p>
          <a:p>
            <a:pPr marL="342900" indent="-342900" defTabSz="555625" eaLnBrk="1" hangingPunct="1">
              <a:spcBef>
                <a:spcPts val="0"/>
              </a:spcBef>
              <a:buBlip>
                <a:blip r:embed="rId7"/>
              </a:buBlip>
            </a:pPr>
            <a:endParaRPr lang="en-GB" altLang="en-US" sz="2000" dirty="0">
              <a:latin typeface="Calibri" pitchFamily="34" charset="0"/>
            </a:endParaRPr>
          </a:p>
          <a:p>
            <a:pPr marL="342900" indent="-342900" defTabSz="555625">
              <a:spcBef>
                <a:spcPts val="0"/>
              </a:spcBef>
              <a:buBlip>
                <a:blip r:embed="rId7"/>
              </a:buBlip>
            </a:pPr>
            <a:r>
              <a:rPr lang="en-GB" altLang="en-US" sz="2000" b="1" dirty="0">
                <a:latin typeface="Calibri" pitchFamily="34" charset="0"/>
              </a:rPr>
              <a:t>August: </a:t>
            </a:r>
            <a:r>
              <a:rPr lang="en-GB" altLang="en-US" sz="2000" dirty="0">
                <a:latin typeface="Calibri" pitchFamily="34" charset="0"/>
              </a:rPr>
              <a:t>	</a:t>
            </a:r>
            <a:r>
              <a:rPr lang="en-GB" altLang="en-US" sz="2000" dirty="0" smtClean="0">
                <a:latin typeface="Calibri" pitchFamily="34" charset="0"/>
              </a:rPr>
              <a:t>Return </a:t>
            </a:r>
            <a:r>
              <a:rPr lang="en-GB" altLang="en-US" sz="2000" dirty="0">
                <a:latin typeface="Calibri" pitchFamily="34" charset="0"/>
              </a:rPr>
              <a:t>to school</a:t>
            </a:r>
          </a:p>
          <a:p>
            <a:pPr defTabSz="555625" eaLnBrk="1" hangingPunct="1">
              <a:spcBef>
                <a:spcPts val="0"/>
              </a:spcBef>
              <a:buNone/>
            </a:pPr>
            <a:r>
              <a:rPr lang="en-GB" altLang="en-US" sz="2000" dirty="0">
                <a:latin typeface="Calibri" pitchFamily="34" charset="0"/>
              </a:rPr>
              <a:t>		</a:t>
            </a:r>
            <a:r>
              <a:rPr lang="en-GB" altLang="en-US" sz="2000" dirty="0" smtClean="0">
                <a:latin typeface="Calibri" pitchFamily="34" charset="0"/>
              </a:rPr>
              <a:t>	Stay </a:t>
            </a:r>
            <a:r>
              <a:rPr lang="en-GB" altLang="en-US" sz="2000" dirty="0">
                <a:latin typeface="Calibri" pitchFamily="34" charset="0"/>
              </a:rPr>
              <a:t>in touch </a:t>
            </a:r>
            <a:r>
              <a:rPr lang="en-GB" altLang="en-US" sz="2000" i="1" dirty="0" smtClean="0">
                <a:latin typeface="Calibri" pitchFamily="34" charset="0"/>
              </a:rPr>
              <a:t>– </a:t>
            </a:r>
            <a:r>
              <a:rPr lang="en-GB" altLang="en-US" sz="2000" dirty="0">
                <a:latin typeface="Calibri" pitchFamily="34" charset="0"/>
              </a:rPr>
              <a:t>we can help you!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9" b="7763"/>
          <a:stretch/>
        </p:blipFill>
        <p:spPr>
          <a:xfrm>
            <a:off x="3092605" y="4332008"/>
            <a:ext cx="4786900" cy="2152426"/>
          </a:xfrm>
          <a:prstGeom prst="rect">
            <a:avLst/>
          </a:prstGeom>
          <a:solidFill>
            <a:srgbClr val="929330"/>
          </a:solidFill>
          <a:ln w="76200">
            <a:solidFill>
              <a:srgbClr val="929330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780928"/>
            <a:ext cx="1550022" cy="48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8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22" y="4341047"/>
            <a:ext cx="1248267" cy="12525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63" y="260648"/>
            <a:ext cx="6788587" cy="213368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 flipH="1" flipV="1">
            <a:off x="0" y="5589240"/>
            <a:ext cx="9144000" cy="1277726"/>
          </a:xfrm>
          <a:prstGeom prst="rect">
            <a:avLst/>
          </a:prstGeom>
          <a:solidFill>
            <a:srgbClr val="6755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240"/>
            <a:ext cx="1252510" cy="1256184"/>
          </a:xfrm>
          <a:prstGeom prst="rect">
            <a:avLst/>
          </a:prstGeom>
        </p:spPr>
      </p:pic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363774" y="2322163"/>
            <a:ext cx="840691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 smtClean="0">
                <a:latin typeface="Calibri" pitchFamily="34" charset="0"/>
              </a:rPr>
              <a:t>Any questions?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 smtClean="0">
                <a:latin typeface="Calibri" pitchFamily="34" charset="0"/>
                <a:hlinkClick r:id="rId5"/>
              </a:rPr>
              <a:t>kickstart@ed.ac.uk</a:t>
            </a:r>
            <a:r>
              <a:rPr lang="en-GB" altLang="en-US" sz="2800" b="1" dirty="0" smtClean="0">
                <a:latin typeface="Calibri" pitchFamily="34" charset="0"/>
              </a:rPr>
              <a:t>   Tel</a:t>
            </a:r>
            <a:r>
              <a:rPr lang="en-GB" altLang="en-US" sz="2800" b="1" dirty="0">
                <a:latin typeface="Calibri" pitchFamily="34" charset="0"/>
              </a:rPr>
              <a:t>: 0131 651 1755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800" b="1" dirty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 b="1" dirty="0">
              <a:latin typeface="Calibr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82920" y="5592884"/>
            <a:ext cx="1275530" cy="1272634"/>
          </a:xfrm>
          <a:prstGeom prst="rect">
            <a:avLst/>
          </a:prstGeom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411759" y="1772816"/>
            <a:ext cx="6363698" cy="1082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800" b="1" i="1" dirty="0">
                <a:solidFill>
                  <a:srgbClr val="BF5405"/>
                </a:solidFill>
                <a:latin typeface="Rockwell Extra Bold" panose="02060903040505020403" pitchFamily="18" charset="0"/>
              </a:rPr>
              <a:t>…..your future this Summer!</a:t>
            </a:r>
            <a:endParaRPr lang="en-GB" altLang="en-US" sz="2400" b="1" i="1" dirty="0">
              <a:solidFill>
                <a:srgbClr val="BF5405"/>
              </a:solidFill>
              <a:latin typeface="Rockwell Extra Bold" panose="02060903040505020403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9" b="2544"/>
          <a:stretch/>
        </p:blipFill>
        <p:spPr>
          <a:xfrm>
            <a:off x="2267744" y="3437668"/>
            <a:ext cx="4760116" cy="2151572"/>
          </a:xfrm>
          <a:prstGeom prst="rect">
            <a:avLst/>
          </a:prstGeom>
          <a:ln w="76200">
            <a:solidFill>
              <a:srgbClr val="929330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49109" y="4313034"/>
            <a:ext cx="1294891" cy="12777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348" y="5732522"/>
            <a:ext cx="458471" cy="4584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348" y="6212509"/>
            <a:ext cx="458471" cy="4584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098597" y="5589240"/>
            <a:ext cx="5368892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Facebook 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– @KickstartSummer17</a:t>
            </a:r>
            <a:endParaRPr lang="en-GB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Twitter- @</a:t>
            </a:r>
            <a:r>
              <a:rPr lang="en-US" sz="24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KickstartSummer</a:t>
            </a:r>
            <a:endParaRPr lang="en-GB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80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ustom 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30A0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969</TotalTime>
  <Words>349</Words>
  <Application>Microsoft Office PowerPoint</Application>
  <PresentationFormat>On-screen Show (4:3)</PresentationFormat>
  <Paragraphs>120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Blank</vt:lpstr>
      <vt:lpstr>PowerPoint Presentation</vt:lpstr>
      <vt:lpstr>PowerPoint Presentation</vt:lpstr>
      <vt:lpstr>Subject Workshops</vt:lpstr>
      <vt:lpstr>Possible week on Kickstart*…</vt:lpstr>
      <vt:lpstr>Why do it?</vt:lpstr>
      <vt:lpstr>Why do it?</vt:lpstr>
      <vt:lpstr>What Happens Next?</vt:lpstr>
      <vt:lpstr>PowerPoint Presentation</vt:lpstr>
      <vt:lpstr>PowerPoint Presentation</vt:lpstr>
    </vt:vector>
  </TitlesOfParts>
  <Company>Queen Margaret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Talbot, Elspeth</dc:creator>
  <cp:lastModifiedBy>Ingham, Sarah</cp:lastModifiedBy>
  <cp:revision>32</cp:revision>
  <dcterms:created xsi:type="dcterms:W3CDTF">2017-02-08T09:28:56Z</dcterms:created>
  <dcterms:modified xsi:type="dcterms:W3CDTF">2017-03-21T09:09:42Z</dcterms:modified>
</cp:coreProperties>
</file>