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9" r:id="rId5"/>
    <p:sldId id="286" r:id="rId6"/>
    <p:sldId id="265" r:id="rId7"/>
    <p:sldId id="289" r:id="rId8"/>
    <p:sldId id="288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1B0EE-DD4A-49F7-A328-E4E7587F859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C9E0B-27EB-4714-B556-0501305C6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44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962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41730-E725-4393-8B69-D4EB29B54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10B9C4-6F1A-43C6-B21D-C59A1D09B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4B317-5380-43EF-A793-19C21D67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DA1B-5DB2-4B0B-893C-54088B23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43C40-84D4-4A78-BCD2-F58F2944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0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57465-D39B-481B-8181-299C41FA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24374-5A6A-4D21-AC9E-CF2A1F262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1B8F1-DB04-4470-9959-68781B02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66408-DA83-4DF0-9EF9-503B64F71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D369C-C20F-4CB5-AF0B-A37D76D6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33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049301-D0BE-45F8-AC38-9F5D7F67D6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38912-6822-493A-B46F-D31364ADC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DD57E-27BA-493C-B6F0-3C087A49F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17D59-8182-4BE4-820F-88BA96F3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DFE8C-15BD-4008-A7EA-A86738887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303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15600" y="279161"/>
            <a:ext cx="9407385" cy="343503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7200" b="1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15600" y="3899599"/>
            <a:ext cx="9407384" cy="2132604"/>
          </a:xfrm>
          <a:prstGeom prst="rect">
            <a:avLst/>
          </a:prstGeom>
        </p:spPr>
        <p:txBody>
          <a:bodyPr spcFirstLastPara="1" wrap="square" lIns="9000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pic>
        <p:nvPicPr>
          <p:cNvPr id="13" name="Google Shape;13;p2" descr="Edinburgh College logo.">
            <a:extLs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574000" y="261500"/>
            <a:ext cx="1345235" cy="13452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D4F3B99-F617-ED40-BC32-C17ECADD57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6313633"/>
            <a:ext cx="12192000" cy="525200"/>
            <a:chOff x="0" y="4735225"/>
            <a:chExt cx="9144000" cy="393900"/>
          </a:xfrm>
        </p:grpSpPr>
        <p:sp>
          <p:nvSpPr>
            <p:cNvPr id="10" name="Google Shape;10;p2"/>
            <p:cNvSpPr/>
            <p:nvPr/>
          </p:nvSpPr>
          <p:spPr>
            <a:xfrm>
              <a:off x="0" y="4735225"/>
              <a:ext cx="9144000" cy="393900"/>
            </a:xfrm>
            <a:prstGeom prst="rect">
              <a:avLst/>
            </a:prstGeom>
            <a:solidFill>
              <a:srgbClr val="2133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  <a:reflection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pic>
          <p:nvPicPr>
            <p:cNvPr id="14" name="Google Shape;14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422462" y="4844162"/>
              <a:ext cx="2299076" cy="1876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18786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D324736-99FF-A348-A4B0-9889FA9295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867" y="1403497"/>
            <a:ext cx="11360800" cy="5163233"/>
          </a:xfrm>
        </p:spPr>
        <p:txBody>
          <a:bodyPr lIns="90000"/>
          <a:lstStyle>
            <a:lvl1pPr marL="368291" marR="0" indent="-368291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 sz="3200">
                <a:solidFill>
                  <a:schemeClr val="tx1"/>
                </a:solidFill>
              </a:defRPr>
            </a:lvl1pPr>
            <a:lvl2pPr marL="761981" indent="0">
              <a:buNone/>
              <a:defRPr/>
            </a:lvl2pPr>
            <a:lvl3pPr marL="1388499" indent="0">
              <a:buNone/>
              <a:defRPr/>
            </a:lvl3pPr>
            <a:lvl4pPr marL="2015016" indent="0">
              <a:buNone/>
              <a:defRPr/>
            </a:lvl4pPr>
          </a:lstStyle>
          <a:p>
            <a:pPr lvl="0"/>
            <a:r>
              <a:rPr lang="en-GB" dirty="0"/>
              <a:t>Click to add bullet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9ECC025-1176-1D4B-A706-61D76C6E8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00" y="291271"/>
            <a:ext cx="11360800" cy="858453"/>
          </a:xfrm>
          <a:prstGeom prst="rect">
            <a:avLst/>
          </a:prstGeom>
        </p:spPr>
        <p:txBody>
          <a:bodyPr/>
          <a:lstStyle>
            <a:lvl1pPr>
              <a:defRPr sz="4267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26FDB7-5C0E-470F-B345-F9106A468C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26825" y="1781019"/>
            <a:ext cx="5646367" cy="43322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270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3C18381-673F-8A45-A129-63B3097CC2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4867" y="1403497"/>
            <a:ext cx="11360800" cy="5163233"/>
          </a:xfrm>
        </p:spPr>
        <p:txBody>
          <a:bodyPr lIns="90000"/>
          <a:lstStyle>
            <a:lvl1pPr marL="135463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434343"/>
              </a:buClr>
              <a:buSzPts val="2000"/>
              <a:buFont typeface="Arial" panose="020B0604020202020204" pitchFamily="34" charset="0"/>
              <a:buNone/>
              <a:tabLst/>
              <a:defRPr sz="3733">
                <a:solidFill>
                  <a:schemeClr val="tx1"/>
                </a:solidFill>
              </a:defRPr>
            </a:lvl1pPr>
            <a:lvl2pPr marL="761981" indent="0">
              <a:buNone/>
              <a:defRPr/>
            </a:lvl2pPr>
            <a:lvl3pPr marL="1388499" indent="0">
              <a:buNone/>
              <a:defRPr/>
            </a:lvl3pPr>
            <a:lvl4pPr marL="2015016" indent="0">
              <a:buNone/>
              <a:defRPr/>
            </a:lvl4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1251D9C-BA04-EF4E-809C-F5C2E7AB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91271"/>
            <a:ext cx="11360800" cy="858453"/>
          </a:xfrm>
          <a:prstGeom prst="rect">
            <a:avLst/>
          </a:prstGeom>
        </p:spPr>
        <p:txBody>
          <a:bodyPr/>
          <a:lstStyle>
            <a:lvl1pPr>
              <a:defRPr sz="4267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123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F0C3C-D7EB-486B-AC8D-1E539B9B2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E5EDB-5A4A-4E43-BCB5-670D19B21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5B4E3-2C8C-4F89-9FA8-7C6B443FE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D1F0A-0A55-4D95-A5E2-5D0BA6597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923C0-E58F-4F96-ACEF-26BDEF05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87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13B1A-3B49-4562-B6D1-C2264D38D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9F8D0-5FA7-4463-8560-946EFFE01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DDF4-AC0F-4DB2-B1FA-60B64F7A4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8DBF6-D99F-40DA-BABF-755637A8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4A707-1385-4025-A806-4D138DE8E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5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2395-5E39-4D5B-89B9-FDB6DF659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EF42E-EC75-4BAF-ABE9-E5652692C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41920-6234-404D-942A-5A76F784D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4998F-19E4-4CB8-8DC2-72CE8A388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FBEE9-F5A1-4C56-BBA0-42BBD8F7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9D183-62CD-4555-8D53-DAE03BCBE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3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76B3D-5B6B-412F-8DBD-5CD8EB77E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0A190-AF71-479F-93AA-0249D9EBF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94CF-1609-44C3-BED9-80C72F9CE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C62625-9EA1-4C3D-B64E-4FCFEC0E0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52556B-6F0D-4A40-9EDF-7975A029CB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1F7A1-8403-4CBB-AFCC-82B52E2C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5B5699-7A19-4C44-B5B0-AD0003B9B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A1BAE3-5FCA-4B2E-97F9-DF4D82E1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2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40FF-EC11-4DFD-A7A9-3DD08148D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D446F4-A7D9-4BF8-8CC1-8D6386496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99D24F-4FBF-4F49-88D1-80817499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67A36-CC35-4944-8C45-BDE6B46D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33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75A389-946B-4607-8A1E-700BF5FD9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06CB19-4F19-4CE1-9A17-62852C30A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B98F74-A58B-420E-88C9-AC18D5946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1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D7F5A-E2D0-4A90-8643-4F0DC988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1E2C7-A246-43FD-89F3-07D06A6B6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83FB1-03C0-4D28-8251-E23AA75E3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40C560-27C6-4B3A-8C23-92CF3015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CE238-48C6-443E-8B28-466090045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D8E85-75E8-45FC-B439-AC8217FE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44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B049-572F-4D0D-8396-BFFDABED2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8127CD-0956-414F-8A2A-2EAD372A12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A6A78-4BC6-4A13-9C17-5B36BA55A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973CF-1ABD-43BA-815B-F687199F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A677-67F0-4E0B-A687-AC6AE0B9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97899-8D69-4055-9495-A29EC59DC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2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73DB7A-B2FA-46E3-AA5A-57D93CE7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3BFFAE-3371-4B3F-8DE9-7B52BC5B0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7DA8E-AC69-4CBB-89A9-B80A45F21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616C6-98A6-4034-95C1-ABD727A6260E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4F04E-BCAD-42AA-88A9-BC99B7219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976F2-72CD-40C3-B187-0373BC6F8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85FB0-AD4B-4B5A-98F1-08CE90166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1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nburghcollege.ac.uk/courses/Health-Professions-and-Social-Services/Skills%20Boost%20for%20Health%20Care/HW1SBHCZ20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090859-6A59-994E-ACDF-342FB66B7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129" y="290553"/>
            <a:ext cx="9407385" cy="4519985"/>
          </a:xfrm>
        </p:spPr>
        <p:txBody>
          <a:bodyPr/>
          <a:lstStyle/>
          <a:p>
            <a:r>
              <a:rPr lang="en-GB" sz="5333" dirty="0"/>
              <a:t/>
            </a:r>
            <a:br>
              <a:rPr lang="en-GB" sz="5333" dirty="0"/>
            </a:br>
            <a:r>
              <a:rPr lang="en-GB" sz="5333" dirty="0"/>
              <a:t/>
            </a:r>
            <a:br>
              <a:rPr lang="en-GB" sz="5333" dirty="0"/>
            </a:br>
            <a:r>
              <a:rPr lang="en-GB" sz="4000" dirty="0"/>
              <a:t>YP Guarantee/Transitional Training Fund </a:t>
            </a:r>
            <a:r>
              <a:rPr lang="en-GB" sz="4000" dirty="0">
                <a:solidFill>
                  <a:schemeClr val="tx1"/>
                </a:solidFill>
              </a:rPr>
              <a:t/>
            </a:r>
            <a:br>
              <a:rPr lang="en-GB" sz="4000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Skills Boost Academies</a:t>
            </a:r>
          </a:p>
        </p:txBody>
      </p:sp>
    </p:spTree>
    <p:extLst>
      <p:ext uri="{BB962C8B-B14F-4D97-AF65-F5344CB8AC3E}">
        <p14:creationId xmlns:p14="http://schemas.microsoft.com/office/powerpoint/2010/main" val="41195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A9A0E8-609C-44EA-BEDB-9BD2EDB379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9759" y="1359956"/>
            <a:ext cx="11360800" cy="4994123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rgbClr val="1A2B32"/>
                </a:solidFill>
              </a:rPr>
              <a:t>Open to school leavers over 16 and adults who wish to increase their industry skills &amp; knowledge sector and boost their employability </a:t>
            </a:r>
          </a:p>
          <a:p>
            <a:r>
              <a:rPr lang="en-GB" dirty="0">
                <a:solidFill>
                  <a:srgbClr val="1A2B32"/>
                </a:solidFill>
              </a:rPr>
              <a:t>Courses are currently being developed in key growth sectors identified from Labour Market Intelligence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667" dirty="0"/>
              <a:t>	</a:t>
            </a:r>
            <a:r>
              <a:rPr lang="en-GB" sz="3100" dirty="0">
                <a:solidFill>
                  <a:srgbClr val="1A2B32"/>
                </a:solidFill>
              </a:rPr>
              <a:t>- Skills Boost for Healthcare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1A2B32"/>
                </a:solidFill>
              </a:rPr>
              <a:t>	- Skills Boost for Childcare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1A2B32"/>
                </a:solidFill>
              </a:rPr>
              <a:t>	- Skills Boost for Social Care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1A2B32"/>
                </a:solidFill>
              </a:rPr>
              <a:t>	- Skills Boost for Hospitality, Retail &amp; Events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1A2B32"/>
                </a:solidFill>
              </a:rPr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en-GB" dirty="0">
              <a:solidFill>
                <a:srgbClr val="1A2B32"/>
              </a:solidFill>
            </a:endParaRPr>
          </a:p>
          <a:p>
            <a:pPr lvl="1">
              <a:lnSpc>
                <a:spcPct val="110000"/>
              </a:lnSpc>
            </a:pPr>
            <a:endParaRPr lang="en-GB" dirty="0">
              <a:solidFill>
                <a:srgbClr val="1A2B32"/>
              </a:solidFill>
            </a:endParaRPr>
          </a:p>
          <a:p>
            <a:pPr marL="0" indent="0">
              <a:spcAft>
                <a:spcPts val="800"/>
              </a:spcAft>
              <a:buNone/>
            </a:pPr>
            <a:endParaRPr lang="en-GB" sz="2667" dirty="0"/>
          </a:p>
          <a:p>
            <a:pPr marL="0" indent="0">
              <a:spcAft>
                <a:spcPts val="800"/>
              </a:spcAft>
              <a:buNone/>
            </a:pPr>
            <a:endParaRPr lang="en-GB" sz="2667" dirty="0"/>
          </a:p>
          <a:p>
            <a:pPr marL="0" indent="0">
              <a:spcAft>
                <a:spcPts val="800"/>
              </a:spcAft>
              <a:buNone/>
            </a:pPr>
            <a:endParaRPr lang="en-GB" sz="2667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7AF3513-B2C1-4A46-9532-1D2D66EF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491" y="291271"/>
            <a:ext cx="11360800" cy="858453"/>
          </a:xfrm>
        </p:spPr>
        <p:txBody>
          <a:bodyPr>
            <a:noAutofit/>
          </a:bodyPr>
          <a:lstStyle/>
          <a:p>
            <a:r>
              <a:rPr lang="en-GB" dirty="0"/>
              <a:t>Skills Boost</a:t>
            </a:r>
          </a:p>
        </p:txBody>
      </p:sp>
    </p:spTree>
    <p:extLst>
      <p:ext uri="{BB962C8B-B14F-4D97-AF65-F5344CB8AC3E}">
        <p14:creationId xmlns:p14="http://schemas.microsoft.com/office/powerpoint/2010/main" val="166836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4C65A-26A4-6748-B7A5-788B75E7B8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marL="745048" indent="-609585">
              <a:buFont typeface="Arial" panose="020B0604020202020204" pitchFamily="34" charset="0"/>
              <a:buChar char="•"/>
            </a:pPr>
            <a:r>
              <a:rPr lang="en-US" dirty="0"/>
              <a:t>Skills Boost Academies are compact courses  lasting   2-3 weeks</a:t>
            </a:r>
            <a:r>
              <a:rPr lang="en-US" b="1" dirty="0"/>
              <a:t>. </a:t>
            </a:r>
            <a:r>
              <a:rPr lang="en-US" dirty="0"/>
              <a:t> </a:t>
            </a:r>
            <a:r>
              <a:rPr lang="en-US" sz="2400" dirty="0"/>
              <a:t>(This means Universal Credit payments will not be impacted).</a:t>
            </a:r>
          </a:p>
          <a:p>
            <a:pPr marL="745048" indent="-609585">
              <a:buFont typeface="Arial" panose="020B0604020202020204" pitchFamily="34" charset="0"/>
              <a:buChar char="•"/>
            </a:pPr>
            <a:r>
              <a:rPr lang="en-US" dirty="0"/>
              <a:t>The courses will comprise employability units and curriculum units designed to meet the specific needs of employers to support recruitment. </a:t>
            </a:r>
          </a:p>
          <a:p>
            <a:pPr marL="706963" indent="-571500">
              <a:buFont typeface="Arial" panose="020B0604020202020204" pitchFamily="34" charset="0"/>
              <a:buChar char="•"/>
            </a:pPr>
            <a:r>
              <a:rPr lang="en-GB" dirty="0"/>
              <a:t>Curriculum units will be a combination of SQA and Edinburgh College certificated units developed  in consultation with employers.</a:t>
            </a:r>
          </a:p>
          <a:p>
            <a:pPr marL="745048" indent="-60958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A3537-2AF9-5F41-B62B-B6EF6EB9A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Skills Boost</a:t>
            </a:r>
          </a:p>
        </p:txBody>
      </p:sp>
    </p:spTree>
    <p:extLst>
      <p:ext uri="{BB962C8B-B14F-4D97-AF65-F5344CB8AC3E}">
        <p14:creationId xmlns:p14="http://schemas.microsoft.com/office/powerpoint/2010/main" val="339482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2C3DEF-B56A-43A5-A1BC-BB3CF84B84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0EC837-0E3C-402A-A694-A7AAC2CC1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009360-6006-406F-9119-638668179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760"/>
            <a:ext cx="12192000" cy="638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2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E8BE50-8AA5-4C44-BED6-C205D49D7E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4867" y="1149725"/>
            <a:ext cx="11360800" cy="5417006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GB" sz="2300" dirty="0"/>
              <a:t>Partnership between Edinburgh College and NHS Lothian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sz="2300" dirty="0"/>
              <a:t>80 guaranteed jobs available with NHS: Band 2 Healthcare Support Workers across a range of areas - salary £18-20,606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sz="2300" dirty="0"/>
              <a:t>4 courses will run with 20 places on each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dirty="0"/>
          </a:p>
          <a:p>
            <a:pPr marL="0" indent="0">
              <a:spcAft>
                <a:spcPts val="0"/>
              </a:spcAft>
              <a:buNone/>
            </a:pPr>
            <a:r>
              <a:rPr lang="en-GB" sz="2000" dirty="0"/>
              <a:t>Step 1:	Values based interview with college and NHS staff member for both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sz="2000" dirty="0"/>
              <a:t>	course place and full time position with NHS </a:t>
            </a:r>
          </a:p>
          <a:p>
            <a:pPr marL="0" indent="0">
              <a:spcAft>
                <a:spcPts val="0"/>
              </a:spcAft>
              <a:buNone/>
            </a:pPr>
            <a:endParaRPr lang="en-GB" sz="2000" dirty="0"/>
          </a:p>
          <a:p>
            <a:pPr marL="0" indent="0">
              <a:spcAft>
                <a:spcPts val="0"/>
              </a:spcAft>
              <a:buNone/>
            </a:pPr>
            <a:r>
              <a:rPr lang="en-GB" sz="2000" dirty="0"/>
              <a:t>Step 2: 	Enrol on  3 week blended learning course with Edinburgh College &amp; NHS Lothian</a:t>
            </a:r>
          </a:p>
          <a:p>
            <a:pPr marL="0" indent="0">
              <a:spcAft>
                <a:spcPts val="0"/>
              </a:spcAft>
              <a:buNone/>
            </a:pPr>
            <a:endParaRPr lang="en-GB" sz="2000" dirty="0"/>
          </a:p>
          <a:p>
            <a:pPr marL="0" indent="0">
              <a:spcAft>
                <a:spcPts val="0"/>
              </a:spcAft>
              <a:buNone/>
            </a:pPr>
            <a:r>
              <a:rPr lang="en-GB" sz="2000" dirty="0"/>
              <a:t>Step 3:	Complete NHS pre-employment checks</a:t>
            </a:r>
          </a:p>
          <a:p>
            <a:pPr marL="0" indent="0">
              <a:spcAft>
                <a:spcPts val="0"/>
              </a:spcAft>
              <a:buNone/>
            </a:pPr>
            <a:endParaRPr lang="en-GB" sz="2000" dirty="0"/>
          </a:p>
          <a:p>
            <a:pPr marL="0" indent="0">
              <a:spcAft>
                <a:spcPts val="0"/>
              </a:spcAft>
              <a:buNone/>
            </a:pPr>
            <a:r>
              <a:rPr lang="en-GB" sz="2400" dirty="0"/>
              <a:t>Applicants who are successful in their interview and are accepted onto the course are guaranteed a job on successful completion of the programme and NHS pre-employment checks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DAD054-1DAC-4A1A-AD33-B30DE001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Skills Boost: Healthcare</a:t>
            </a:r>
          </a:p>
        </p:txBody>
      </p:sp>
    </p:spTree>
    <p:extLst>
      <p:ext uri="{BB962C8B-B14F-4D97-AF65-F5344CB8AC3E}">
        <p14:creationId xmlns:p14="http://schemas.microsoft.com/office/powerpoint/2010/main" val="357963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0139A-C839-CA41-921B-24A4261D73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984198-61F1-AA40-AD4F-97874D74B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Skills Boost – Key Dates</a:t>
            </a:r>
          </a:p>
        </p:txBody>
      </p:sp>
      <p:sp useBgFill="1">
        <p:nvSpPr>
          <p:cNvPr id="24" name="Text Placeholder 6">
            <a:extLst>
              <a:ext uri="{FF2B5EF4-FFF2-40B4-BE49-F238E27FC236}">
                <a16:creationId xmlns:a16="http://schemas.microsoft.com/office/drawing/2014/main" id="{3108FF9D-B881-43DE-8E06-25011E8B7688}"/>
              </a:ext>
            </a:extLst>
          </p:cNvPr>
          <p:cNvSpPr txBox="1">
            <a:spLocks/>
          </p:cNvSpPr>
          <p:nvPr/>
        </p:nvSpPr>
        <p:spPr>
          <a:xfrm>
            <a:off x="584442" y="1393533"/>
            <a:ext cx="11191225" cy="5157524"/>
          </a:xfrm>
          <a:prstGeom prst="rect">
            <a:avLst/>
          </a:prstGeom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558800" marR="0" lvl="0" indent="-4572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84000"/>
              <a:buFont typeface="Arial" panose="020B0604020202020204" pitchFamily="34" charset="0"/>
              <a:buChar char="•"/>
              <a:defRPr lang="en-GB" sz="2800" b="0" i="0" u="none" strike="noStrike" cap="none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429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64058" indent="-364058">
              <a:buClr>
                <a:srgbClr val="000000"/>
              </a:buClr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First round of interviews For Skills Boost in Healthcare will take place on: </a:t>
            </a:r>
          </a:p>
          <a:p>
            <a:pPr marL="0" indent="0">
              <a:buClr>
                <a:srgbClr val="000000"/>
              </a:buClr>
              <a:buNone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12th, 17th and 19th of March 2021</a:t>
            </a:r>
          </a:p>
          <a:p>
            <a:pPr marL="364058" indent="-364058">
              <a:buClr>
                <a:srgbClr val="000000"/>
              </a:buClr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Successful applicants must attend a 3 week blended learning course with Edinburgh College &amp;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</a:rPr>
              <a:t>NHS Lothian starting 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Monday 19</a:t>
            </a:r>
            <a:r>
              <a:rPr lang="en-GB" sz="24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April</a:t>
            </a:r>
          </a:p>
          <a:p>
            <a:pPr marL="364058" indent="-364058">
              <a:buClr>
                <a:srgbClr val="000000"/>
              </a:buClr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 successful completion of the course and NHS pre-employment checks you will commence employment on 10</a:t>
            </a:r>
            <a:r>
              <a:rPr lang="en-GB" sz="24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May</a:t>
            </a:r>
          </a:p>
          <a:p>
            <a:pPr marL="0" indent="0">
              <a:buClr>
                <a:srgbClr val="000000"/>
              </a:buClr>
              <a:buNone/>
              <a:defRPr/>
            </a:pP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0000"/>
              </a:buClr>
              <a:buNone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Further courses will run in May June and July </a:t>
            </a:r>
          </a:p>
          <a:p>
            <a:pPr marL="0" indent="0" defTabSz="1219170">
              <a:spcAft>
                <a:spcPts val="1600"/>
              </a:spcAft>
              <a:buClr>
                <a:srgbClr val="000000"/>
              </a:buClr>
              <a:buNone/>
              <a:defRPr/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apply click here </a:t>
            </a:r>
            <a:r>
              <a:rPr lang="en-GB" sz="2000" dirty="0">
                <a:hlinkClick r:id="rId2"/>
              </a:rPr>
              <a:t>Skills Boost For Health Care Courses at Edinburgh College</a:t>
            </a:r>
            <a:endParaRPr lang="en-GB" sz="2000" kern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20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875D3FB1597843B531612BF22BAA03" ma:contentTypeVersion="10" ma:contentTypeDescription="Create a new document." ma:contentTypeScope="" ma:versionID="6c38ac94cf24f4fb22fc263d9ba51cdb">
  <xsd:schema xmlns:xsd="http://www.w3.org/2001/XMLSchema" xmlns:xs="http://www.w3.org/2001/XMLSchema" xmlns:p="http://schemas.microsoft.com/office/2006/metadata/properties" xmlns:ns3="8a304487-bc56-4f31-9a13-3f18ee07b2f1" targetNamespace="http://schemas.microsoft.com/office/2006/metadata/properties" ma:root="true" ma:fieldsID="5ce12ad760d0c318e8c05a604bffa936" ns3:_="">
    <xsd:import namespace="8a304487-bc56-4f31-9a13-3f18ee07b2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04487-bc56-4f31-9a13-3f18ee07b2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2759BF-6B0E-42DC-B7D9-A811890ECA7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8a304487-bc56-4f31-9a13-3f18ee07b2f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442F72E-D540-4ABE-B5F8-CEBA1C7D3A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CF6ED3-09D0-4618-9EB4-B44D3AB170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304487-bc56-4f31-9a13-3f18ee07b2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4107</TotalTime>
  <Words>345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  YP Guarantee/Transitional Training Fund  Skills Boost Academies</vt:lpstr>
      <vt:lpstr>Skills Boost</vt:lpstr>
      <vt:lpstr>Skills Boost</vt:lpstr>
      <vt:lpstr>PowerPoint Presentation</vt:lpstr>
      <vt:lpstr>Skills Boost: Healthcare</vt:lpstr>
      <vt:lpstr>Skills Boost – Key 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Robertson</dc:creator>
  <cp:lastModifiedBy>Renton, Kathleen</cp:lastModifiedBy>
  <cp:revision>21</cp:revision>
  <dcterms:created xsi:type="dcterms:W3CDTF">2021-02-23T17:56:29Z</dcterms:created>
  <dcterms:modified xsi:type="dcterms:W3CDTF">2021-03-17T15:38:08Z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0x010100D9875D3FB1597843B531612BF22BAA03</vt:lpwstr>
  </property>
</Properties>
</file>